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36" r:id="rId4"/>
    <p:sldId id="294" r:id="rId5"/>
    <p:sldId id="335" r:id="rId6"/>
    <p:sldId id="259" r:id="rId7"/>
    <p:sldId id="260" r:id="rId8"/>
    <p:sldId id="265" r:id="rId9"/>
    <p:sldId id="273" r:id="rId10"/>
    <p:sldId id="270" r:id="rId11"/>
    <p:sldId id="262" r:id="rId12"/>
    <p:sldId id="271" r:id="rId13"/>
    <p:sldId id="26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9857-58F5-4F29-87F6-5297D5A7D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83D3C-BFD9-42B2-8D6F-4CF69BEA3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EFFE3-B68F-4E09-A0F1-621E9A1E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E6496-061D-4DA5-A9C4-32323213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4585B-FADD-4F74-B464-D818EF8D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8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1E43-830C-468B-9959-99AF07E6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45F79-BA0F-4032-8E01-C8F0D748A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7596C-D6D8-41A0-9B9C-F3836EF1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CB87-FA23-4799-A61F-F5F4D756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A5C34-A053-4123-8F22-FC56392E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5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1C7591-542A-4E8C-98E6-8C2A8179C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CB757-BB8A-4692-8BC3-D1E9A89C8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D33A6-5005-4962-B228-334B7C51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30511-F2FF-497F-8772-2112C9BD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E68A2-D16B-4924-9D03-DA9F1A13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99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23/09/2022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954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23/09/2022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127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23/09/2022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12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23/09/2022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060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23/09/2022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141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23/09/2022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195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23/09/2022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630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23/09/2022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84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AECA-8A3F-4B1D-8273-BCA8F705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E7468-EE84-42D1-8957-DDF7BF3C5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FB71E-3CCD-4809-941C-D730BD30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9CB36-9E60-4C03-BD2E-11815FFF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0630D-C54E-4736-B289-48FD4D3C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5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23/09/2022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066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23/09/2022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43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23/09/2022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32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4C22-BB9A-4695-83E3-C2C35D13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16877-C5A4-4AFD-B19C-A51F7CAA8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73430-EF44-412C-8F69-F7BB48BB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19505-D265-4BBA-BD44-51216404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3B7AD-CA60-4EB8-B0DA-5B01FE0B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7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7A49-60F5-48D9-86EC-0DC54B08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34FF5-5A6D-4D12-8F94-6B71E1D6D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795DA-3D02-4054-BBBE-CD5DC1109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C05CE-D7E2-4194-A05F-C1A86126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46280-C5A8-405D-B524-81349FC49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50CA7-5933-4153-9804-F92ED0AD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3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81C31-BBBD-4F1C-8611-7B928E88C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091C8-19D3-4691-A184-8340E8C56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6F34D-4779-44D0-AE9E-5725D47DC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59E2C-8E3B-4FCE-8089-0676C1669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7C438-B73A-4CE2-B5AA-DE3CAC280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656AD6-A04E-4E20-A3C3-45A8A97B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BB487-A0B6-4135-BB00-56880103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F4A57-CC3A-493D-9567-DAFC92C3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31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E453-F6AD-4E43-9BA4-56C195EA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1A6FB-C936-40BD-AB78-7E1C8EF0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B49D8-3D84-40B7-972D-4417A040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8D0F1-CB61-44B5-85A6-A63F3DCA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53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645F8A-AF0C-48A1-B3AE-F216DC13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357ED-F0C6-4D6A-88DA-9156CF80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D3AD2-5381-4572-9172-E4C78FF5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63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76C2-EA77-4759-9D8E-2F721FCA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FB4AF-F03F-4A8F-A32D-B2E724C0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0886B-8CB0-461A-99F4-570577FDF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6FA33-358D-4763-84E3-AA9B430E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F08CE-F685-42F4-9845-7DBE43EF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AEA7B-C153-4B6D-9724-D57F0CEA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7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334A-A8C5-4E2D-B589-AF28F52F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0B4406-67DA-4A91-95B6-7F39B3482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0F395-DE2B-40C8-9CAA-A21CA53B2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DE358-85A8-4806-BAE1-BF8C6B4A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BF4CC-4E93-494D-B59D-0E9F9CE8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DE014-5378-4F48-AA4A-AB9C32BA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1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B6613-C162-4AB2-8602-9F7F1E17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DF416-E4A0-44E1-8915-C4D8B0639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3E3B-1CE7-406A-8F77-35E0401E2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79D57-6E01-4255-B223-D04B4DE8E4EB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CDE1F-F22F-490C-A8AA-775588DBC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EF785-5520-4903-A6B3-281B130F8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45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0E835-F8FB-4167-A987-7E5FCA6AE522}" type="datetimeFigureOut">
              <a:rPr lang="en-GB" smtClean="0"/>
              <a:t>23/09/2022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7" b="18998"/>
          <a:stretch/>
        </p:blipFill>
        <p:spPr bwMode="auto">
          <a:xfrm>
            <a:off x="-14178" y="5588208"/>
            <a:ext cx="12210763" cy="134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:\Multimedia Benn\Logos Sept 2015\Yardleys-School-logotype-FINAL3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3"/>
            <a:ext cx="3456384" cy="87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1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bwRrVw-CRo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22F7-FB1B-4C1C-B59D-26640E474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2612228"/>
            <a:ext cx="9982200" cy="957263"/>
          </a:xfrm>
        </p:spPr>
        <p:txBody>
          <a:bodyPr>
            <a:noAutofit/>
          </a:bodyPr>
          <a:lstStyle/>
          <a:p>
            <a:r>
              <a:rPr lang="en-GB" sz="8000" b="1" dirty="0">
                <a:latin typeface="Comic Sans MS" panose="030F0702030302020204" pitchFamily="66" charset="0"/>
              </a:rPr>
              <a:t>Autistic Spectrum Condition (ASC) Parental ‘Hot Spot’ 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A4A2454-20A9-45E4-BC4C-9917FAACF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086100" y="3569491"/>
            <a:ext cx="6019800" cy="23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77EF4F-F1F0-4E3C-A839-356E2BEC0FD6}"/>
              </a:ext>
            </a:extLst>
          </p:cNvPr>
          <p:cNvSpPr txBox="1">
            <a:spLocks/>
          </p:cNvSpPr>
          <p:nvPr/>
        </p:nvSpPr>
        <p:spPr>
          <a:xfrm>
            <a:off x="292100" y="289011"/>
            <a:ext cx="1142732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omic Sans MS" panose="030F0702030302020204" pitchFamily="66" charset="0"/>
              </a:rPr>
              <a:t>ASC – In school testing in support of outside agencies/ paediatricians – ASSQ and CAST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EC172-94D4-4C09-86EB-7CDCE4934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/>
          <a:stretch/>
        </p:blipFill>
        <p:spPr>
          <a:xfrm>
            <a:off x="1031846" y="1130386"/>
            <a:ext cx="3425990" cy="4855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EC9F19-25CC-4DE6-80A9-870B88F37D03}"/>
              </a:ext>
            </a:extLst>
          </p:cNvPr>
          <p:cNvSpPr txBox="1"/>
          <p:nvPr/>
        </p:nvSpPr>
        <p:spPr>
          <a:xfrm>
            <a:off x="1031846" y="6115574"/>
            <a:ext cx="325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ASSQ – Autism Spectrum Screening Questionnaire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7C523-C312-46A8-A824-6E4364C95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97" y="1130387"/>
            <a:ext cx="7500903" cy="48552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ABA454-B667-4452-9228-ECAC01610483}"/>
              </a:ext>
            </a:extLst>
          </p:cNvPr>
          <p:cNvSpPr txBox="1"/>
          <p:nvPr/>
        </p:nvSpPr>
        <p:spPr>
          <a:xfrm>
            <a:off x="5108895" y="6115573"/>
            <a:ext cx="680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CAST – University of Cambridge Social &amp; Communication Development Questionnaire</a:t>
            </a:r>
          </a:p>
        </p:txBody>
      </p:sp>
    </p:spTree>
    <p:extLst>
      <p:ext uri="{BB962C8B-B14F-4D97-AF65-F5344CB8AC3E}">
        <p14:creationId xmlns:p14="http://schemas.microsoft.com/office/powerpoint/2010/main" val="76116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77EF4F-F1F0-4E3C-A839-356E2BEC0FD6}"/>
              </a:ext>
            </a:extLst>
          </p:cNvPr>
          <p:cNvSpPr txBox="1">
            <a:spLocks/>
          </p:cNvSpPr>
          <p:nvPr/>
        </p:nvSpPr>
        <p:spPr>
          <a:xfrm>
            <a:off x="292100" y="289011"/>
            <a:ext cx="105156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omic Sans MS" panose="030F0702030302020204" pitchFamily="66" charset="0"/>
              </a:rPr>
              <a:t>ASC – In school testing in support of outside agencies/ paediatricians - CARS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C9F19-25CC-4DE6-80A9-870B88F37D03}"/>
              </a:ext>
            </a:extLst>
          </p:cNvPr>
          <p:cNvSpPr txBox="1"/>
          <p:nvPr/>
        </p:nvSpPr>
        <p:spPr>
          <a:xfrm>
            <a:off x="3439486" y="6211669"/>
            <a:ext cx="439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CARS – Childhood Autism Rating Scale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DD956-6BF4-4767-AD86-7808BB2A3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51" y="1199988"/>
            <a:ext cx="7323582" cy="508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2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FB6F8B-0854-4F26-B5B3-57588EC5978B}"/>
              </a:ext>
            </a:extLst>
          </p:cNvPr>
          <p:cNvSpPr txBox="1">
            <a:spLocks/>
          </p:cNvSpPr>
          <p:nvPr/>
        </p:nvSpPr>
        <p:spPr>
          <a:xfrm>
            <a:off x="292100" y="289011"/>
            <a:ext cx="105156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omic Sans MS" panose="030F0702030302020204" pitchFamily="66" charset="0"/>
              </a:rPr>
              <a:t>SEND – Parental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126A-9C57-41C0-8A35-F9B20F9C4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8" y="1155189"/>
            <a:ext cx="10815815" cy="4984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484A73-B2BE-46B5-AF62-45F7C86FC718}"/>
              </a:ext>
            </a:extLst>
          </p:cNvPr>
          <p:cNvSpPr txBox="1"/>
          <p:nvPr/>
        </p:nvSpPr>
        <p:spPr>
          <a:xfrm>
            <a:off x="2804137" y="1710991"/>
            <a:ext cx="7112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E1E7B7-A221-4745-8562-FAB3F5C33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8" y="1155189"/>
            <a:ext cx="11196955" cy="51365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93250F-D0D1-4F19-9F5E-72C8E9192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8" y="1006866"/>
            <a:ext cx="10598092" cy="55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21070-F561-4C26-8181-A1F95ED9D15F}"/>
              </a:ext>
            </a:extLst>
          </p:cNvPr>
          <p:cNvSpPr txBox="1"/>
          <p:nvPr/>
        </p:nvSpPr>
        <p:spPr>
          <a:xfrm>
            <a:off x="905691" y="783771"/>
            <a:ext cx="1027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Questions and time to share experiences</a:t>
            </a:r>
          </a:p>
        </p:txBody>
      </p:sp>
      <p:pic>
        <p:nvPicPr>
          <p:cNvPr id="1026" name="Picture 2" descr="Cartoon Young People Talking Stock Illustration - Download Image Now -  Brazil, Cartoon, Horizontal - iStock">
            <a:extLst>
              <a:ext uri="{FF2B5EF4-FFF2-40B4-BE49-F238E27FC236}">
                <a16:creationId xmlns:a16="http://schemas.microsoft.com/office/drawing/2014/main" id="{D771455F-1512-4D75-B3BB-95300B674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633538"/>
            <a:ext cx="436245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1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3752E8-5FAB-4EDE-B7E1-E9D42B972C12}"/>
              </a:ext>
            </a:extLst>
          </p:cNvPr>
          <p:cNvSpPr txBox="1"/>
          <p:nvPr/>
        </p:nvSpPr>
        <p:spPr>
          <a:xfrm>
            <a:off x="738231" y="486561"/>
            <a:ext cx="107882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The SEND team here at Yardleys: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Mrs Begum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Ms </a:t>
            </a:r>
            <a:r>
              <a:rPr lang="en-GB" sz="2400" dirty="0" err="1">
                <a:latin typeface="Comic Sans MS" panose="030F0702030302020204" pitchFamily="66" charset="0"/>
              </a:rPr>
              <a:t>Bhambra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Ms </a:t>
            </a:r>
            <a:r>
              <a:rPr lang="en-GB" sz="2400" dirty="0" err="1">
                <a:latin typeface="Comic Sans MS" panose="030F0702030302020204" pitchFamily="66" charset="0"/>
              </a:rPr>
              <a:t>Bondos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Ms Chowdhury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Mrs Crew – HLTA 4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Ms Hackett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Ms Kauser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Ms Mitchell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Mrs Morris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Ms Wareham – Administrator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Mr Thornton - SENCo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92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28" y="2132857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en-GB" sz="7200" b="1" dirty="0">
                <a:latin typeface="Calibri" panose="020F0502020204030204" pitchFamily="34" charset="0"/>
                <a:cs typeface="Calibri" panose="020F0502020204030204" pitchFamily="34" charset="0"/>
              </a:rPr>
              <a:t>Curriculum Intent - SEND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4005065"/>
            <a:ext cx="76390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816" y="274638"/>
            <a:ext cx="6048672" cy="1143000"/>
          </a:xfrm>
        </p:spPr>
        <p:txBody>
          <a:bodyPr>
            <a:noAutofit/>
          </a:bodyPr>
          <a:lstStyle/>
          <a:p>
            <a:r>
              <a:rPr lang="en-GB" sz="3600" b="1" dirty="0" err="1"/>
              <a:t>Yardleys</a:t>
            </a:r>
            <a:r>
              <a:rPr lang="en-GB" sz="3600" b="1" dirty="0"/>
              <a:t> SEND 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75520" y="1395012"/>
            <a:ext cx="8712968" cy="47811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Our vision is that regardless of need or disability all students at </a:t>
            </a:r>
            <a:r>
              <a:rPr lang="en-GB" dirty="0" err="1"/>
              <a:t>Yardleys</a:t>
            </a:r>
            <a:r>
              <a:rPr lang="en-GB" dirty="0"/>
              <a:t> School receive a high-quality and ambitious education. Students with special educational needs and/or disabilities will have their needs identified and supported throughout their time here at </a:t>
            </a:r>
            <a:r>
              <a:rPr lang="en-GB" dirty="0" err="1"/>
              <a:t>Yardleys</a:t>
            </a:r>
            <a:r>
              <a:rPr lang="en-GB" dirty="0"/>
              <a:t> to ensure they receive an inclusive learning provision. This support will have a positive impact on their overall academic and holistic progress, allowing them to grow as individuals similar to students without special educational needs and/or disabilities.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 a result of the provision provided by the school, students with special educational needs and/or disabilities can fluently access the skills they need to become independent learners and thinkers throughout their lives, allowing them to accomplish their dreams and live their lives to the fullest.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Here at </a:t>
            </a:r>
            <a:r>
              <a:rPr lang="en-GB" dirty="0" err="1"/>
              <a:t>Yardleys</a:t>
            </a:r>
            <a:r>
              <a:rPr lang="en-GB" dirty="0"/>
              <a:t> School we achieve our vision by:</a:t>
            </a:r>
          </a:p>
          <a:p>
            <a:pPr marL="0" indent="0">
              <a:buNone/>
            </a:pPr>
            <a:r>
              <a:rPr lang="en-GB" dirty="0"/>
              <a:t>- Supporting the students identified as SEND as efficiently as possible through deploying resources effectively from their initial transition all the way to their progression into Post-16 provision. This enables them to successfully engage in, not only teaching and learning, but also in areas of the wider curriculum such as extracurricular activities, enrichment, student leadership and Personal Development.</a:t>
            </a:r>
          </a:p>
          <a:p>
            <a:pPr marL="0" indent="0">
              <a:buNone/>
            </a:pPr>
            <a:r>
              <a:rPr lang="en-GB" dirty="0"/>
              <a:t>- Working collaboratively with teaching staff, outside agencies, parents and students so that we can maximise the outcome for students with special educational needs and/or disabilities. </a:t>
            </a:r>
          </a:p>
          <a:p>
            <a:pPr marL="0" indent="0">
              <a:buNone/>
            </a:pPr>
            <a:r>
              <a:rPr lang="en-GB" dirty="0"/>
              <a:t>- Developing staff and student awareness, understanding and empathy towards our students with special educational needs and/or disabilities to ensure we continue to foster an inclusive environment where all can thrive.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9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4331-C21A-4945-8B3D-5909EF1A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87325"/>
            <a:ext cx="10515600" cy="841375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What is autism?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BD893-C8EB-4973-BB5D-8BAD9BF42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028700"/>
            <a:ext cx="11684000" cy="53467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Comic Sans MS" panose="030F0702030302020204" pitchFamily="66" charset="0"/>
              </a:rPr>
              <a:t>Autism is a developmental condition that encompasses a range or spectrum of different experiences and presentations. Autism can vary from affecting social development and communication abilities to influencing a person’s interests, behaviours and responses to sensory stimuli. As a spectrum condition, there is not one single set of experiences, and every Autistic person will share some traits with others on the spectrum but also have their own individual traits – everyone on the spectrum is therefore different.</a:t>
            </a:r>
          </a:p>
        </p:txBody>
      </p:sp>
    </p:spTree>
    <p:extLst>
      <p:ext uri="{BB962C8B-B14F-4D97-AF65-F5344CB8AC3E}">
        <p14:creationId xmlns:p14="http://schemas.microsoft.com/office/powerpoint/2010/main" val="31329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2E07-E0DF-49B8-829E-85EBEAC4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09537"/>
            <a:ext cx="11607800" cy="1046163"/>
          </a:xfrm>
        </p:spPr>
        <p:txBody>
          <a:bodyPr/>
          <a:lstStyle/>
          <a:p>
            <a:pPr algn="ctr"/>
            <a:r>
              <a:rPr lang="en-GB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 Triad of Impairment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8391C-A357-4530-9865-AFFA0F2DC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33" y="996949"/>
            <a:ext cx="8808440" cy="562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1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2E07-E0DF-49B8-829E-85EBEAC4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09537"/>
            <a:ext cx="11607800" cy="1046163"/>
          </a:xfrm>
        </p:spPr>
        <p:txBody>
          <a:bodyPr/>
          <a:lstStyle/>
          <a:p>
            <a:pPr algn="ctr"/>
            <a:r>
              <a:rPr lang="en-GB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 Autistic Spectrum - characteristics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A1D0D-CBBE-454E-B645-DEC3EEE09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" t="1056" r="1288"/>
          <a:stretch/>
        </p:blipFill>
        <p:spPr>
          <a:xfrm>
            <a:off x="2155971" y="1040234"/>
            <a:ext cx="7902429" cy="55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0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Amazing Things Happen - by Alexander Amelines">
            <a:hlinkClick r:id="" action="ppaction://media"/>
            <a:extLst>
              <a:ext uri="{FF2B5EF4-FFF2-40B4-BE49-F238E27FC236}">
                <a16:creationId xmlns:a16="http://schemas.microsoft.com/office/drawing/2014/main" id="{A6AB97B1-D4A7-4E4D-AE90-1D1D068D41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1246" y="827314"/>
            <a:ext cx="9248041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3D2648-0D6C-4693-B7F9-D0589881E0E7}"/>
              </a:ext>
            </a:extLst>
          </p:cNvPr>
          <p:cNvSpPr txBox="1"/>
          <p:nvPr/>
        </p:nvSpPr>
        <p:spPr>
          <a:xfrm>
            <a:off x="226503" y="318904"/>
            <a:ext cx="11123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Reasonable Adjustments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An education provider has a duty to make ‘reasonable adjustments’ to make sure disabled students are not discriminated against. These changes could include providing extra support and aids (like specialist teachers or equipment), or a teacher not shouting at a disabled student for not paying attention when the student’s disability stops them from easily concentrating.</a:t>
            </a:r>
          </a:p>
        </p:txBody>
      </p:sp>
    </p:spTree>
    <p:extLst>
      <p:ext uri="{BB962C8B-B14F-4D97-AF65-F5344CB8AC3E}">
        <p14:creationId xmlns:p14="http://schemas.microsoft.com/office/powerpoint/2010/main" val="3628515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552</Words>
  <Application>Microsoft Office PowerPoint</Application>
  <PresentationFormat>Widescreen</PresentationFormat>
  <Paragraphs>43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1_Office Theme</vt:lpstr>
      <vt:lpstr>Autistic Spectrum Condition (ASC) Parental ‘Hot Spot’  </vt:lpstr>
      <vt:lpstr>PowerPoint Presentation</vt:lpstr>
      <vt:lpstr>Curriculum Intent - SEND</vt:lpstr>
      <vt:lpstr>Yardleys SEND Vision</vt:lpstr>
      <vt:lpstr>What is autism?</vt:lpstr>
      <vt:lpstr>The Triad of Impairment</vt:lpstr>
      <vt:lpstr>The Autistic Spectrum -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Yates</dc:creator>
  <cp:lastModifiedBy>Richard Thornton</cp:lastModifiedBy>
  <cp:revision>32</cp:revision>
  <dcterms:created xsi:type="dcterms:W3CDTF">2022-04-29T11:57:12Z</dcterms:created>
  <dcterms:modified xsi:type="dcterms:W3CDTF">2022-09-23T06:41:01Z</dcterms:modified>
</cp:coreProperties>
</file>