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731" r:id="rId7"/>
    <p:sldId id="294" r:id="rId8"/>
    <p:sldId id="335" r:id="rId9"/>
    <p:sldId id="259" r:id="rId10"/>
    <p:sldId id="260" r:id="rId11"/>
    <p:sldId id="265" r:id="rId12"/>
    <p:sldId id="273" r:id="rId13"/>
    <p:sldId id="270" r:id="rId14"/>
    <p:sldId id="262" r:id="rId15"/>
    <p:sldId id="271" r:id="rId16"/>
    <p:sldId id="26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B9857-58F5-4F29-87F6-5297D5A7D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683D3C-BFD9-42B2-8D6F-4CF69BEA3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EFFE3-B68F-4E09-A0F1-621E9A1E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E6496-061D-4DA5-A9C4-32323213A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4585B-FADD-4F74-B464-D818EF8D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88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41E43-830C-468B-9959-99AF07E6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45F79-BA0F-4032-8E01-C8F0D748A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7596C-D6D8-41A0-9B9C-F3836EF11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CB87-FA23-4799-A61F-F5F4D756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A5C34-A053-4123-8F22-FC56392E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55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1C7591-542A-4E8C-98E6-8C2A8179C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2CB757-BB8A-4692-8BC3-D1E9A89C8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D33A6-5005-4962-B228-334B7C519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30511-F2FF-497F-8772-2112C9BD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E68A2-D16B-4924-9D03-DA9F1A13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992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29/09/2025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954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29/09/2025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127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29/09/2025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12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29/09/2025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060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29/09/2025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141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29/09/2025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195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29/09/2025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630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29/09/2025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84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8AECA-8A3F-4B1D-8273-BCA8F705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E7468-EE84-42D1-8957-DDF7BF3C5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FB71E-3CCD-4809-941C-D730BD30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9CB36-9E60-4C03-BD2E-11815FFF1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0630D-C54E-4736-B289-48FD4D3CB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59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29/09/2025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066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29/09/2025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43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29/09/2025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32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24C22-BB9A-4695-83E3-C2C35D13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16877-C5A4-4AFD-B19C-A51F7CAA8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73430-EF44-412C-8F69-F7BB48BBB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19505-D265-4BBA-BD44-512164049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3B7AD-CA60-4EB8-B0DA-5B01FE0BF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67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7A49-60F5-48D9-86EC-0DC54B08A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34FF5-5A6D-4D12-8F94-6B71E1D6D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795DA-3D02-4054-BBBE-CD5DC1109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C05CE-D7E2-4194-A05F-C1A86126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46280-C5A8-405D-B524-81349FC49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50CA7-5933-4153-9804-F92ED0ADE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43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81C31-BBBD-4F1C-8611-7B928E88C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091C8-19D3-4691-A184-8340E8C56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6F34D-4779-44D0-AE9E-5725D47DC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F59E2C-8E3B-4FCE-8089-0676C1669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57C438-B73A-4CE2-B5AA-DE3CAC280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656AD6-A04E-4E20-A3C3-45A8A97B1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3BB487-A0B6-4135-BB00-56880103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F4A57-CC3A-493D-9567-DAFC92C3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31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CE453-F6AD-4E43-9BA4-56C195EA0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1A6FB-C936-40BD-AB78-7E1C8EF0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1B49D8-3D84-40B7-972D-4417A0403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A8D0F1-CB61-44B5-85A6-A63F3DCA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53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645F8A-AF0C-48A1-B3AE-F216DC135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F357ED-F0C6-4D6A-88DA-9156CF80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D3AD2-5381-4572-9172-E4C78FF5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63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876C2-EA77-4759-9D8E-2F721FCAC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FB4AF-F03F-4A8F-A32D-B2E724C08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0886B-8CB0-461A-99F4-570577FDF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6FA33-358D-4763-84E3-AA9B430E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F08CE-F685-42F4-9845-7DBE43EF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AEA7B-C153-4B6D-9724-D57F0CEA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87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334A-A8C5-4E2D-B589-AF28F52F0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0B4406-67DA-4A91-95B6-7F39B3482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0F395-DE2B-40C8-9CAA-A21CA53B2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DE358-85A8-4806-BAE1-BF8C6B4A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BF4CC-4E93-494D-B59D-0E9F9CE8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DE014-5378-4F48-AA4A-AB9C32BA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10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B6613-C162-4AB2-8602-9F7F1E175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DF416-E4A0-44E1-8915-C4D8B0639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3E3B-1CE7-406A-8F77-35E0401E2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79D57-6E01-4255-B223-D04B4DE8E4EB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CDE1F-F22F-490C-A8AA-775588DBC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EF785-5520-4903-A6B3-281B130F8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45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0E835-F8FB-4167-A987-7E5FCA6AE522}" type="datetimeFigureOut">
              <a:rPr lang="en-GB" smtClean="0"/>
              <a:t>29/09/2025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7" b="18998"/>
          <a:stretch/>
        </p:blipFill>
        <p:spPr bwMode="auto">
          <a:xfrm>
            <a:off x="-14178" y="5588208"/>
            <a:ext cx="12210763" cy="134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:\Multimedia Benn\Logos Sept 2015\Yardleys-School-logotype-FINAL3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3"/>
            <a:ext cx="3456384" cy="87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41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bwRrVw-CRo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922F7-FB1B-4C1C-B59D-26640E474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2612228"/>
            <a:ext cx="9982200" cy="957263"/>
          </a:xfrm>
        </p:spPr>
        <p:txBody>
          <a:bodyPr>
            <a:noAutofit/>
          </a:bodyPr>
          <a:lstStyle/>
          <a:p>
            <a:r>
              <a:rPr lang="en-GB" sz="8000" b="1" dirty="0">
                <a:latin typeface="Comic Sans MS" panose="030F0702030302020204" pitchFamily="66" charset="0"/>
              </a:rPr>
              <a:t>Autistic Spectrum Condition (ASC) Parental ‘Hot Spot’ 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A4A2454-20A9-45E4-BC4C-9917FAACF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086100" y="3569491"/>
            <a:ext cx="6019800" cy="235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91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77EF4F-F1F0-4E3C-A839-356E2BEC0FD6}"/>
              </a:ext>
            </a:extLst>
          </p:cNvPr>
          <p:cNvSpPr txBox="1">
            <a:spLocks/>
          </p:cNvSpPr>
          <p:nvPr/>
        </p:nvSpPr>
        <p:spPr>
          <a:xfrm>
            <a:off x="292100" y="289011"/>
            <a:ext cx="11427320" cy="84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omic Sans MS" panose="030F0702030302020204" pitchFamily="66" charset="0"/>
              </a:rPr>
              <a:t>ASC – In school testing in support of outside agencies/ paediatricians – ASSQ and CAST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9EC172-94D4-4C09-86EB-7CDCE4934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"/>
          <a:stretch/>
        </p:blipFill>
        <p:spPr>
          <a:xfrm>
            <a:off x="1031846" y="1130386"/>
            <a:ext cx="3425990" cy="4855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EC9F19-25CC-4DE6-80A9-870B88F37D03}"/>
              </a:ext>
            </a:extLst>
          </p:cNvPr>
          <p:cNvSpPr txBox="1"/>
          <p:nvPr/>
        </p:nvSpPr>
        <p:spPr>
          <a:xfrm>
            <a:off x="1031846" y="6115574"/>
            <a:ext cx="325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ASSQ – Autism Spectrum Screening Questionnaire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97C523-C312-46A8-A824-6E4364C95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97" y="1130387"/>
            <a:ext cx="7500903" cy="48552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ABA454-B667-4452-9228-ECAC01610483}"/>
              </a:ext>
            </a:extLst>
          </p:cNvPr>
          <p:cNvSpPr txBox="1"/>
          <p:nvPr/>
        </p:nvSpPr>
        <p:spPr>
          <a:xfrm>
            <a:off x="5108895" y="6115573"/>
            <a:ext cx="680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CAST – University of Cambridge Social &amp; Communication Development Questionnaire</a:t>
            </a:r>
          </a:p>
        </p:txBody>
      </p:sp>
    </p:spTree>
    <p:extLst>
      <p:ext uri="{BB962C8B-B14F-4D97-AF65-F5344CB8AC3E}">
        <p14:creationId xmlns:p14="http://schemas.microsoft.com/office/powerpoint/2010/main" val="761163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77EF4F-F1F0-4E3C-A839-356E2BEC0FD6}"/>
              </a:ext>
            </a:extLst>
          </p:cNvPr>
          <p:cNvSpPr txBox="1">
            <a:spLocks/>
          </p:cNvSpPr>
          <p:nvPr/>
        </p:nvSpPr>
        <p:spPr>
          <a:xfrm>
            <a:off x="292100" y="289011"/>
            <a:ext cx="10515600" cy="84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omic Sans MS" panose="030F0702030302020204" pitchFamily="66" charset="0"/>
              </a:rPr>
              <a:t>ASC – In school testing in support of outside agencies/ paediatricians - CARS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EC9F19-25CC-4DE6-80A9-870B88F37D03}"/>
              </a:ext>
            </a:extLst>
          </p:cNvPr>
          <p:cNvSpPr txBox="1"/>
          <p:nvPr/>
        </p:nvSpPr>
        <p:spPr>
          <a:xfrm>
            <a:off x="3439486" y="6211669"/>
            <a:ext cx="439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CARS – Childhood Autism Rating Scale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DD956-6BF4-4767-AD86-7808BB2A3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51" y="1199988"/>
            <a:ext cx="7323582" cy="508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29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7FB6F8B-0854-4F26-B5B3-57588EC5978B}"/>
              </a:ext>
            </a:extLst>
          </p:cNvPr>
          <p:cNvSpPr txBox="1">
            <a:spLocks/>
          </p:cNvSpPr>
          <p:nvPr/>
        </p:nvSpPr>
        <p:spPr>
          <a:xfrm>
            <a:off x="292100" y="289011"/>
            <a:ext cx="10515600" cy="84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omic Sans MS" panose="030F0702030302020204" pitchFamily="66" charset="0"/>
              </a:rPr>
              <a:t>SEND – Parental information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C126A-9C57-41C0-8A35-F9B20F9C4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08" y="1155189"/>
            <a:ext cx="10815815" cy="4984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484A73-B2BE-46B5-AF62-45F7C86FC718}"/>
              </a:ext>
            </a:extLst>
          </p:cNvPr>
          <p:cNvSpPr txBox="1"/>
          <p:nvPr/>
        </p:nvSpPr>
        <p:spPr>
          <a:xfrm>
            <a:off x="2804137" y="1710991"/>
            <a:ext cx="7112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E1E7B7-A221-4745-8562-FAB3F5C33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8" y="1155189"/>
            <a:ext cx="11196955" cy="51365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93250F-D0D1-4F19-9F5E-72C8E9192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8" y="1006866"/>
            <a:ext cx="10598092" cy="550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7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21070-F561-4C26-8181-A1F95ED9D15F}"/>
              </a:ext>
            </a:extLst>
          </p:cNvPr>
          <p:cNvSpPr txBox="1"/>
          <p:nvPr/>
        </p:nvSpPr>
        <p:spPr>
          <a:xfrm>
            <a:off x="905691" y="783771"/>
            <a:ext cx="10276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Questions and time to share experiences</a:t>
            </a:r>
          </a:p>
        </p:txBody>
      </p:sp>
      <p:pic>
        <p:nvPicPr>
          <p:cNvPr id="1026" name="Picture 2" descr="Cartoon Young People Talking Stock Illustration - Download Image Now -  Brazil, Cartoon, Horizontal - iStock">
            <a:extLst>
              <a:ext uri="{FF2B5EF4-FFF2-40B4-BE49-F238E27FC236}">
                <a16:creationId xmlns:a16="http://schemas.microsoft.com/office/drawing/2014/main" id="{D771455F-1512-4D75-B3BB-95300B674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1633538"/>
            <a:ext cx="436245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91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1DE44C-9D85-1840-2493-09B0D3E62DB9}"/>
              </a:ext>
            </a:extLst>
          </p:cNvPr>
          <p:cNvSpPr txBox="1"/>
          <p:nvPr/>
        </p:nvSpPr>
        <p:spPr>
          <a:xfrm>
            <a:off x="280657" y="151179"/>
            <a:ext cx="1165181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The SEND team here at Yardleys: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Ms Ahmed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Ms Ali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Mrs Begum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Ms </a:t>
            </a:r>
            <a:r>
              <a:rPr lang="en-GB" sz="2400" dirty="0" err="1">
                <a:latin typeface="Comic Sans MS" panose="030F0702030302020204" pitchFamily="66" charset="0"/>
              </a:rPr>
              <a:t>Bondos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Ms Chowdhury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Mrs Crew – HLTA 4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Ms Hackett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Ms Kauser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Mrs Morris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Agency TA’s – Anjum Ahmed ; </a:t>
            </a:r>
            <a:r>
              <a:rPr lang="en-GB" sz="2400" dirty="0" err="1">
                <a:latin typeface="Comic Sans MS" panose="030F0702030302020204" pitchFamily="66" charset="0"/>
              </a:rPr>
              <a:t>Mehroosh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Qsaim</a:t>
            </a:r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Ms Wareham – Administrator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Mr Thornton – SENCo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SLT Lead – Ms Yates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795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3799" y="1382911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en-GB" sz="7200" b="1" dirty="0">
                <a:latin typeface="Comic Sans MS" panose="030F0702030302020204" pitchFamily="66" charset="0"/>
                <a:cs typeface="Calibri" panose="020F0502020204030204" pitchFamily="34" charset="0"/>
              </a:rPr>
              <a:t>Curriculum Intent - SEND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273" y="3189138"/>
            <a:ext cx="10168012" cy="204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8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951" y="21420"/>
            <a:ext cx="6048672" cy="1143000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Comic Sans MS" panose="030F0702030302020204" pitchFamily="66" charset="0"/>
              </a:rPr>
              <a:t>Yardleys SEND Vision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2031" y="1164420"/>
            <a:ext cx="11197883" cy="528714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7200" dirty="0">
                <a:latin typeface="Comic Sans MS" panose="030F0702030302020204" pitchFamily="66" charset="0"/>
              </a:rPr>
              <a:t>Our vision is that regardless of need or disability all students at </a:t>
            </a:r>
            <a:r>
              <a:rPr lang="en-GB" sz="7200" dirty="0" err="1">
                <a:latin typeface="Comic Sans MS" panose="030F0702030302020204" pitchFamily="66" charset="0"/>
              </a:rPr>
              <a:t>Yardleys</a:t>
            </a:r>
            <a:r>
              <a:rPr lang="en-GB" sz="7200" dirty="0">
                <a:latin typeface="Comic Sans MS" panose="030F0702030302020204" pitchFamily="66" charset="0"/>
              </a:rPr>
              <a:t> School receive a high-quality and ambitious education. Students with special educational needs and/or disabilities will have their needs identified and supported throughout their time here at </a:t>
            </a:r>
            <a:r>
              <a:rPr lang="en-GB" sz="7200" dirty="0" err="1">
                <a:latin typeface="Comic Sans MS" panose="030F0702030302020204" pitchFamily="66" charset="0"/>
              </a:rPr>
              <a:t>Yardleys</a:t>
            </a:r>
            <a:r>
              <a:rPr lang="en-GB" sz="7200" dirty="0">
                <a:latin typeface="Comic Sans MS" panose="030F0702030302020204" pitchFamily="66" charset="0"/>
              </a:rPr>
              <a:t> to ensure they receive an inclusive learning provision. This support will have a positive impact on their overall academic and holistic progress, allowing them to grow as individuals similar to students without special educational needs and/or disabilities.  </a:t>
            </a:r>
          </a:p>
          <a:p>
            <a:pPr marL="0" indent="0">
              <a:buNone/>
            </a:pPr>
            <a:endParaRPr lang="en-GB" sz="7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7200" dirty="0">
                <a:latin typeface="Comic Sans MS" panose="030F0702030302020204" pitchFamily="66" charset="0"/>
              </a:rPr>
              <a:t>As a result of the provision provided by the school, students with special educational needs and/or disabilities can fluently access the skills they need to become independent learners and thinkers throughout their lives, allowing them to accomplish their dreams and live their lives to the fullest. </a:t>
            </a:r>
          </a:p>
          <a:p>
            <a:pPr marL="0" indent="0">
              <a:buNone/>
            </a:pPr>
            <a:endParaRPr lang="en-GB" sz="7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7200" dirty="0">
                <a:latin typeface="Comic Sans MS" panose="030F0702030302020204" pitchFamily="66" charset="0"/>
              </a:rPr>
              <a:t>Here at </a:t>
            </a:r>
            <a:r>
              <a:rPr lang="en-GB" sz="7200" dirty="0" err="1">
                <a:latin typeface="Comic Sans MS" panose="030F0702030302020204" pitchFamily="66" charset="0"/>
              </a:rPr>
              <a:t>Yardleys</a:t>
            </a:r>
            <a:r>
              <a:rPr lang="en-GB" sz="7200" dirty="0">
                <a:latin typeface="Comic Sans MS" panose="030F0702030302020204" pitchFamily="66" charset="0"/>
              </a:rPr>
              <a:t> School we achieve our vision by:</a:t>
            </a:r>
          </a:p>
          <a:p>
            <a:pPr marL="0" indent="0">
              <a:buNone/>
            </a:pPr>
            <a:r>
              <a:rPr lang="en-GB" sz="7200" dirty="0">
                <a:latin typeface="Comic Sans MS" panose="030F0702030302020204" pitchFamily="66" charset="0"/>
              </a:rPr>
              <a:t>- Supporting the students identified as SEND as efficiently as possible through deploying resources effectively from their initial transition all the way to their progression into Post-16 provision. This enables them to successfully engage in, not only teaching and learning, but also in areas of the wider curriculum such as extracurricular activities, enrichment, student leadership and Personal Development.</a:t>
            </a:r>
          </a:p>
          <a:p>
            <a:pPr marL="0" indent="0">
              <a:buNone/>
            </a:pPr>
            <a:r>
              <a:rPr lang="en-GB" sz="7200" dirty="0">
                <a:latin typeface="Comic Sans MS" panose="030F0702030302020204" pitchFamily="66" charset="0"/>
              </a:rPr>
              <a:t>- Working collaboratively with teaching staff, outside agencies, parents and students so that we can maximise the outcome for students with special educational needs and/or disabilities. </a:t>
            </a:r>
          </a:p>
          <a:p>
            <a:pPr marL="0" indent="0">
              <a:buNone/>
            </a:pPr>
            <a:r>
              <a:rPr lang="en-GB" sz="7200" dirty="0">
                <a:latin typeface="Comic Sans MS" panose="030F0702030302020204" pitchFamily="66" charset="0"/>
              </a:rPr>
              <a:t>- Developing staff and student awareness, understanding and empathy towards our students with special educational needs and/or disabilities to ensure we continue to foster an inclusive environment where all can thrive.</a:t>
            </a:r>
          </a:p>
          <a:p>
            <a:pPr marL="0" indent="0">
              <a:buNone/>
            </a:pPr>
            <a:endParaRPr lang="en-GB" sz="6400" dirty="0">
              <a:latin typeface="Comic Sans MS" panose="030F0702030302020204" pitchFamily="66" charset="0"/>
            </a:endParaRPr>
          </a:p>
          <a:p>
            <a:endParaRPr lang="en-GB" sz="49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9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4331-C21A-4945-8B3D-5909EF1A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87325"/>
            <a:ext cx="10515600" cy="841375"/>
          </a:xfrm>
        </p:spPr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What is autism?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BD893-C8EB-4973-BB5D-8BAD9BF42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028700"/>
            <a:ext cx="11684000" cy="53467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Comic Sans MS" panose="030F0702030302020204" pitchFamily="66" charset="0"/>
              </a:rPr>
              <a:t>Autism is a developmental condition that encompasses a range or spectrum of different experiences and presentations. Autism can vary from affecting social development and communication abilities to influencing a person’s interests, behaviours and responses to sensory stimuli. As a spectrum condition, there is not one single set of experiences, and every Autistic person will share some traits with others on the spectrum but also have their own individual traits – everyone on the spectrum is therefore different.</a:t>
            </a:r>
          </a:p>
        </p:txBody>
      </p:sp>
    </p:spTree>
    <p:extLst>
      <p:ext uri="{BB962C8B-B14F-4D97-AF65-F5344CB8AC3E}">
        <p14:creationId xmlns:p14="http://schemas.microsoft.com/office/powerpoint/2010/main" val="313291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2E07-E0DF-49B8-829E-85EBEAC4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109537"/>
            <a:ext cx="11607800" cy="1046163"/>
          </a:xfrm>
        </p:spPr>
        <p:txBody>
          <a:bodyPr/>
          <a:lstStyle/>
          <a:p>
            <a:pPr algn="ctr"/>
            <a:r>
              <a:rPr lang="en-GB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The Triad of Impairment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8391C-A357-4530-9865-AFFA0F2DC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633" y="996949"/>
            <a:ext cx="8808440" cy="562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13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2E07-E0DF-49B8-829E-85EBEAC4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109537"/>
            <a:ext cx="11607800" cy="1046163"/>
          </a:xfrm>
        </p:spPr>
        <p:txBody>
          <a:bodyPr/>
          <a:lstStyle/>
          <a:p>
            <a:pPr algn="ctr"/>
            <a:r>
              <a:rPr lang="en-GB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The Autistic Spectrum - characteristics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A1D0D-CBBE-454E-B645-DEC3EEE09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" t="1056" r="1288"/>
          <a:stretch/>
        </p:blipFill>
        <p:spPr>
          <a:xfrm>
            <a:off x="2155971" y="1040234"/>
            <a:ext cx="7902429" cy="554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0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Amazing Things Happen - by Alexander Amelines">
            <a:hlinkClick r:id="" action="ppaction://media"/>
            <a:extLst>
              <a:ext uri="{FF2B5EF4-FFF2-40B4-BE49-F238E27FC236}">
                <a16:creationId xmlns:a16="http://schemas.microsoft.com/office/drawing/2014/main" id="{A6AB97B1-D4A7-4E4D-AE90-1D1D068D41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91246" y="827314"/>
            <a:ext cx="9248041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3D2648-0D6C-4693-B7F9-D0589881E0E7}"/>
              </a:ext>
            </a:extLst>
          </p:cNvPr>
          <p:cNvSpPr txBox="1"/>
          <p:nvPr/>
        </p:nvSpPr>
        <p:spPr>
          <a:xfrm>
            <a:off x="328956" y="361107"/>
            <a:ext cx="11534088" cy="4760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anose="030F0702030302020204" pitchFamily="66" charset="0"/>
              </a:rPr>
              <a:t>Reasonable Adjustments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An education provider has a duty to make ‘reasonable adjustments’ to make sure disabled students are not discriminated against. These changes could include providing extra support and aids (like specialist teachers or equipment), or a teacher not shouting at a disabled student for not paying attention when the student’s disability stops them from easily concentrating.</a:t>
            </a:r>
          </a:p>
        </p:txBody>
      </p:sp>
    </p:spTree>
    <p:extLst>
      <p:ext uri="{BB962C8B-B14F-4D97-AF65-F5344CB8AC3E}">
        <p14:creationId xmlns:p14="http://schemas.microsoft.com/office/powerpoint/2010/main" val="3628515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58050D72245347997804CAA73B937E" ma:contentTypeVersion="15" ma:contentTypeDescription="Create a new document." ma:contentTypeScope="" ma:versionID="25797490651bd0539661cc03af89e8f9">
  <xsd:schema xmlns:xsd="http://www.w3.org/2001/XMLSchema" xmlns:xs="http://www.w3.org/2001/XMLSchema" xmlns:p="http://schemas.microsoft.com/office/2006/metadata/properties" xmlns:ns2="f262e37a-4ad9-43d6-9826-93f75dc9c633" xmlns:ns3="270f534d-4cde-478e-9589-4d4cd4ed8d59" targetNamespace="http://schemas.microsoft.com/office/2006/metadata/properties" ma:root="true" ma:fieldsID="482a826f0e0d58a9c66649f45d99ab0b" ns2:_="" ns3:_="">
    <xsd:import namespace="f262e37a-4ad9-43d6-9826-93f75dc9c633"/>
    <xsd:import namespace="270f534d-4cde-478e-9589-4d4cd4ed8d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62e37a-4ad9-43d6-9826-93f75dc9c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5cb8004-4641-4a0d-be9b-f10b966b8d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f534d-4cde-478e-9589-4d4cd4ed8d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caa9827-993d-43f9-905b-46961f70c8fd}" ma:internalName="TaxCatchAll" ma:showField="CatchAllData" ma:web="270f534d-4cde-478e-9589-4d4cd4ed8d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0f534d-4cde-478e-9589-4d4cd4ed8d59" xsi:nil="true"/>
    <lcf76f155ced4ddcb4097134ff3c332f xmlns="f262e37a-4ad9-43d6-9826-93f75dc9c63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C898F6-EF50-4A39-96F4-72F31B59FC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62e37a-4ad9-43d6-9826-93f75dc9c633"/>
    <ds:schemaRef ds:uri="270f534d-4cde-478e-9589-4d4cd4ed8d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0257E9-5FD1-4F1C-9D4C-DFA35D63C29E}">
  <ds:schemaRefs>
    <ds:schemaRef ds:uri="http://schemas.microsoft.com/office/2006/metadata/properties"/>
    <ds:schemaRef ds:uri="http://schemas.microsoft.com/office/infopath/2007/PartnerControls"/>
    <ds:schemaRef ds:uri="270f534d-4cde-478e-9589-4d4cd4ed8d59"/>
    <ds:schemaRef ds:uri="f262e37a-4ad9-43d6-9826-93f75dc9c633"/>
  </ds:schemaRefs>
</ds:datastoreItem>
</file>

<file path=customXml/itemProps3.xml><?xml version="1.0" encoding="utf-8"?>
<ds:datastoreItem xmlns:ds="http://schemas.openxmlformats.org/officeDocument/2006/customXml" ds:itemID="{98A51A45-09F6-4601-887C-FA3DE190C0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565</Words>
  <Application>Microsoft Office PowerPoint</Application>
  <PresentationFormat>Widescreen</PresentationFormat>
  <Paragraphs>46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Office Theme</vt:lpstr>
      <vt:lpstr>1_Office Theme</vt:lpstr>
      <vt:lpstr>Autistic Spectrum Condition (ASC) Parental ‘Hot Spot’  </vt:lpstr>
      <vt:lpstr>PowerPoint Presentation</vt:lpstr>
      <vt:lpstr>Curriculum Intent - SEND</vt:lpstr>
      <vt:lpstr>Yardleys SEND Vision</vt:lpstr>
      <vt:lpstr>What is autism?</vt:lpstr>
      <vt:lpstr>The Triad of Impairment</vt:lpstr>
      <vt:lpstr>The Autistic Spectrum - characteristics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Yates</dc:creator>
  <cp:lastModifiedBy>Richard Thornton</cp:lastModifiedBy>
  <cp:revision>36</cp:revision>
  <dcterms:created xsi:type="dcterms:W3CDTF">2022-04-29T11:57:12Z</dcterms:created>
  <dcterms:modified xsi:type="dcterms:W3CDTF">2025-09-29T13:39:11Z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0x0101001158050D72245347997804CAA73B937E</vt:lpwstr>
  </property>
  <property fmtid="{D5CDD505-2E9C-101B-9397-08002B2CF9AE}" pid="3" name="Order">
    <vt:r8>554800</vt:r8>
  </property>
  <property fmtid="{D5CDD505-2E9C-101B-9397-08002B2CF9AE}" pid="4" name="MediaServiceImageTags">
    <vt:lpwstr/>
  </property>
</Properties>
</file>