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65" r:id="rId6"/>
    <p:sldId id="731" r:id="rId7"/>
    <p:sldId id="294" r:id="rId8"/>
    <p:sldId id="342" r:id="rId9"/>
    <p:sldId id="260" r:id="rId10"/>
    <p:sldId id="259" r:id="rId11"/>
    <p:sldId id="339" r:id="rId12"/>
    <p:sldId id="730" r:id="rId13"/>
    <p:sldId id="261" r:id="rId14"/>
    <p:sldId id="337" r:id="rId15"/>
    <p:sldId id="338" r:id="rId16"/>
    <p:sldId id="262" r:id="rId17"/>
    <p:sldId id="264" r:id="rId18"/>
    <p:sldId id="26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2" d="100"/>
          <a:sy n="72" d="100"/>
        </p:scale>
        <p:origin x="8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9857-58F5-4F29-87F6-5297D5A7DA8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5683D3C-BFD9-42B2-8D6F-4CF69BEA3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3EEFFE3-B68F-4E09-A0F1-621E9A1EC158}"/>
              </a:ext>
            </a:extLst>
          </p:cNvPr>
          <p:cNvSpPr>
            <a:spLocks noGrp="1"/>
          </p:cNvSpPr>
          <p:nvPr>
            <p:ph type="dt" sz="half" idx="10"/>
          </p:nvPr>
        </p:nvSpPr>
        <p:spPr/>
        <p:txBody>
          <a:bodyPr/>
          <a:lstStyle/>
          <a:p>
            <a:fld id="{4E379D57-6E01-4255-B223-D04B4DE8E4EB}" type="datetimeFigureOut">
              <a:rPr lang="en-GB" smtClean="0"/>
              <a:t>23/09/2025</a:t>
            </a:fld>
            <a:endParaRPr lang="en-GB"/>
          </a:p>
        </p:txBody>
      </p:sp>
      <p:sp>
        <p:nvSpPr>
          <p:cNvPr id="5" name="Footer Placeholder 4">
            <a:extLst>
              <a:ext uri="{FF2B5EF4-FFF2-40B4-BE49-F238E27FC236}">
                <a16:creationId xmlns:a16="http://schemas.microsoft.com/office/drawing/2014/main" id="{60CE6496-061D-4DA5-A9C4-32323213A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04585B-FADD-4F74-B464-D818EF8D707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27288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1E43-830C-468B-9959-99AF07E6FFF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7C45F79-BA0F-4032-8E01-C8F0D748AA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97596C-D6D8-41A0-9B9C-F3836EF11114}"/>
              </a:ext>
            </a:extLst>
          </p:cNvPr>
          <p:cNvSpPr>
            <a:spLocks noGrp="1"/>
          </p:cNvSpPr>
          <p:nvPr>
            <p:ph type="dt" sz="half" idx="10"/>
          </p:nvPr>
        </p:nvSpPr>
        <p:spPr/>
        <p:txBody>
          <a:bodyPr/>
          <a:lstStyle/>
          <a:p>
            <a:fld id="{4E379D57-6E01-4255-B223-D04B4DE8E4EB}" type="datetimeFigureOut">
              <a:rPr lang="en-GB" smtClean="0"/>
              <a:t>23/09/2025</a:t>
            </a:fld>
            <a:endParaRPr lang="en-GB"/>
          </a:p>
        </p:txBody>
      </p:sp>
      <p:sp>
        <p:nvSpPr>
          <p:cNvPr id="5" name="Footer Placeholder 4">
            <a:extLst>
              <a:ext uri="{FF2B5EF4-FFF2-40B4-BE49-F238E27FC236}">
                <a16:creationId xmlns:a16="http://schemas.microsoft.com/office/drawing/2014/main" id="{F5A9CB87-FA23-4799-A61F-F5F4D756C4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A5C34-A053-4123-8F22-FC56392EB60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2355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C7591-542A-4E8C-98E6-8C2A8179CFF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82CB757-BB8A-4692-8BC3-D1E9A89C80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0D33A6-5005-4962-B228-334B7C519BA6}"/>
              </a:ext>
            </a:extLst>
          </p:cNvPr>
          <p:cNvSpPr>
            <a:spLocks noGrp="1"/>
          </p:cNvSpPr>
          <p:nvPr>
            <p:ph type="dt" sz="half" idx="10"/>
          </p:nvPr>
        </p:nvSpPr>
        <p:spPr/>
        <p:txBody>
          <a:bodyPr/>
          <a:lstStyle/>
          <a:p>
            <a:fld id="{4E379D57-6E01-4255-B223-D04B4DE8E4EB}" type="datetimeFigureOut">
              <a:rPr lang="en-GB" smtClean="0"/>
              <a:t>23/09/2025</a:t>
            </a:fld>
            <a:endParaRPr lang="en-GB"/>
          </a:p>
        </p:txBody>
      </p:sp>
      <p:sp>
        <p:nvSpPr>
          <p:cNvPr id="5" name="Footer Placeholder 4">
            <a:extLst>
              <a:ext uri="{FF2B5EF4-FFF2-40B4-BE49-F238E27FC236}">
                <a16:creationId xmlns:a16="http://schemas.microsoft.com/office/drawing/2014/main" id="{7F730511-F2FF-497F-8772-2112C9BD56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E68A2-D16B-4924-9D03-DA9F1A13326C}"/>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75499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23/09/2025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93704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23/09/2025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75668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0E835-F8FB-4167-A987-7E5FCA6AE522}" type="datetimeFigureOut">
              <a:rPr lang="en-GB" smtClean="0"/>
              <a:t>23/09/2025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158440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90E835-F8FB-4167-A987-7E5FCA6AE522}" type="datetimeFigureOut">
              <a:rPr lang="en-GB" smtClean="0"/>
              <a:t>23/09/2025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90448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90E835-F8FB-4167-A987-7E5FCA6AE522}" type="datetimeFigureOut">
              <a:rPr lang="en-GB" smtClean="0"/>
              <a:t>23/09/2025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82654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90E835-F8FB-4167-A987-7E5FCA6AE522}" type="datetimeFigureOut">
              <a:rPr lang="en-GB" smtClean="0"/>
              <a:t>23/09/2025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176102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0E835-F8FB-4167-A987-7E5FCA6AE522}" type="datetimeFigureOut">
              <a:rPr lang="en-GB" smtClean="0"/>
              <a:t>23/09/2025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3240985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0E835-F8FB-4167-A987-7E5FCA6AE522}" type="datetimeFigureOut">
              <a:rPr lang="en-GB" smtClean="0"/>
              <a:t>23/09/2025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54369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AECA-8A3F-4B1D-8273-BCA8F70583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7E7468-EE84-42D1-8957-DDF7BF3C5F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B1FB71E-3CCD-4809-941C-D730BD308AAD}"/>
              </a:ext>
            </a:extLst>
          </p:cNvPr>
          <p:cNvSpPr>
            <a:spLocks noGrp="1"/>
          </p:cNvSpPr>
          <p:nvPr>
            <p:ph type="dt" sz="half" idx="10"/>
          </p:nvPr>
        </p:nvSpPr>
        <p:spPr/>
        <p:txBody>
          <a:bodyPr/>
          <a:lstStyle/>
          <a:p>
            <a:fld id="{4E379D57-6E01-4255-B223-D04B4DE8E4EB}" type="datetimeFigureOut">
              <a:rPr lang="en-GB" smtClean="0"/>
              <a:t>23/09/2025</a:t>
            </a:fld>
            <a:endParaRPr lang="en-GB"/>
          </a:p>
        </p:txBody>
      </p:sp>
      <p:sp>
        <p:nvSpPr>
          <p:cNvPr id="5" name="Footer Placeholder 4">
            <a:extLst>
              <a:ext uri="{FF2B5EF4-FFF2-40B4-BE49-F238E27FC236}">
                <a16:creationId xmlns:a16="http://schemas.microsoft.com/office/drawing/2014/main" id="{1A29CB36-9E60-4C03-BD2E-11815FFF1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0630D-C54E-4736-B289-48FD4D3CB3CB}"/>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39059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90E835-F8FB-4167-A987-7E5FCA6AE522}" type="datetimeFigureOut">
              <a:rPr lang="en-GB" smtClean="0"/>
              <a:t>23/09/2025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420895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23/09/2025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858995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90E835-F8FB-4167-A987-7E5FCA6AE522}" type="datetimeFigureOut">
              <a:rPr lang="en-GB" smtClean="0"/>
              <a:t>23/09/2025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896200-B594-4447-B011-04BAC1596D52}" type="slidenum">
              <a:rPr lang="en-GB" smtClean="0"/>
              <a:t>‹#›</a:t>
            </a:fld>
            <a:endParaRPr lang="en-GB" dirty="0"/>
          </a:p>
        </p:txBody>
      </p:sp>
    </p:spTree>
    <p:extLst>
      <p:ext uri="{BB962C8B-B14F-4D97-AF65-F5344CB8AC3E}">
        <p14:creationId xmlns:p14="http://schemas.microsoft.com/office/powerpoint/2010/main" val="203296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4C22-BB9A-4695-83E3-C2C35D1392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2716877-C5A4-4AFD-B19C-A51F7CAA81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4473430-EF44-412C-8F69-F7BB48BBBD28}"/>
              </a:ext>
            </a:extLst>
          </p:cNvPr>
          <p:cNvSpPr>
            <a:spLocks noGrp="1"/>
          </p:cNvSpPr>
          <p:nvPr>
            <p:ph type="dt" sz="half" idx="10"/>
          </p:nvPr>
        </p:nvSpPr>
        <p:spPr/>
        <p:txBody>
          <a:bodyPr/>
          <a:lstStyle/>
          <a:p>
            <a:fld id="{4E379D57-6E01-4255-B223-D04B4DE8E4EB}" type="datetimeFigureOut">
              <a:rPr lang="en-GB" smtClean="0"/>
              <a:t>23/09/2025</a:t>
            </a:fld>
            <a:endParaRPr lang="en-GB"/>
          </a:p>
        </p:txBody>
      </p:sp>
      <p:sp>
        <p:nvSpPr>
          <p:cNvPr id="5" name="Footer Placeholder 4">
            <a:extLst>
              <a:ext uri="{FF2B5EF4-FFF2-40B4-BE49-F238E27FC236}">
                <a16:creationId xmlns:a16="http://schemas.microsoft.com/office/drawing/2014/main" id="{BA019505-D265-4BBA-BD44-512164049F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3B7AD-CA60-4EB8-B0DA-5B01FE0BFEE9}"/>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9967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7A49-60F5-48D9-86EC-0DC54B08A6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0134FF5-5A6D-4D12-8F94-6B71E1D6D46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01795DA-3D02-4054-BBBE-CD5DC1109F3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C4C05CE-D7E2-4194-A05F-C1A861267517}"/>
              </a:ext>
            </a:extLst>
          </p:cNvPr>
          <p:cNvSpPr>
            <a:spLocks noGrp="1"/>
          </p:cNvSpPr>
          <p:nvPr>
            <p:ph type="dt" sz="half" idx="10"/>
          </p:nvPr>
        </p:nvSpPr>
        <p:spPr/>
        <p:txBody>
          <a:bodyPr/>
          <a:lstStyle/>
          <a:p>
            <a:fld id="{4E379D57-6E01-4255-B223-D04B4DE8E4EB}" type="datetimeFigureOut">
              <a:rPr lang="en-GB" smtClean="0"/>
              <a:t>23/09/2025</a:t>
            </a:fld>
            <a:endParaRPr lang="en-GB"/>
          </a:p>
        </p:txBody>
      </p:sp>
      <p:sp>
        <p:nvSpPr>
          <p:cNvPr id="6" name="Footer Placeholder 5">
            <a:extLst>
              <a:ext uri="{FF2B5EF4-FFF2-40B4-BE49-F238E27FC236}">
                <a16:creationId xmlns:a16="http://schemas.microsoft.com/office/drawing/2014/main" id="{7FE46280-C5A8-405D-B524-81349FC490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450CA7-5933-4153-9804-F92ED0ADE44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8543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1C31-BBBD-4F1C-8611-7B928E88C4D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68091C8-19D3-4691-A184-8340E8C560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16F34D-4779-44D0-AE9E-5725D47DC9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3F59E2C-8E3B-4FCE-8089-0676C1669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257C438-B73A-4CE2-B5AA-DE3CAC280E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2656AD6-A04E-4E20-A3C3-45A8A97B1774}"/>
              </a:ext>
            </a:extLst>
          </p:cNvPr>
          <p:cNvSpPr>
            <a:spLocks noGrp="1"/>
          </p:cNvSpPr>
          <p:nvPr>
            <p:ph type="dt" sz="half" idx="10"/>
          </p:nvPr>
        </p:nvSpPr>
        <p:spPr/>
        <p:txBody>
          <a:bodyPr/>
          <a:lstStyle/>
          <a:p>
            <a:fld id="{4E379D57-6E01-4255-B223-D04B4DE8E4EB}" type="datetimeFigureOut">
              <a:rPr lang="en-GB" smtClean="0"/>
              <a:t>23/09/2025</a:t>
            </a:fld>
            <a:endParaRPr lang="en-GB"/>
          </a:p>
        </p:txBody>
      </p:sp>
      <p:sp>
        <p:nvSpPr>
          <p:cNvPr id="8" name="Footer Placeholder 7">
            <a:extLst>
              <a:ext uri="{FF2B5EF4-FFF2-40B4-BE49-F238E27FC236}">
                <a16:creationId xmlns:a16="http://schemas.microsoft.com/office/drawing/2014/main" id="{483BB487-A0B6-4135-BB00-568801034B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2F4A57-CC3A-493D-9567-DAFC92C305C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96031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E453-F6AD-4E43-9BA4-56C195EA0DF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9F1A6FB-C936-40BD-AB78-7E1C8EF0984C}"/>
              </a:ext>
            </a:extLst>
          </p:cNvPr>
          <p:cNvSpPr>
            <a:spLocks noGrp="1"/>
          </p:cNvSpPr>
          <p:nvPr>
            <p:ph type="dt" sz="half" idx="10"/>
          </p:nvPr>
        </p:nvSpPr>
        <p:spPr/>
        <p:txBody>
          <a:bodyPr/>
          <a:lstStyle/>
          <a:p>
            <a:fld id="{4E379D57-6E01-4255-B223-D04B4DE8E4EB}" type="datetimeFigureOut">
              <a:rPr lang="en-GB" smtClean="0"/>
              <a:t>23/09/2025</a:t>
            </a:fld>
            <a:endParaRPr lang="en-GB"/>
          </a:p>
        </p:txBody>
      </p:sp>
      <p:sp>
        <p:nvSpPr>
          <p:cNvPr id="4" name="Footer Placeholder 3">
            <a:extLst>
              <a:ext uri="{FF2B5EF4-FFF2-40B4-BE49-F238E27FC236}">
                <a16:creationId xmlns:a16="http://schemas.microsoft.com/office/drawing/2014/main" id="{2A1B49D8-3D84-40B7-972D-4417A0403E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A8D0F1-CB61-44B5-85A6-A63F3DCA14B5}"/>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363053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45F8A-AF0C-48A1-B3AE-F216DC135B0F}"/>
              </a:ext>
            </a:extLst>
          </p:cNvPr>
          <p:cNvSpPr>
            <a:spLocks noGrp="1"/>
          </p:cNvSpPr>
          <p:nvPr>
            <p:ph type="dt" sz="half" idx="10"/>
          </p:nvPr>
        </p:nvSpPr>
        <p:spPr/>
        <p:txBody>
          <a:bodyPr/>
          <a:lstStyle/>
          <a:p>
            <a:fld id="{4E379D57-6E01-4255-B223-D04B4DE8E4EB}" type="datetimeFigureOut">
              <a:rPr lang="en-GB" smtClean="0"/>
              <a:t>23/09/2025</a:t>
            </a:fld>
            <a:endParaRPr lang="en-GB"/>
          </a:p>
        </p:txBody>
      </p:sp>
      <p:sp>
        <p:nvSpPr>
          <p:cNvPr id="3" name="Footer Placeholder 2">
            <a:extLst>
              <a:ext uri="{FF2B5EF4-FFF2-40B4-BE49-F238E27FC236}">
                <a16:creationId xmlns:a16="http://schemas.microsoft.com/office/drawing/2014/main" id="{18F357ED-F0C6-4D6A-88DA-9156CF8062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1D3AD2-5381-4572-9172-E4C78FF583B6}"/>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65463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76C2-EA77-4759-9D8E-2F721FCAC3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9CFB4AF-F03F-4A8F-A32D-B2E724C08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930886B-8CB0-461A-99F4-570577FD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26FA33-358D-4763-84E3-AA9B430ED8B4}"/>
              </a:ext>
            </a:extLst>
          </p:cNvPr>
          <p:cNvSpPr>
            <a:spLocks noGrp="1"/>
          </p:cNvSpPr>
          <p:nvPr>
            <p:ph type="dt" sz="half" idx="10"/>
          </p:nvPr>
        </p:nvSpPr>
        <p:spPr/>
        <p:txBody>
          <a:bodyPr/>
          <a:lstStyle/>
          <a:p>
            <a:fld id="{4E379D57-6E01-4255-B223-D04B4DE8E4EB}" type="datetimeFigureOut">
              <a:rPr lang="en-GB" smtClean="0"/>
              <a:t>23/09/2025</a:t>
            </a:fld>
            <a:endParaRPr lang="en-GB"/>
          </a:p>
        </p:txBody>
      </p:sp>
      <p:sp>
        <p:nvSpPr>
          <p:cNvPr id="6" name="Footer Placeholder 5">
            <a:extLst>
              <a:ext uri="{FF2B5EF4-FFF2-40B4-BE49-F238E27FC236}">
                <a16:creationId xmlns:a16="http://schemas.microsoft.com/office/drawing/2014/main" id="{555F08CE-F685-42F4-9845-7DBE43EF4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2AEA7B-C153-4B6D-9724-D57F0CEA63BD}"/>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281687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334A-A8C5-4E2D-B589-AF28F52F07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50B4406-67DA-4A91-95B6-7F39B3482A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E0F395-DE2B-40C8-9CAA-A21CA53B2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FADE358-85A8-4806-BAE1-BF8C6B4A630B}"/>
              </a:ext>
            </a:extLst>
          </p:cNvPr>
          <p:cNvSpPr>
            <a:spLocks noGrp="1"/>
          </p:cNvSpPr>
          <p:nvPr>
            <p:ph type="dt" sz="half" idx="10"/>
          </p:nvPr>
        </p:nvSpPr>
        <p:spPr/>
        <p:txBody>
          <a:bodyPr/>
          <a:lstStyle/>
          <a:p>
            <a:fld id="{4E379D57-6E01-4255-B223-D04B4DE8E4EB}" type="datetimeFigureOut">
              <a:rPr lang="en-GB" smtClean="0"/>
              <a:t>23/09/2025</a:t>
            </a:fld>
            <a:endParaRPr lang="en-GB"/>
          </a:p>
        </p:txBody>
      </p:sp>
      <p:sp>
        <p:nvSpPr>
          <p:cNvPr id="6" name="Footer Placeholder 5">
            <a:extLst>
              <a:ext uri="{FF2B5EF4-FFF2-40B4-BE49-F238E27FC236}">
                <a16:creationId xmlns:a16="http://schemas.microsoft.com/office/drawing/2014/main" id="{AA5BF4CC-4E93-494D-B59D-0E9F9CE876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2DE014-5378-4F48-AA4A-AB9C32BA37F0}"/>
              </a:ext>
            </a:extLst>
          </p:cNvPr>
          <p:cNvSpPr>
            <a:spLocks noGrp="1"/>
          </p:cNvSpPr>
          <p:nvPr>
            <p:ph type="sldNum" sz="quarter" idx="12"/>
          </p:nvPr>
        </p:nvSpPr>
        <p:spPr/>
        <p:txBody>
          <a:bodyPr/>
          <a:lstStyle/>
          <a:p>
            <a:fld id="{43B1320C-D16C-43BD-847D-DF51E774CF05}" type="slidenum">
              <a:rPr lang="en-GB" smtClean="0"/>
              <a:t>‹#›</a:t>
            </a:fld>
            <a:endParaRPr lang="en-GB"/>
          </a:p>
        </p:txBody>
      </p:sp>
    </p:spTree>
    <p:extLst>
      <p:ext uri="{BB962C8B-B14F-4D97-AF65-F5344CB8AC3E}">
        <p14:creationId xmlns:p14="http://schemas.microsoft.com/office/powerpoint/2010/main" val="65010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B6613-C162-4AB2-8602-9F7F1E1758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94DF416-E4A0-44E1-8915-C4D8B0639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0093E3B-1CE7-406A-8F77-35E0401E20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9D57-6E01-4255-B223-D04B4DE8E4EB}" type="datetimeFigureOut">
              <a:rPr lang="en-GB" smtClean="0"/>
              <a:t>23/09/2025</a:t>
            </a:fld>
            <a:endParaRPr lang="en-GB"/>
          </a:p>
        </p:txBody>
      </p:sp>
      <p:sp>
        <p:nvSpPr>
          <p:cNvPr id="5" name="Footer Placeholder 4">
            <a:extLst>
              <a:ext uri="{FF2B5EF4-FFF2-40B4-BE49-F238E27FC236}">
                <a16:creationId xmlns:a16="http://schemas.microsoft.com/office/drawing/2014/main" id="{1DACDE1F-F22F-490C-A8AA-775588DBC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CEF785-5520-4903-A6B3-281B130F8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1320C-D16C-43BD-847D-DF51E774CF05}" type="slidenum">
              <a:rPr lang="en-GB" smtClean="0"/>
              <a:t>‹#›</a:t>
            </a:fld>
            <a:endParaRPr lang="en-GB"/>
          </a:p>
        </p:txBody>
      </p:sp>
    </p:spTree>
    <p:extLst>
      <p:ext uri="{BB962C8B-B14F-4D97-AF65-F5344CB8AC3E}">
        <p14:creationId xmlns:p14="http://schemas.microsoft.com/office/powerpoint/2010/main" val="4147456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E835-F8FB-4167-A987-7E5FCA6AE522}" type="datetimeFigureOut">
              <a:rPr lang="en-GB" smtClean="0"/>
              <a:t>23/09/2025</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6200-B594-4447-B011-04BAC1596D52}" type="slidenum">
              <a:rPr lang="en-GB" smtClean="0"/>
              <a:t>‹#›</a:t>
            </a:fld>
            <a:endParaRPr lang="en-GB" dirty="0"/>
          </a:p>
        </p:txBody>
      </p:sp>
      <p:pic>
        <p:nvPicPr>
          <p:cNvPr id="2050"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22727" b="18998"/>
          <a:stretch/>
        </p:blipFill>
        <p:spPr bwMode="auto">
          <a:xfrm>
            <a:off x="-14178" y="5588208"/>
            <a:ext cx="12210763" cy="13428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Multimedia Benn\Logos Sept 2015\Yardleys-School-logotype-FINAL3.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3339" y="116633"/>
            <a:ext cx="3456384" cy="87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582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hs.uk/conditions/attention-deficit-hyperactivity-disorder-adhd/treat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5l2RIOhDXvU?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1t9UHQgtDfU?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22F7-FB1B-4C1C-B59D-26640E474A86}"/>
              </a:ext>
            </a:extLst>
          </p:cNvPr>
          <p:cNvSpPr>
            <a:spLocks noGrp="1"/>
          </p:cNvSpPr>
          <p:nvPr>
            <p:ph type="ctrTitle"/>
          </p:nvPr>
        </p:nvSpPr>
        <p:spPr>
          <a:xfrm>
            <a:off x="1104900" y="2108889"/>
            <a:ext cx="9982200" cy="957263"/>
          </a:xfrm>
        </p:spPr>
        <p:txBody>
          <a:bodyPr>
            <a:noAutofit/>
          </a:bodyPr>
          <a:lstStyle/>
          <a:p>
            <a:pPr>
              <a:lnSpc>
                <a:spcPct val="100000"/>
              </a:lnSpc>
            </a:pPr>
            <a:r>
              <a:rPr lang="en-GB" b="1" dirty="0">
                <a:latin typeface="Comic Sans MS" panose="030F0702030302020204" pitchFamily="66" charset="0"/>
              </a:rPr>
              <a:t>Attention Deficit/ Hyperactive Disorder(ADHD) Hot Spot</a:t>
            </a:r>
          </a:p>
        </p:txBody>
      </p:sp>
      <p:pic>
        <p:nvPicPr>
          <p:cNvPr id="1028" name="Picture 4">
            <a:extLst>
              <a:ext uri="{FF2B5EF4-FFF2-40B4-BE49-F238E27FC236}">
                <a16:creationId xmlns:a16="http://schemas.microsoft.com/office/drawing/2014/main" id="{8A4A2454-20A9-45E4-BC4C-9917FAACF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2"/>
          <a:stretch/>
        </p:blipFill>
        <p:spPr bwMode="auto">
          <a:xfrm>
            <a:off x="3086100" y="3569491"/>
            <a:ext cx="6019800" cy="235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18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6B9339-A199-4AFA-BE3D-CB0FF2A747AA}"/>
              </a:ext>
            </a:extLst>
          </p:cNvPr>
          <p:cNvSpPr txBox="1"/>
          <p:nvPr/>
        </p:nvSpPr>
        <p:spPr>
          <a:xfrm>
            <a:off x="444617" y="53436"/>
            <a:ext cx="10704352" cy="523220"/>
          </a:xfrm>
          <a:prstGeom prst="rect">
            <a:avLst/>
          </a:prstGeom>
          <a:noFill/>
        </p:spPr>
        <p:txBody>
          <a:bodyPr wrap="square" rtlCol="0">
            <a:spAutoFit/>
          </a:bodyPr>
          <a:lstStyle/>
          <a:p>
            <a:r>
              <a:rPr lang="en-GB" sz="2800" dirty="0">
                <a:latin typeface="Comic Sans MS" panose="030F0702030302020204" pitchFamily="66" charset="0"/>
              </a:rPr>
              <a:t>Medication for ADHD</a:t>
            </a:r>
          </a:p>
        </p:txBody>
      </p:sp>
      <p:sp>
        <p:nvSpPr>
          <p:cNvPr id="5" name="TextBox 4">
            <a:extLst>
              <a:ext uri="{FF2B5EF4-FFF2-40B4-BE49-F238E27FC236}">
                <a16:creationId xmlns:a16="http://schemas.microsoft.com/office/drawing/2014/main" id="{1C2F3A57-DF37-4B6B-8506-5A149F4E74C5}"/>
              </a:ext>
            </a:extLst>
          </p:cNvPr>
          <p:cNvSpPr txBox="1"/>
          <p:nvPr/>
        </p:nvSpPr>
        <p:spPr>
          <a:xfrm>
            <a:off x="219512" y="576656"/>
            <a:ext cx="11718022" cy="6463308"/>
          </a:xfrm>
          <a:prstGeom prst="rect">
            <a:avLst/>
          </a:prstGeom>
          <a:noFill/>
        </p:spPr>
        <p:txBody>
          <a:bodyPr wrap="square" rtlCol="0">
            <a:spAutoFit/>
          </a:bodyPr>
          <a:lstStyle/>
          <a:p>
            <a:r>
              <a:rPr lang="en-GB" dirty="0">
                <a:latin typeface="Comic Sans MS" panose="030F0702030302020204" pitchFamily="66" charset="0"/>
              </a:rPr>
              <a:t>Medication used for the treatment of ADHD:</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Methylphenidate – most common. It belongs to a group of medicines called stimulants, which work by increasing activity in the brain, particularly in areas that play a part in controlling attention and behaviour.</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Lisdexamfetamine - a medicine that stimulates certain parts of the brain. It improves concentration, helps focus attention and reduces impulsive behaviour.</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Dexamfetamine - similar to Lisdexamfetamine and works in the same way.</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Atomoxetine - works differently from other ADHD medicines. It's a selective noradrenaline reuptake inhibitor (SNRI), which means it increases the amount of a chemical in the brain called noradrenaline. This chemical passes messages between brain cells, and increasing it can aid concentration and help control impulses.</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Guanfacine - acts on part of the brain to improve attention, and it also reduces blood pressure.</a:t>
            </a:r>
          </a:p>
          <a:p>
            <a:endParaRPr lang="en-GB" dirty="0">
              <a:latin typeface="Comic Sans MS" panose="030F0702030302020204" pitchFamily="66" charset="0"/>
            </a:endParaRPr>
          </a:p>
          <a:p>
            <a:r>
              <a:rPr lang="en-GB" dirty="0">
                <a:latin typeface="Comic Sans MS" panose="030F0702030302020204" pitchFamily="66" charset="0"/>
              </a:rPr>
              <a:t>Although these medications are not a cure for ADHD, they may help people with ADHD to concentrate better, be less impulsive, feel calmer, and learn and practice new skills.</a:t>
            </a:r>
          </a:p>
          <a:p>
            <a:endParaRPr lang="en-GB" dirty="0">
              <a:latin typeface="Comic Sans MS" panose="030F0702030302020204" pitchFamily="66" charset="0"/>
            </a:endParaRPr>
          </a:p>
          <a:p>
            <a:r>
              <a:rPr lang="en-GB" dirty="0">
                <a:latin typeface="Comic Sans MS" panose="030F0702030302020204" pitchFamily="66" charset="0"/>
                <a:hlinkClick r:id="rId2"/>
              </a:rPr>
              <a:t>https://www.nhs.uk/conditions/attention-deficit-hyperactivity-disorder-adhd/treatment/</a:t>
            </a:r>
            <a:endParaRPr lang="en-GB" dirty="0">
              <a:latin typeface="Comic Sans MS" panose="030F0702030302020204" pitchFamily="66" charset="0"/>
            </a:endParaRPr>
          </a:p>
          <a:p>
            <a:endParaRPr lang="en-GB" dirty="0"/>
          </a:p>
        </p:txBody>
      </p:sp>
    </p:spTree>
    <p:extLst>
      <p:ext uri="{BB962C8B-B14F-4D97-AF65-F5344CB8AC3E}">
        <p14:creationId xmlns:p14="http://schemas.microsoft.com/office/powerpoint/2010/main" val="372049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heel(1)">
                                      <p:cBhvr>
                                        <p:cTn id="12" dur="20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down)">
                                      <p:cBhvr>
                                        <p:cTn id="17" dur="580">
                                          <p:stCondLst>
                                            <p:cond delay="0"/>
                                          </p:stCondLst>
                                        </p:cTn>
                                        <p:tgtEl>
                                          <p:spTgt spid="5">
                                            <p:txEl>
                                              <p:pRg st="6" end="6"/>
                                            </p:txEl>
                                          </p:spTgt>
                                        </p:tgtEl>
                                      </p:cBhvr>
                                    </p:animEffect>
                                    <p:anim calcmode="lin" valueType="num">
                                      <p:cBhvr>
                                        <p:cTn id="18"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xEl>
                                              <p:pRg st="6" end="6"/>
                                            </p:txEl>
                                          </p:spTgt>
                                        </p:tgtEl>
                                      </p:cBhvr>
                                      <p:to x="100000" y="60000"/>
                                    </p:animScale>
                                    <p:animScale>
                                      <p:cBhvr>
                                        <p:cTn id="24" dur="166" decel="50000">
                                          <p:stCondLst>
                                            <p:cond delay="676"/>
                                          </p:stCondLst>
                                        </p:cTn>
                                        <p:tgtEl>
                                          <p:spTgt spid="5">
                                            <p:txEl>
                                              <p:pRg st="6" end="6"/>
                                            </p:txEl>
                                          </p:spTgt>
                                        </p:tgtEl>
                                      </p:cBhvr>
                                      <p:to x="100000" y="100000"/>
                                    </p:animScale>
                                    <p:animScale>
                                      <p:cBhvr>
                                        <p:cTn id="25" dur="26">
                                          <p:stCondLst>
                                            <p:cond delay="1312"/>
                                          </p:stCondLst>
                                        </p:cTn>
                                        <p:tgtEl>
                                          <p:spTgt spid="5">
                                            <p:txEl>
                                              <p:pRg st="6" end="6"/>
                                            </p:txEl>
                                          </p:spTgt>
                                        </p:tgtEl>
                                      </p:cBhvr>
                                      <p:to x="100000" y="80000"/>
                                    </p:animScale>
                                    <p:animScale>
                                      <p:cBhvr>
                                        <p:cTn id="26" dur="166" decel="50000">
                                          <p:stCondLst>
                                            <p:cond delay="1338"/>
                                          </p:stCondLst>
                                        </p:cTn>
                                        <p:tgtEl>
                                          <p:spTgt spid="5">
                                            <p:txEl>
                                              <p:pRg st="6" end="6"/>
                                            </p:txEl>
                                          </p:spTgt>
                                        </p:tgtEl>
                                      </p:cBhvr>
                                      <p:to x="100000" y="100000"/>
                                    </p:animScale>
                                    <p:animScale>
                                      <p:cBhvr>
                                        <p:cTn id="27" dur="26">
                                          <p:stCondLst>
                                            <p:cond delay="1642"/>
                                          </p:stCondLst>
                                        </p:cTn>
                                        <p:tgtEl>
                                          <p:spTgt spid="5">
                                            <p:txEl>
                                              <p:pRg st="6" end="6"/>
                                            </p:txEl>
                                          </p:spTgt>
                                        </p:tgtEl>
                                      </p:cBhvr>
                                      <p:to x="100000" y="90000"/>
                                    </p:animScale>
                                    <p:animScale>
                                      <p:cBhvr>
                                        <p:cTn id="28" dur="166" decel="50000">
                                          <p:stCondLst>
                                            <p:cond delay="1668"/>
                                          </p:stCondLst>
                                        </p:cTn>
                                        <p:tgtEl>
                                          <p:spTgt spid="5">
                                            <p:txEl>
                                              <p:pRg st="6" end="6"/>
                                            </p:txEl>
                                          </p:spTgt>
                                        </p:tgtEl>
                                      </p:cBhvr>
                                      <p:to x="100000" y="100000"/>
                                    </p:animScale>
                                    <p:animScale>
                                      <p:cBhvr>
                                        <p:cTn id="29" dur="26">
                                          <p:stCondLst>
                                            <p:cond delay="1808"/>
                                          </p:stCondLst>
                                        </p:cTn>
                                        <p:tgtEl>
                                          <p:spTgt spid="5">
                                            <p:txEl>
                                              <p:pRg st="6" end="6"/>
                                            </p:txEl>
                                          </p:spTgt>
                                        </p:tgtEl>
                                      </p:cBhvr>
                                      <p:to x="100000" y="95000"/>
                                    </p:animScale>
                                    <p:animScale>
                                      <p:cBhvr>
                                        <p:cTn id="30" dur="166" decel="50000">
                                          <p:stCondLst>
                                            <p:cond delay="1834"/>
                                          </p:stCondLst>
                                        </p:cTn>
                                        <p:tgtEl>
                                          <p:spTgt spid="5">
                                            <p:txEl>
                                              <p:pRg st="6" end="6"/>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circle(in)">
                                      <p:cBhvr>
                                        <p:cTn id="35" dur="20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40" dur="5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wipe(down)">
                                      <p:cBhvr>
                                        <p:cTn id="45" dur="500"/>
                                        <p:tgtEl>
                                          <p:spTgt spid="5">
                                            <p:txEl>
                                              <p:pRg st="12" end="12"/>
                                            </p:txEl>
                                          </p:spTgt>
                                        </p:tgtEl>
                                      </p:cBhvr>
                                    </p:animEffect>
                                  </p:childTnLst>
                                </p:cTn>
                              </p:par>
                              <p:par>
                                <p:cTn id="46" presetID="22" presetClass="entr" presetSubtype="4" fill="hold" nodeType="withEffect">
                                  <p:stCondLst>
                                    <p:cond delay="0"/>
                                  </p:stCondLst>
                                  <p:childTnLst>
                                    <p:set>
                                      <p:cBhvr>
                                        <p:cTn id="47" dur="1" fill="hold">
                                          <p:stCondLst>
                                            <p:cond delay="0"/>
                                          </p:stCondLst>
                                        </p:cTn>
                                        <p:tgtEl>
                                          <p:spTgt spid="5">
                                            <p:txEl>
                                              <p:pRg st="14" end="14"/>
                                            </p:txEl>
                                          </p:spTgt>
                                        </p:tgtEl>
                                        <p:attrNameLst>
                                          <p:attrName>style.visibility</p:attrName>
                                        </p:attrNameLst>
                                      </p:cBhvr>
                                      <p:to>
                                        <p:strVal val="visible"/>
                                      </p:to>
                                    </p:set>
                                    <p:animEffect transition="in" filter="wipe(down)">
                                      <p:cBhvr>
                                        <p:cTn id="48"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0094E7-5F43-4032-85C0-4677CCA7D3EB}"/>
              </a:ext>
            </a:extLst>
          </p:cNvPr>
          <p:cNvSpPr txBox="1"/>
          <p:nvPr/>
        </p:nvSpPr>
        <p:spPr>
          <a:xfrm>
            <a:off x="444617" y="53436"/>
            <a:ext cx="10704352" cy="523220"/>
          </a:xfrm>
          <a:prstGeom prst="rect">
            <a:avLst/>
          </a:prstGeom>
          <a:noFill/>
        </p:spPr>
        <p:txBody>
          <a:bodyPr wrap="square" rtlCol="0">
            <a:spAutoFit/>
          </a:bodyPr>
          <a:lstStyle/>
          <a:p>
            <a:r>
              <a:rPr lang="en-GB" sz="2800" dirty="0">
                <a:latin typeface="Comic Sans MS" panose="030F0702030302020204" pitchFamily="66" charset="0"/>
              </a:rPr>
              <a:t>Other treatments for ADHD</a:t>
            </a:r>
          </a:p>
        </p:txBody>
      </p:sp>
      <p:pic>
        <p:nvPicPr>
          <p:cNvPr id="6" name="Picture 5">
            <a:extLst>
              <a:ext uri="{FF2B5EF4-FFF2-40B4-BE49-F238E27FC236}">
                <a16:creationId xmlns:a16="http://schemas.microsoft.com/office/drawing/2014/main" id="{90ED4EBB-B310-45BA-874B-641782B73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115" y="769307"/>
            <a:ext cx="6887536" cy="5487166"/>
          </a:xfrm>
          <a:prstGeom prst="rect">
            <a:avLst/>
          </a:prstGeom>
        </p:spPr>
      </p:pic>
    </p:spTree>
    <p:extLst>
      <p:ext uri="{BB962C8B-B14F-4D97-AF65-F5344CB8AC3E}">
        <p14:creationId xmlns:p14="http://schemas.microsoft.com/office/powerpoint/2010/main" val="186503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EABB86-79F1-4F6B-85BA-E039BB4EB051}"/>
              </a:ext>
            </a:extLst>
          </p:cNvPr>
          <p:cNvSpPr>
            <a:spLocks noGrp="1"/>
          </p:cNvSpPr>
          <p:nvPr>
            <p:ph idx="1"/>
          </p:nvPr>
        </p:nvSpPr>
        <p:spPr/>
        <p:txBody>
          <a:bodyPr/>
          <a:lstStyle/>
          <a:p>
            <a:endParaRPr lang="en-GB"/>
          </a:p>
        </p:txBody>
      </p:sp>
      <p:sp>
        <p:nvSpPr>
          <p:cNvPr id="4" name="Title 1">
            <a:extLst>
              <a:ext uri="{FF2B5EF4-FFF2-40B4-BE49-F238E27FC236}">
                <a16:creationId xmlns:a16="http://schemas.microsoft.com/office/drawing/2014/main" id="{1877EF4F-F1F0-4E3C-A839-356E2BEC0FD6}"/>
              </a:ext>
            </a:extLst>
          </p:cNvPr>
          <p:cNvSpPr txBox="1">
            <a:spLocks/>
          </p:cNvSpPr>
          <p:nvPr/>
        </p:nvSpPr>
        <p:spPr>
          <a:xfrm>
            <a:off x="292100" y="289011"/>
            <a:ext cx="10515600" cy="84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GTSectra"/>
              </a:rPr>
              <a:t>ADHD – In school testing - Vanderbilt</a:t>
            </a:r>
          </a:p>
        </p:txBody>
      </p:sp>
      <p:pic>
        <p:nvPicPr>
          <p:cNvPr id="6" name="Picture 5">
            <a:extLst>
              <a:ext uri="{FF2B5EF4-FFF2-40B4-BE49-F238E27FC236}">
                <a16:creationId xmlns:a16="http://schemas.microsoft.com/office/drawing/2014/main" id="{269FDCC9-4FCB-4E59-AEEB-267DAD711ABB}"/>
              </a:ext>
            </a:extLst>
          </p:cNvPr>
          <p:cNvPicPr>
            <a:picLocks noChangeAspect="1"/>
          </p:cNvPicPr>
          <p:nvPr/>
        </p:nvPicPr>
        <p:blipFill>
          <a:blip r:embed="rId2"/>
          <a:stretch>
            <a:fillRect/>
          </a:stretch>
        </p:blipFill>
        <p:spPr>
          <a:xfrm>
            <a:off x="546100" y="1187536"/>
            <a:ext cx="5207000" cy="5467264"/>
          </a:xfrm>
          <a:prstGeom prst="rect">
            <a:avLst/>
          </a:prstGeom>
        </p:spPr>
      </p:pic>
      <p:pic>
        <p:nvPicPr>
          <p:cNvPr id="8" name="Picture 7">
            <a:extLst>
              <a:ext uri="{FF2B5EF4-FFF2-40B4-BE49-F238E27FC236}">
                <a16:creationId xmlns:a16="http://schemas.microsoft.com/office/drawing/2014/main" id="{514CCB83-299D-49E1-A0F0-61E96B48751B}"/>
              </a:ext>
            </a:extLst>
          </p:cNvPr>
          <p:cNvPicPr>
            <a:picLocks noChangeAspect="1"/>
          </p:cNvPicPr>
          <p:nvPr/>
        </p:nvPicPr>
        <p:blipFill>
          <a:blip r:embed="rId3"/>
          <a:stretch>
            <a:fillRect/>
          </a:stretch>
        </p:blipFill>
        <p:spPr>
          <a:xfrm>
            <a:off x="6310897" y="1825625"/>
            <a:ext cx="5042903" cy="4013200"/>
          </a:xfrm>
          <a:prstGeom prst="rect">
            <a:avLst/>
          </a:prstGeom>
        </p:spPr>
      </p:pic>
    </p:spTree>
    <p:extLst>
      <p:ext uri="{BB962C8B-B14F-4D97-AF65-F5344CB8AC3E}">
        <p14:creationId xmlns:p14="http://schemas.microsoft.com/office/powerpoint/2010/main" val="761163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77EF4F-F1F0-4E3C-A839-356E2BEC0FD6}"/>
              </a:ext>
            </a:extLst>
          </p:cNvPr>
          <p:cNvSpPr txBox="1">
            <a:spLocks/>
          </p:cNvSpPr>
          <p:nvPr/>
        </p:nvSpPr>
        <p:spPr>
          <a:xfrm>
            <a:off x="292100" y="193761"/>
            <a:ext cx="11734800" cy="123498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omic Sans MS" panose="030F0702030302020204" pitchFamily="66" charset="0"/>
              </a:rPr>
              <a:t>Classroom accommodations to help students with ADHD</a:t>
            </a:r>
          </a:p>
        </p:txBody>
      </p:sp>
      <p:pic>
        <p:nvPicPr>
          <p:cNvPr id="5" name="Picture 4">
            <a:extLst>
              <a:ext uri="{FF2B5EF4-FFF2-40B4-BE49-F238E27FC236}">
                <a16:creationId xmlns:a16="http://schemas.microsoft.com/office/drawing/2014/main" id="{E3732646-7348-4E4D-8F72-4A67C91CA31A}"/>
              </a:ext>
            </a:extLst>
          </p:cNvPr>
          <p:cNvPicPr>
            <a:picLocks noChangeAspect="1"/>
          </p:cNvPicPr>
          <p:nvPr/>
        </p:nvPicPr>
        <p:blipFill>
          <a:blip r:embed="rId2"/>
          <a:stretch>
            <a:fillRect/>
          </a:stretch>
        </p:blipFill>
        <p:spPr>
          <a:xfrm>
            <a:off x="292100" y="1524000"/>
            <a:ext cx="5519739" cy="1809750"/>
          </a:xfrm>
          <a:prstGeom prst="rect">
            <a:avLst/>
          </a:prstGeom>
        </p:spPr>
      </p:pic>
      <p:pic>
        <p:nvPicPr>
          <p:cNvPr id="9" name="Picture 8">
            <a:extLst>
              <a:ext uri="{FF2B5EF4-FFF2-40B4-BE49-F238E27FC236}">
                <a16:creationId xmlns:a16="http://schemas.microsoft.com/office/drawing/2014/main" id="{F984411A-5C98-4E62-A253-FB209F82865A}"/>
              </a:ext>
            </a:extLst>
          </p:cNvPr>
          <p:cNvPicPr>
            <a:picLocks noChangeAspect="1"/>
          </p:cNvPicPr>
          <p:nvPr/>
        </p:nvPicPr>
        <p:blipFill>
          <a:blip r:embed="rId3"/>
          <a:stretch>
            <a:fillRect/>
          </a:stretch>
        </p:blipFill>
        <p:spPr>
          <a:xfrm>
            <a:off x="292100" y="3429000"/>
            <a:ext cx="5105400" cy="1685925"/>
          </a:xfrm>
          <a:prstGeom prst="rect">
            <a:avLst/>
          </a:prstGeom>
        </p:spPr>
      </p:pic>
      <p:pic>
        <p:nvPicPr>
          <p:cNvPr id="11" name="Picture 10">
            <a:extLst>
              <a:ext uri="{FF2B5EF4-FFF2-40B4-BE49-F238E27FC236}">
                <a16:creationId xmlns:a16="http://schemas.microsoft.com/office/drawing/2014/main" id="{D45AD0B8-747A-43E9-8BAA-003582FD271C}"/>
              </a:ext>
            </a:extLst>
          </p:cNvPr>
          <p:cNvPicPr>
            <a:picLocks noChangeAspect="1"/>
          </p:cNvPicPr>
          <p:nvPr/>
        </p:nvPicPr>
        <p:blipFill>
          <a:blip r:embed="rId4"/>
          <a:stretch>
            <a:fillRect/>
          </a:stretch>
        </p:blipFill>
        <p:spPr>
          <a:xfrm>
            <a:off x="6380162" y="1435100"/>
            <a:ext cx="5519738" cy="2724150"/>
          </a:xfrm>
          <a:prstGeom prst="rect">
            <a:avLst/>
          </a:prstGeom>
        </p:spPr>
      </p:pic>
      <p:pic>
        <p:nvPicPr>
          <p:cNvPr id="13" name="Picture 12">
            <a:extLst>
              <a:ext uri="{FF2B5EF4-FFF2-40B4-BE49-F238E27FC236}">
                <a16:creationId xmlns:a16="http://schemas.microsoft.com/office/drawing/2014/main" id="{CBAFB972-7D3F-49C5-938D-0AB6DA10D1B0}"/>
              </a:ext>
            </a:extLst>
          </p:cNvPr>
          <p:cNvPicPr>
            <a:picLocks noChangeAspect="1"/>
          </p:cNvPicPr>
          <p:nvPr/>
        </p:nvPicPr>
        <p:blipFill>
          <a:blip r:embed="rId5"/>
          <a:stretch>
            <a:fillRect/>
          </a:stretch>
        </p:blipFill>
        <p:spPr>
          <a:xfrm>
            <a:off x="6351586" y="4292514"/>
            <a:ext cx="5495928" cy="2276475"/>
          </a:xfrm>
          <a:prstGeom prst="rect">
            <a:avLst/>
          </a:prstGeom>
        </p:spPr>
      </p:pic>
      <p:pic>
        <p:nvPicPr>
          <p:cNvPr id="15" name="Picture 14">
            <a:extLst>
              <a:ext uri="{FF2B5EF4-FFF2-40B4-BE49-F238E27FC236}">
                <a16:creationId xmlns:a16="http://schemas.microsoft.com/office/drawing/2014/main" id="{0A69A761-AA02-4B72-A8C0-81345D0A5B6A}"/>
              </a:ext>
            </a:extLst>
          </p:cNvPr>
          <p:cNvPicPr>
            <a:picLocks noChangeAspect="1"/>
          </p:cNvPicPr>
          <p:nvPr/>
        </p:nvPicPr>
        <p:blipFill>
          <a:blip r:embed="rId6"/>
          <a:stretch>
            <a:fillRect/>
          </a:stretch>
        </p:blipFill>
        <p:spPr>
          <a:xfrm>
            <a:off x="344486" y="5114925"/>
            <a:ext cx="5294313" cy="1638300"/>
          </a:xfrm>
          <a:prstGeom prst="rect">
            <a:avLst/>
          </a:prstGeom>
        </p:spPr>
      </p:pic>
    </p:spTree>
    <p:extLst>
      <p:ext uri="{BB962C8B-B14F-4D97-AF65-F5344CB8AC3E}">
        <p14:creationId xmlns:p14="http://schemas.microsoft.com/office/powerpoint/2010/main" val="7095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FB6F8B-0854-4F26-B5B3-57588EC5978B}"/>
              </a:ext>
            </a:extLst>
          </p:cNvPr>
          <p:cNvSpPr txBox="1">
            <a:spLocks/>
          </p:cNvSpPr>
          <p:nvPr/>
        </p:nvSpPr>
        <p:spPr>
          <a:xfrm>
            <a:off x="292100" y="289011"/>
            <a:ext cx="10515600" cy="841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omic Sans MS" panose="030F0702030302020204" pitchFamily="66" charset="0"/>
                <a:ea typeface="+mj-ea"/>
                <a:cs typeface="+mj-cs"/>
              </a:rPr>
              <a:t>SEND – Parental information</a:t>
            </a:r>
          </a:p>
        </p:txBody>
      </p:sp>
      <p:pic>
        <p:nvPicPr>
          <p:cNvPr id="10" name="Picture 9">
            <a:extLst>
              <a:ext uri="{FF2B5EF4-FFF2-40B4-BE49-F238E27FC236}">
                <a16:creationId xmlns:a16="http://schemas.microsoft.com/office/drawing/2014/main" id="{0EDC126A-9C57-41C0-8A35-F9B20F9C4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08" y="1155189"/>
            <a:ext cx="10815815" cy="4984037"/>
          </a:xfrm>
          <a:prstGeom prst="rect">
            <a:avLst/>
          </a:prstGeom>
        </p:spPr>
      </p:pic>
      <p:sp>
        <p:nvSpPr>
          <p:cNvPr id="9" name="TextBox 8">
            <a:extLst>
              <a:ext uri="{FF2B5EF4-FFF2-40B4-BE49-F238E27FC236}">
                <a16:creationId xmlns:a16="http://schemas.microsoft.com/office/drawing/2014/main" id="{2D484A73-B2BE-46B5-AF62-45F7C86FC718}"/>
              </a:ext>
            </a:extLst>
          </p:cNvPr>
          <p:cNvSpPr txBox="1"/>
          <p:nvPr/>
        </p:nvSpPr>
        <p:spPr>
          <a:xfrm>
            <a:off x="2804137" y="1710991"/>
            <a:ext cx="711200" cy="369332"/>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4" name="Picture 13">
            <a:extLst>
              <a:ext uri="{FF2B5EF4-FFF2-40B4-BE49-F238E27FC236}">
                <a16:creationId xmlns:a16="http://schemas.microsoft.com/office/drawing/2014/main" id="{F1E1E7B7-A221-4745-8562-FAB3F5C33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68" y="1155189"/>
            <a:ext cx="11196955" cy="5136554"/>
          </a:xfrm>
          <a:prstGeom prst="rect">
            <a:avLst/>
          </a:prstGeom>
        </p:spPr>
      </p:pic>
      <p:pic>
        <p:nvPicPr>
          <p:cNvPr id="3" name="Picture 2">
            <a:extLst>
              <a:ext uri="{FF2B5EF4-FFF2-40B4-BE49-F238E27FC236}">
                <a16:creationId xmlns:a16="http://schemas.microsoft.com/office/drawing/2014/main" id="{72FC2667-6426-405D-BC41-12E04055CE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47" y="1137968"/>
            <a:ext cx="10891706" cy="5212498"/>
          </a:xfrm>
          <a:prstGeom prst="rect">
            <a:avLst/>
          </a:prstGeom>
        </p:spPr>
      </p:pic>
    </p:spTree>
    <p:extLst>
      <p:ext uri="{BB962C8B-B14F-4D97-AF65-F5344CB8AC3E}">
        <p14:creationId xmlns:p14="http://schemas.microsoft.com/office/powerpoint/2010/main" val="77237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F21070-F561-4C26-8181-A1F95ED9D15F}"/>
              </a:ext>
            </a:extLst>
          </p:cNvPr>
          <p:cNvSpPr txBox="1"/>
          <p:nvPr/>
        </p:nvSpPr>
        <p:spPr>
          <a:xfrm>
            <a:off x="905691" y="783771"/>
            <a:ext cx="102761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Questions and time to share experiences</a:t>
            </a:r>
          </a:p>
        </p:txBody>
      </p:sp>
      <p:pic>
        <p:nvPicPr>
          <p:cNvPr id="1026" name="Picture 2" descr="Cartoon Young People Talking Stock Illustration - Download Image Now -  Brazil, Cartoon, Horizontal - iStock">
            <a:extLst>
              <a:ext uri="{FF2B5EF4-FFF2-40B4-BE49-F238E27FC236}">
                <a16:creationId xmlns:a16="http://schemas.microsoft.com/office/drawing/2014/main" id="{D771455F-1512-4D75-B3BB-95300B67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75" y="1633538"/>
            <a:ext cx="43624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91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1DE44C-9D85-1840-2493-09B0D3E62DB9}"/>
              </a:ext>
            </a:extLst>
          </p:cNvPr>
          <p:cNvSpPr txBox="1"/>
          <p:nvPr/>
        </p:nvSpPr>
        <p:spPr>
          <a:xfrm>
            <a:off x="280657" y="151179"/>
            <a:ext cx="11651810" cy="7294305"/>
          </a:xfrm>
          <a:prstGeom prst="rect">
            <a:avLst/>
          </a:prstGeom>
          <a:noFill/>
        </p:spPr>
        <p:txBody>
          <a:bodyPr wrap="square" rtlCol="0">
            <a:spAutoFit/>
          </a:bodyPr>
          <a:lstStyle/>
          <a:p>
            <a:r>
              <a:rPr lang="en-GB" sz="2400" dirty="0">
                <a:latin typeface="Comic Sans MS" panose="030F0702030302020204" pitchFamily="66" charset="0"/>
              </a:rPr>
              <a:t>The SEND team here at Yardleys:</a:t>
            </a:r>
          </a:p>
          <a:p>
            <a:endParaRPr lang="en-GB" sz="2400" dirty="0">
              <a:latin typeface="Comic Sans MS" panose="030F0702030302020204" pitchFamily="66" charset="0"/>
            </a:endParaRPr>
          </a:p>
          <a:p>
            <a:r>
              <a:rPr lang="en-GB" sz="2400" dirty="0">
                <a:latin typeface="Comic Sans MS" panose="030F0702030302020204" pitchFamily="66" charset="0"/>
              </a:rPr>
              <a:t>Ms Ahmed </a:t>
            </a:r>
          </a:p>
          <a:p>
            <a:r>
              <a:rPr lang="en-GB" sz="2400" dirty="0">
                <a:latin typeface="Comic Sans MS" panose="030F0702030302020204" pitchFamily="66" charset="0"/>
              </a:rPr>
              <a:t>Ms Ali</a:t>
            </a:r>
          </a:p>
          <a:p>
            <a:r>
              <a:rPr lang="en-GB" sz="2400" dirty="0">
                <a:latin typeface="Comic Sans MS" panose="030F0702030302020204" pitchFamily="66" charset="0"/>
              </a:rPr>
              <a:t>Mrs Begum</a:t>
            </a:r>
          </a:p>
          <a:p>
            <a:r>
              <a:rPr lang="en-GB" sz="2400" dirty="0">
                <a:latin typeface="Comic Sans MS" panose="030F0702030302020204" pitchFamily="66" charset="0"/>
              </a:rPr>
              <a:t>Ms </a:t>
            </a:r>
            <a:r>
              <a:rPr lang="en-GB" sz="2400" dirty="0" err="1">
                <a:latin typeface="Comic Sans MS" panose="030F0702030302020204" pitchFamily="66" charset="0"/>
              </a:rPr>
              <a:t>Bondos</a:t>
            </a:r>
            <a:endParaRPr lang="en-GB" sz="2400" dirty="0">
              <a:latin typeface="Comic Sans MS" panose="030F0702030302020204" pitchFamily="66" charset="0"/>
            </a:endParaRPr>
          </a:p>
          <a:p>
            <a:r>
              <a:rPr lang="en-GB" sz="2400" dirty="0">
                <a:latin typeface="Comic Sans MS" panose="030F0702030302020204" pitchFamily="66" charset="0"/>
              </a:rPr>
              <a:t>Ms Chowdhury</a:t>
            </a:r>
          </a:p>
          <a:p>
            <a:r>
              <a:rPr lang="en-GB" sz="2400" dirty="0">
                <a:latin typeface="Comic Sans MS" panose="030F0702030302020204" pitchFamily="66" charset="0"/>
              </a:rPr>
              <a:t>Mrs Crew – HLTA 4</a:t>
            </a:r>
          </a:p>
          <a:p>
            <a:r>
              <a:rPr lang="en-GB" sz="2400" dirty="0">
                <a:latin typeface="Comic Sans MS" panose="030F0702030302020204" pitchFamily="66" charset="0"/>
              </a:rPr>
              <a:t>Ms Hackett</a:t>
            </a:r>
          </a:p>
          <a:p>
            <a:r>
              <a:rPr lang="en-GB" sz="2400" dirty="0">
                <a:latin typeface="Comic Sans MS" panose="030F0702030302020204" pitchFamily="66" charset="0"/>
              </a:rPr>
              <a:t>Ms Kauser</a:t>
            </a:r>
          </a:p>
          <a:p>
            <a:r>
              <a:rPr lang="en-GB" sz="2400" dirty="0">
                <a:latin typeface="Comic Sans MS" panose="030F0702030302020204" pitchFamily="66" charset="0"/>
              </a:rPr>
              <a:t>Mrs Morris</a:t>
            </a:r>
          </a:p>
          <a:p>
            <a:r>
              <a:rPr lang="en-GB" sz="2400" dirty="0">
                <a:latin typeface="Comic Sans MS" panose="030F0702030302020204" pitchFamily="66" charset="0"/>
              </a:rPr>
              <a:t>Agency TA’s – Anjum Ahmed ; </a:t>
            </a:r>
            <a:r>
              <a:rPr lang="en-GB" sz="2400" dirty="0" err="1">
                <a:latin typeface="Comic Sans MS" panose="030F0702030302020204" pitchFamily="66" charset="0"/>
              </a:rPr>
              <a:t>Mehroosh</a:t>
            </a:r>
            <a:r>
              <a:rPr lang="en-GB" sz="2400" dirty="0">
                <a:latin typeface="Comic Sans MS" panose="030F0702030302020204" pitchFamily="66" charset="0"/>
              </a:rPr>
              <a:t> </a:t>
            </a:r>
            <a:r>
              <a:rPr lang="en-GB" sz="2400" dirty="0" err="1">
                <a:latin typeface="Comic Sans MS" panose="030F0702030302020204" pitchFamily="66" charset="0"/>
              </a:rPr>
              <a:t>Qsaim</a:t>
            </a:r>
            <a:endParaRPr lang="en-GB" sz="2400" dirty="0">
              <a:latin typeface="Comic Sans MS" panose="030F0702030302020204" pitchFamily="66" charset="0"/>
            </a:endParaRPr>
          </a:p>
          <a:p>
            <a:endParaRPr lang="en-GB" sz="2400" dirty="0">
              <a:latin typeface="Comic Sans MS" panose="030F0702030302020204" pitchFamily="66" charset="0"/>
            </a:endParaRPr>
          </a:p>
          <a:p>
            <a:r>
              <a:rPr lang="en-GB" sz="2400" dirty="0">
                <a:latin typeface="Comic Sans MS" panose="030F0702030302020204" pitchFamily="66" charset="0"/>
              </a:rPr>
              <a:t>Ms Wareham – Administrator</a:t>
            </a:r>
          </a:p>
          <a:p>
            <a:endParaRPr lang="en-GB" sz="2400" dirty="0">
              <a:latin typeface="Comic Sans MS" panose="030F0702030302020204" pitchFamily="66" charset="0"/>
            </a:endParaRPr>
          </a:p>
          <a:p>
            <a:r>
              <a:rPr lang="en-GB" sz="2400" dirty="0">
                <a:latin typeface="Comic Sans MS" panose="030F0702030302020204" pitchFamily="66" charset="0"/>
              </a:rPr>
              <a:t>Mr Thornton – SENCo</a:t>
            </a:r>
          </a:p>
          <a:p>
            <a:endParaRPr lang="en-GB" sz="2400" dirty="0">
              <a:latin typeface="Comic Sans MS" panose="030F0702030302020204" pitchFamily="66" charset="0"/>
            </a:endParaRPr>
          </a:p>
          <a:p>
            <a:r>
              <a:rPr lang="en-GB" sz="2400" dirty="0">
                <a:latin typeface="Comic Sans MS" panose="030F0702030302020204" pitchFamily="66" charset="0"/>
              </a:rPr>
              <a:t>SLT Lead – Ms Yates</a:t>
            </a:r>
          </a:p>
          <a:p>
            <a:endParaRPr lang="en-GB" dirty="0"/>
          </a:p>
          <a:p>
            <a:endParaRPr lang="en-GB" dirty="0"/>
          </a:p>
        </p:txBody>
      </p:sp>
    </p:spTree>
    <p:extLst>
      <p:ext uri="{BB962C8B-B14F-4D97-AF65-F5344CB8AC3E}">
        <p14:creationId xmlns:p14="http://schemas.microsoft.com/office/powerpoint/2010/main" val="103379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3799" y="1382911"/>
            <a:ext cx="8640960" cy="1470025"/>
          </a:xfrm>
        </p:spPr>
        <p:txBody>
          <a:bodyPr>
            <a:normAutofit fontScale="90000"/>
          </a:bodyPr>
          <a:lstStyle/>
          <a:p>
            <a:r>
              <a:rPr lang="en-GB" sz="7200" b="1" dirty="0">
                <a:latin typeface="Comic Sans MS" panose="030F0702030302020204" pitchFamily="66" charset="0"/>
                <a:cs typeface="Calibri" panose="020F0502020204030204" pitchFamily="34" charset="0"/>
              </a:rPr>
              <a:t>Curriculum Intent - SEND</a:t>
            </a:r>
          </a:p>
        </p:txBody>
      </p:sp>
      <p:pic>
        <p:nvPicPr>
          <p:cNvPr id="4" name="Picture 3"/>
          <p:cNvPicPr>
            <a:picLocks noChangeAspect="1"/>
          </p:cNvPicPr>
          <p:nvPr/>
        </p:nvPicPr>
        <p:blipFill>
          <a:blip r:embed="rId2"/>
          <a:stretch>
            <a:fillRect/>
          </a:stretch>
        </p:blipFill>
        <p:spPr>
          <a:xfrm>
            <a:off x="1140273" y="3189138"/>
            <a:ext cx="10168012" cy="2041209"/>
          </a:xfrm>
          <a:prstGeom prst="rect">
            <a:avLst/>
          </a:prstGeom>
        </p:spPr>
      </p:pic>
    </p:spTree>
    <p:extLst>
      <p:ext uri="{BB962C8B-B14F-4D97-AF65-F5344CB8AC3E}">
        <p14:creationId xmlns:p14="http://schemas.microsoft.com/office/powerpoint/2010/main" val="275668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951" y="21420"/>
            <a:ext cx="6048672" cy="1143000"/>
          </a:xfrm>
        </p:spPr>
        <p:txBody>
          <a:bodyPr>
            <a:noAutofit/>
          </a:bodyPr>
          <a:lstStyle/>
          <a:p>
            <a:r>
              <a:rPr lang="en-GB" sz="3600" b="1" dirty="0">
                <a:latin typeface="Comic Sans MS" panose="030F0702030302020204" pitchFamily="66" charset="0"/>
              </a:rPr>
              <a:t>Yardleys SEND Vision</a:t>
            </a:r>
          </a:p>
        </p:txBody>
      </p:sp>
      <p:sp>
        <p:nvSpPr>
          <p:cNvPr id="4" name="Content Placeholder 3"/>
          <p:cNvSpPr>
            <a:spLocks noGrp="1"/>
          </p:cNvSpPr>
          <p:nvPr>
            <p:ph idx="1"/>
          </p:nvPr>
        </p:nvSpPr>
        <p:spPr>
          <a:xfrm>
            <a:off x="422031" y="1164420"/>
            <a:ext cx="11197883" cy="5287142"/>
          </a:xfrm>
        </p:spPr>
        <p:txBody>
          <a:bodyPr>
            <a:normAutofit fontScale="25000" lnSpcReduction="20000"/>
          </a:bodyPr>
          <a:lstStyle/>
          <a:p>
            <a:pPr marL="0" indent="0">
              <a:buNone/>
            </a:pPr>
            <a:r>
              <a:rPr lang="en-GB" sz="7200" dirty="0">
                <a:latin typeface="Comic Sans MS" panose="030F0702030302020204" pitchFamily="66" charset="0"/>
              </a:rPr>
              <a:t>Our vision is that regardless of need or disability all students at </a:t>
            </a:r>
            <a:r>
              <a:rPr lang="en-GB" sz="7200" dirty="0" err="1">
                <a:latin typeface="Comic Sans MS" panose="030F0702030302020204" pitchFamily="66" charset="0"/>
              </a:rPr>
              <a:t>Yardleys</a:t>
            </a:r>
            <a:r>
              <a:rPr lang="en-GB" sz="7200" dirty="0">
                <a:latin typeface="Comic Sans MS" panose="030F0702030302020204" pitchFamily="66" charset="0"/>
              </a:rPr>
              <a:t> School receive a high-quality and ambitious education. Students with special educational needs and/or disabilities will have their needs identified and supported throughout their time here at </a:t>
            </a:r>
            <a:r>
              <a:rPr lang="en-GB" sz="7200" dirty="0" err="1">
                <a:latin typeface="Comic Sans MS" panose="030F0702030302020204" pitchFamily="66" charset="0"/>
              </a:rPr>
              <a:t>Yardleys</a:t>
            </a:r>
            <a:r>
              <a:rPr lang="en-GB" sz="7200" dirty="0">
                <a:latin typeface="Comic Sans MS" panose="030F0702030302020204" pitchFamily="66" charset="0"/>
              </a:rPr>
              <a:t> to ensure they receive an inclusive learning provision. This support will have a positive impact on their overall academic and holistic progress, allowing them to grow as individuals similar to students without special educational needs and/or disabilities.  </a:t>
            </a:r>
          </a:p>
          <a:p>
            <a:pPr marL="0" indent="0">
              <a:buNone/>
            </a:pPr>
            <a:endParaRPr lang="en-GB" sz="7200" dirty="0">
              <a:latin typeface="Comic Sans MS" panose="030F0702030302020204" pitchFamily="66" charset="0"/>
            </a:endParaRPr>
          </a:p>
          <a:p>
            <a:pPr marL="0" indent="0">
              <a:buNone/>
            </a:pPr>
            <a:r>
              <a:rPr lang="en-GB" sz="7200" dirty="0">
                <a:latin typeface="Comic Sans MS" panose="030F0702030302020204" pitchFamily="66" charset="0"/>
              </a:rPr>
              <a:t>As a result of the provision provided by the school, students with special educational needs and/or disabilities can fluently access the skills they need to become independent learners and thinkers throughout their lives, allowing them to accomplish their dreams and live their lives to the fullest. </a:t>
            </a:r>
          </a:p>
          <a:p>
            <a:pPr marL="0" indent="0">
              <a:buNone/>
            </a:pPr>
            <a:endParaRPr lang="en-GB" sz="7200" dirty="0">
              <a:latin typeface="Comic Sans MS" panose="030F0702030302020204" pitchFamily="66" charset="0"/>
            </a:endParaRPr>
          </a:p>
          <a:p>
            <a:pPr marL="0" indent="0">
              <a:buNone/>
            </a:pPr>
            <a:r>
              <a:rPr lang="en-GB" sz="7200" dirty="0">
                <a:latin typeface="Comic Sans MS" panose="030F0702030302020204" pitchFamily="66" charset="0"/>
              </a:rPr>
              <a:t>Here at </a:t>
            </a:r>
            <a:r>
              <a:rPr lang="en-GB" sz="7200" dirty="0" err="1">
                <a:latin typeface="Comic Sans MS" panose="030F0702030302020204" pitchFamily="66" charset="0"/>
              </a:rPr>
              <a:t>Yardleys</a:t>
            </a:r>
            <a:r>
              <a:rPr lang="en-GB" sz="7200" dirty="0">
                <a:latin typeface="Comic Sans MS" panose="030F0702030302020204" pitchFamily="66" charset="0"/>
              </a:rPr>
              <a:t> School we achieve our vision by:</a:t>
            </a:r>
          </a:p>
          <a:p>
            <a:pPr marL="0" indent="0">
              <a:buNone/>
            </a:pPr>
            <a:r>
              <a:rPr lang="en-GB" sz="7200" dirty="0">
                <a:latin typeface="Comic Sans MS" panose="030F0702030302020204" pitchFamily="66" charset="0"/>
              </a:rPr>
              <a:t>- Supporting the students identified as SEND as efficiently as possible through deploying resources effectively from their initial transition all the way to their progression into Post-16 provision. This enables them to successfully engage in, not only teaching and learning, but also in areas of the wider curriculum such as extracurricular activities, enrichment, student leadership and Personal Development.</a:t>
            </a:r>
          </a:p>
          <a:p>
            <a:pPr marL="0" indent="0">
              <a:buNone/>
            </a:pPr>
            <a:r>
              <a:rPr lang="en-GB" sz="7200" dirty="0">
                <a:latin typeface="Comic Sans MS" panose="030F0702030302020204" pitchFamily="66" charset="0"/>
              </a:rPr>
              <a:t>- Working collaboratively with teaching staff, outside agencies, parents and students so that we can maximise the outcome for students with special educational needs and/or disabilities. </a:t>
            </a:r>
          </a:p>
          <a:p>
            <a:pPr marL="0" indent="0">
              <a:buNone/>
            </a:pPr>
            <a:r>
              <a:rPr lang="en-GB" sz="7200" dirty="0">
                <a:latin typeface="Comic Sans MS" panose="030F0702030302020204" pitchFamily="66" charset="0"/>
              </a:rPr>
              <a:t>- Developing staff and student awareness, understanding and empathy towards our students with special educational needs and/or disabilities to ensure we continue to foster an inclusive environment where all can thrive.</a:t>
            </a:r>
          </a:p>
          <a:p>
            <a:pPr marL="0" indent="0">
              <a:buNone/>
            </a:pPr>
            <a:endParaRPr lang="en-GB" sz="6400" dirty="0">
              <a:latin typeface="Comic Sans MS" panose="030F0702030302020204" pitchFamily="66" charset="0"/>
            </a:endParaRPr>
          </a:p>
          <a:p>
            <a:endParaRPr lang="en-GB" sz="4900"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2941208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2E07-E0DF-49B8-829E-85EBEAC4698E}"/>
              </a:ext>
            </a:extLst>
          </p:cNvPr>
          <p:cNvSpPr>
            <a:spLocks noGrp="1"/>
          </p:cNvSpPr>
          <p:nvPr>
            <p:ph type="title"/>
          </p:nvPr>
        </p:nvSpPr>
        <p:spPr>
          <a:xfrm>
            <a:off x="292100" y="109537"/>
            <a:ext cx="11607800" cy="1046163"/>
          </a:xfrm>
        </p:spPr>
        <p:txBody>
          <a:bodyPr>
            <a:normAutofit/>
          </a:bodyPr>
          <a:lstStyle/>
          <a:p>
            <a:r>
              <a:rPr lang="en-GB" b="1" i="0" dirty="0">
                <a:solidFill>
                  <a:srgbClr val="333333"/>
                </a:solidFill>
                <a:effectLst/>
                <a:latin typeface="Comic Sans MS" panose="030F0702030302020204" pitchFamily="66" charset="0"/>
              </a:rPr>
              <a:t>ADHD is:</a:t>
            </a:r>
            <a:endParaRPr lang="en-GB" b="1" dirty="0">
              <a:latin typeface="Comic Sans MS" panose="030F0702030302020204" pitchFamily="66" charset="0"/>
            </a:endParaRPr>
          </a:p>
        </p:txBody>
      </p:sp>
      <p:pic>
        <p:nvPicPr>
          <p:cNvPr id="6" name="Picture 5">
            <a:extLst>
              <a:ext uri="{FF2B5EF4-FFF2-40B4-BE49-F238E27FC236}">
                <a16:creationId xmlns:a16="http://schemas.microsoft.com/office/drawing/2014/main" id="{A92086E2-72D2-4ED8-84D3-A18CA961B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7761" y="0"/>
            <a:ext cx="3296478" cy="6858000"/>
          </a:xfrm>
          <a:prstGeom prst="rect">
            <a:avLst/>
          </a:prstGeom>
        </p:spPr>
      </p:pic>
      <p:sp>
        <p:nvSpPr>
          <p:cNvPr id="7" name="TextBox 6">
            <a:extLst>
              <a:ext uri="{FF2B5EF4-FFF2-40B4-BE49-F238E27FC236}">
                <a16:creationId xmlns:a16="http://schemas.microsoft.com/office/drawing/2014/main" id="{6C8B2670-962D-4470-86DB-24B75D66B0D3}"/>
              </a:ext>
            </a:extLst>
          </p:cNvPr>
          <p:cNvSpPr txBox="1"/>
          <p:nvPr/>
        </p:nvSpPr>
        <p:spPr>
          <a:xfrm>
            <a:off x="8211621" y="1080199"/>
            <a:ext cx="2944536" cy="646331"/>
          </a:xfrm>
          <a:prstGeom prst="rect">
            <a:avLst/>
          </a:prstGeom>
          <a:noFill/>
        </p:spPr>
        <p:txBody>
          <a:bodyPr wrap="square" rtlCol="0">
            <a:spAutoFit/>
          </a:bodyPr>
          <a:lstStyle/>
          <a:p>
            <a:r>
              <a:rPr lang="en-GB" dirty="0">
                <a:latin typeface="Comic Sans MS" panose="030F0702030302020204" pitchFamily="66" charset="0"/>
              </a:rPr>
              <a:t>Most children have this one</a:t>
            </a:r>
          </a:p>
        </p:txBody>
      </p:sp>
      <p:cxnSp>
        <p:nvCxnSpPr>
          <p:cNvPr id="9" name="Straight Arrow Connector 8">
            <a:extLst>
              <a:ext uri="{FF2B5EF4-FFF2-40B4-BE49-F238E27FC236}">
                <a16:creationId xmlns:a16="http://schemas.microsoft.com/office/drawing/2014/main" id="{D21B9CFD-9064-4FFF-8432-27C730373668}"/>
              </a:ext>
            </a:extLst>
          </p:cNvPr>
          <p:cNvCxnSpPr/>
          <p:nvPr/>
        </p:nvCxnSpPr>
        <p:spPr>
          <a:xfrm flipH="1">
            <a:off x="7382312" y="1317072"/>
            <a:ext cx="687897"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D318758C-B5C6-48A3-83DD-003CE510EEB4}"/>
              </a:ext>
            </a:extLst>
          </p:cNvPr>
          <p:cNvSpPr txBox="1"/>
          <p:nvPr/>
        </p:nvSpPr>
        <p:spPr>
          <a:xfrm>
            <a:off x="292100" y="941700"/>
            <a:ext cx="4246344" cy="1569660"/>
          </a:xfrm>
          <a:prstGeom prst="rect">
            <a:avLst/>
          </a:prstGeom>
          <a:noFill/>
        </p:spPr>
        <p:txBody>
          <a:bodyPr wrap="square" rtlCol="0">
            <a:spAutoFit/>
          </a:bodyPr>
          <a:lstStyle/>
          <a:p>
            <a:r>
              <a:rPr lang="en-GB" sz="2400" dirty="0">
                <a:latin typeface="Comic Sans MS" panose="030F0702030302020204" pitchFamily="66" charset="0"/>
              </a:rPr>
              <a:t>defined by the ‘core’ signs of inattention, hyperactivity and impulsiveness, and there are three presentations: </a:t>
            </a:r>
          </a:p>
        </p:txBody>
      </p:sp>
    </p:spTree>
    <p:extLst>
      <p:ext uri="{BB962C8B-B14F-4D97-AF65-F5344CB8AC3E}">
        <p14:creationId xmlns:p14="http://schemas.microsoft.com/office/powerpoint/2010/main" val="28302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4331-C21A-4945-8B3D-5909EF1A4DBF}"/>
              </a:ext>
            </a:extLst>
          </p:cNvPr>
          <p:cNvSpPr>
            <a:spLocks noGrp="1"/>
          </p:cNvSpPr>
          <p:nvPr>
            <p:ph type="title"/>
          </p:nvPr>
        </p:nvSpPr>
        <p:spPr>
          <a:xfrm>
            <a:off x="166964" y="148643"/>
            <a:ext cx="5386548" cy="841375"/>
          </a:xfrm>
        </p:spPr>
        <p:txBody>
          <a:bodyPr>
            <a:normAutofit fontScale="90000"/>
          </a:bodyPr>
          <a:lstStyle/>
          <a:p>
            <a:r>
              <a:rPr lang="en-GB" b="1" dirty="0">
                <a:latin typeface="Comic Sans MS" panose="030F0702030302020204" pitchFamily="66" charset="0"/>
              </a:rPr>
              <a:t>What causes ADHD?</a:t>
            </a:r>
          </a:p>
        </p:txBody>
      </p:sp>
      <p:sp>
        <p:nvSpPr>
          <p:cNvPr id="3" name="Content Placeholder 2">
            <a:extLst>
              <a:ext uri="{FF2B5EF4-FFF2-40B4-BE49-F238E27FC236}">
                <a16:creationId xmlns:a16="http://schemas.microsoft.com/office/drawing/2014/main" id="{90ABD893-C8EB-4973-BB5D-8BAD9BF42912}"/>
              </a:ext>
            </a:extLst>
          </p:cNvPr>
          <p:cNvSpPr>
            <a:spLocks noGrp="1"/>
          </p:cNvSpPr>
          <p:nvPr>
            <p:ph idx="1"/>
          </p:nvPr>
        </p:nvSpPr>
        <p:spPr>
          <a:xfrm>
            <a:off x="166965" y="872572"/>
            <a:ext cx="11099800" cy="4351338"/>
          </a:xfrm>
        </p:spPr>
        <p:txBody>
          <a:bodyPr>
            <a:normAutofit fontScale="25000" lnSpcReduction="20000"/>
          </a:bodyPr>
          <a:lstStyle/>
          <a:p>
            <a:pPr marL="0" indent="0">
              <a:lnSpc>
                <a:spcPct val="170000"/>
              </a:lnSpc>
              <a:buNone/>
            </a:pPr>
            <a:r>
              <a:rPr lang="en-GB" sz="7200" dirty="0">
                <a:latin typeface="Comic Sans MS" panose="030F0702030302020204" pitchFamily="66" charset="0"/>
              </a:rPr>
              <a:t>In children with ADHD, the prefrontal cortex and the basal ganglia in the brain, along with certain other areas, are different from those without ADHD. Two chemical messengers or neurotransmitters - noradrenaline and dopamine - normally connect the prefrontal cortex and the basal ganglia. Lower levels of these messengers result in poor connections between these areas leading to the altered brain functioning found in people with ADHD.</a:t>
            </a:r>
          </a:p>
          <a:p>
            <a:pPr marL="0" indent="0">
              <a:buNone/>
            </a:pPr>
            <a:endParaRPr lang="en-GB" sz="7200" dirty="0"/>
          </a:p>
          <a:p>
            <a:pPr marL="0" indent="0">
              <a:lnSpc>
                <a:spcPct val="170000"/>
              </a:lnSpc>
              <a:buNone/>
            </a:pPr>
            <a:r>
              <a:rPr lang="en-GB" sz="7200" dirty="0">
                <a:latin typeface="Comic Sans MS" panose="030F0702030302020204" pitchFamily="66" charset="0"/>
              </a:rPr>
              <a:t>So your child isn’t ‘naughty’ or badly behaved: their brain differences mean that they genuinely struggle with certain tasks:</a:t>
            </a:r>
          </a:p>
          <a:p>
            <a:pPr>
              <a:lnSpc>
                <a:spcPct val="170000"/>
              </a:lnSpc>
            </a:pPr>
            <a:r>
              <a:rPr lang="en-GB" sz="7200" dirty="0">
                <a:latin typeface="Comic Sans MS" panose="030F0702030302020204" pitchFamily="66" charset="0"/>
              </a:rPr>
              <a:t>The prefrontal cortex is responsible for planning, starting and carrying out actions as well as correcting errors, avoiding distractions and being flexible when needed.</a:t>
            </a:r>
          </a:p>
          <a:p>
            <a:pPr>
              <a:lnSpc>
                <a:spcPct val="170000"/>
              </a:lnSpc>
              <a:buFont typeface="Wingdings" panose="05000000000000000000" pitchFamily="2" charset="2"/>
              <a:buChar char="§"/>
            </a:pPr>
            <a:r>
              <a:rPr lang="en-GB" sz="7200" dirty="0">
                <a:latin typeface="Comic Sans MS" panose="030F0702030302020204" pitchFamily="66" charset="0"/>
              </a:rPr>
              <a:t>The basal ganglia is responsible for impulse control. It coordinates information coming from other regions of the brain to avoid automatic responses to stimuli, such as loud noises. </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4" name="Picture 3">
            <a:extLst>
              <a:ext uri="{FF2B5EF4-FFF2-40B4-BE49-F238E27FC236}">
                <a16:creationId xmlns:a16="http://schemas.microsoft.com/office/drawing/2014/main" id="{978B7195-E606-4E61-A019-C03C15FA53BF}"/>
              </a:ext>
            </a:extLst>
          </p:cNvPr>
          <p:cNvPicPr>
            <a:picLocks noChangeAspect="1"/>
          </p:cNvPicPr>
          <p:nvPr/>
        </p:nvPicPr>
        <p:blipFill>
          <a:blip r:embed="rId2"/>
          <a:stretch>
            <a:fillRect/>
          </a:stretch>
        </p:blipFill>
        <p:spPr>
          <a:xfrm>
            <a:off x="3540154" y="243563"/>
            <a:ext cx="4988361" cy="6532377"/>
          </a:xfrm>
          <a:prstGeom prst="rect">
            <a:avLst/>
          </a:prstGeom>
        </p:spPr>
      </p:pic>
    </p:spTree>
    <p:extLst>
      <p:ext uri="{BB962C8B-B14F-4D97-AF65-F5344CB8AC3E}">
        <p14:creationId xmlns:p14="http://schemas.microsoft.com/office/powerpoint/2010/main" val="31329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ADHD?">
            <a:hlinkClick r:id="" action="ppaction://media"/>
            <a:extLst>
              <a:ext uri="{FF2B5EF4-FFF2-40B4-BE49-F238E27FC236}">
                <a16:creationId xmlns:a16="http://schemas.microsoft.com/office/drawing/2014/main" id="{1B5F093A-1764-475F-B39F-FD4ECF3F3F60}"/>
              </a:ext>
            </a:extLst>
          </p:cNvPr>
          <p:cNvPicPr>
            <a:picLocks noRot="1" noChangeAspect="1"/>
          </p:cNvPicPr>
          <p:nvPr>
            <a:videoFile r:link="rId1"/>
          </p:nvPr>
        </p:nvPicPr>
        <p:blipFill>
          <a:blip r:embed="rId3"/>
          <a:stretch>
            <a:fillRect/>
          </a:stretch>
        </p:blipFill>
        <p:spPr>
          <a:xfrm>
            <a:off x="1808706" y="1006679"/>
            <a:ext cx="8836923" cy="4992861"/>
          </a:xfrm>
          <a:prstGeom prst="rect">
            <a:avLst/>
          </a:prstGeom>
        </p:spPr>
      </p:pic>
    </p:spTree>
    <p:extLst>
      <p:ext uri="{BB962C8B-B14F-4D97-AF65-F5344CB8AC3E}">
        <p14:creationId xmlns:p14="http://schemas.microsoft.com/office/powerpoint/2010/main" val="33275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what is ADHD?">
            <a:hlinkClick r:id="" action="ppaction://media"/>
            <a:extLst>
              <a:ext uri="{FF2B5EF4-FFF2-40B4-BE49-F238E27FC236}">
                <a16:creationId xmlns:a16="http://schemas.microsoft.com/office/drawing/2014/main" id="{039E7334-55E2-4A6B-9F03-085F9B4A0250}"/>
              </a:ext>
            </a:extLst>
          </p:cNvPr>
          <p:cNvPicPr>
            <a:picLocks noRot="1" noChangeAspect="1"/>
          </p:cNvPicPr>
          <p:nvPr>
            <a:videoFile r:link="rId1"/>
          </p:nvPr>
        </p:nvPicPr>
        <p:blipFill>
          <a:blip r:embed="rId3"/>
          <a:stretch>
            <a:fillRect/>
          </a:stretch>
        </p:blipFill>
        <p:spPr>
          <a:xfrm>
            <a:off x="2005027" y="1117600"/>
            <a:ext cx="7979645" cy="4508500"/>
          </a:xfrm>
          <a:prstGeom prst="rect">
            <a:avLst/>
          </a:prstGeom>
        </p:spPr>
      </p:pic>
    </p:spTree>
    <p:extLst>
      <p:ext uri="{BB962C8B-B14F-4D97-AF65-F5344CB8AC3E}">
        <p14:creationId xmlns:p14="http://schemas.microsoft.com/office/powerpoint/2010/main" val="414486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2E07-E0DF-49B8-829E-85EBEAC4698E}"/>
              </a:ext>
            </a:extLst>
          </p:cNvPr>
          <p:cNvSpPr>
            <a:spLocks noGrp="1"/>
          </p:cNvSpPr>
          <p:nvPr>
            <p:ph type="title"/>
          </p:nvPr>
        </p:nvSpPr>
        <p:spPr>
          <a:xfrm>
            <a:off x="292100" y="109537"/>
            <a:ext cx="11607800" cy="1325563"/>
          </a:xfrm>
        </p:spPr>
        <p:txBody>
          <a:bodyPr/>
          <a:lstStyle/>
          <a:p>
            <a:r>
              <a:rPr lang="en-GB" sz="4000" b="1" i="0" dirty="0">
                <a:solidFill>
                  <a:srgbClr val="333333"/>
                </a:solidFill>
                <a:effectLst/>
                <a:latin typeface="Comic Sans MS" panose="030F0702030302020204" pitchFamily="66" charset="0"/>
              </a:rPr>
              <a:t>Characteristics of ADH</a:t>
            </a:r>
            <a:r>
              <a:rPr lang="en-GB" b="1" i="0" dirty="0">
                <a:solidFill>
                  <a:srgbClr val="333333"/>
                </a:solidFill>
                <a:effectLst/>
                <a:latin typeface="Comic Sans MS" panose="030F0702030302020204" pitchFamily="66" charset="0"/>
              </a:rPr>
              <a:t>D</a:t>
            </a:r>
            <a:endParaRPr lang="en-GB"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338DE126-E933-44FD-8BD8-61C2CAC516B1}"/>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BC9F8348-5C28-4AB9-96D2-A526307823FE}"/>
              </a:ext>
            </a:extLst>
          </p:cNvPr>
          <p:cNvPicPr>
            <a:picLocks noChangeAspect="1"/>
          </p:cNvPicPr>
          <p:nvPr/>
        </p:nvPicPr>
        <p:blipFill rotWithShape="1">
          <a:blip r:embed="rId2"/>
          <a:srcRect l="1849" t="2133" r="5434" b="2923"/>
          <a:stretch/>
        </p:blipFill>
        <p:spPr>
          <a:xfrm>
            <a:off x="6735762" y="3557588"/>
            <a:ext cx="5254625" cy="3190875"/>
          </a:xfrm>
          <a:prstGeom prst="rect">
            <a:avLst/>
          </a:prstGeom>
        </p:spPr>
      </p:pic>
      <p:pic>
        <p:nvPicPr>
          <p:cNvPr id="8" name="Picture 7">
            <a:extLst>
              <a:ext uri="{FF2B5EF4-FFF2-40B4-BE49-F238E27FC236}">
                <a16:creationId xmlns:a16="http://schemas.microsoft.com/office/drawing/2014/main" id="{511AB2A3-89F8-4C82-BB17-D77192C5833D}"/>
              </a:ext>
            </a:extLst>
          </p:cNvPr>
          <p:cNvPicPr>
            <a:picLocks noChangeAspect="1"/>
          </p:cNvPicPr>
          <p:nvPr/>
        </p:nvPicPr>
        <p:blipFill rotWithShape="1">
          <a:blip r:embed="rId3"/>
          <a:srcRect t="2987"/>
          <a:stretch/>
        </p:blipFill>
        <p:spPr>
          <a:xfrm>
            <a:off x="6657975" y="0"/>
            <a:ext cx="5410200" cy="3557588"/>
          </a:xfrm>
          <a:prstGeom prst="rect">
            <a:avLst/>
          </a:prstGeom>
        </p:spPr>
      </p:pic>
      <p:pic>
        <p:nvPicPr>
          <p:cNvPr id="10" name="Picture 9">
            <a:extLst>
              <a:ext uri="{FF2B5EF4-FFF2-40B4-BE49-F238E27FC236}">
                <a16:creationId xmlns:a16="http://schemas.microsoft.com/office/drawing/2014/main" id="{D6DA1879-E7BF-489E-9B90-BE6EC26B40FB}"/>
              </a:ext>
            </a:extLst>
          </p:cNvPr>
          <p:cNvPicPr>
            <a:picLocks noChangeAspect="1"/>
          </p:cNvPicPr>
          <p:nvPr/>
        </p:nvPicPr>
        <p:blipFill>
          <a:blip r:embed="rId4"/>
          <a:stretch>
            <a:fillRect/>
          </a:stretch>
        </p:blipFill>
        <p:spPr>
          <a:xfrm>
            <a:off x="147638" y="1295401"/>
            <a:ext cx="5562600" cy="4876800"/>
          </a:xfrm>
          <a:prstGeom prst="rect">
            <a:avLst/>
          </a:prstGeom>
        </p:spPr>
      </p:pic>
      <p:sp>
        <p:nvSpPr>
          <p:cNvPr id="11" name="TextBox 10">
            <a:extLst>
              <a:ext uri="{FF2B5EF4-FFF2-40B4-BE49-F238E27FC236}">
                <a16:creationId xmlns:a16="http://schemas.microsoft.com/office/drawing/2014/main" id="{B1602E7B-2A7A-4C17-8B73-851A0E4689D0}"/>
              </a:ext>
            </a:extLst>
          </p:cNvPr>
          <p:cNvSpPr txBox="1"/>
          <p:nvPr/>
        </p:nvSpPr>
        <p:spPr>
          <a:xfrm>
            <a:off x="6400800" y="3009107"/>
            <a:ext cx="1028702" cy="79454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40680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70f534d-4cde-478e-9589-4d4cd4ed8d59" xsi:nil="true"/>
    <lcf76f155ced4ddcb4097134ff3c332f xmlns="f262e37a-4ad9-43d6-9826-93f75dc9c63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58050D72245347997804CAA73B937E" ma:contentTypeVersion="15" ma:contentTypeDescription="Create a new document." ma:contentTypeScope="" ma:versionID="25797490651bd0539661cc03af89e8f9">
  <xsd:schema xmlns:xsd="http://www.w3.org/2001/XMLSchema" xmlns:xs="http://www.w3.org/2001/XMLSchema" xmlns:p="http://schemas.microsoft.com/office/2006/metadata/properties" xmlns:ns2="f262e37a-4ad9-43d6-9826-93f75dc9c633" xmlns:ns3="270f534d-4cde-478e-9589-4d4cd4ed8d59" targetNamespace="http://schemas.microsoft.com/office/2006/metadata/properties" ma:root="true" ma:fieldsID="482a826f0e0d58a9c66649f45d99ab0b" ns2:_="" ns3:_="">
    <xsd:import namespace="f262e37a-4ad9-43d6-9826-93f75dc9c633"/>
    <xsd:import namespace="270f534d-4cde-478e-9589-4d4cd4ed8d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62e37a-4ad9-43d6-9826-93f75dc9c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5cb8004-4641-4a0d-be9b-f10b966b8da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0f534d-4cde-478e-9589-4d4cd4ed8d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caa9827-993d-43f9-905b-46961f70c8fd}" ma:internalName="TaxCatchAll" ma:showField="CatchAllData" ma:web="270f534d-4cde-478e-9589-4d4cd4ed8d5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4E2CC4-B82E-4DE7-9F31-2A6595888977}">
  <ds:schemaRefs>
    <ds:schemaRef ds:uri="http://schemas.microsoft.com/office/2006/metadata/properties"/>
    <ds:schemaRef ds:uri="http://schemas.microsoft.com/office/infopath/2007/PartnerControls"/>
    <ds:schemaRef ds:uri="270f534d-4cde-478e-9589-4d4cd4ed8d59"/>
    <ds:schemaRef ds:uri="f262e37a-4ad9-43d6-9826-93f75dc9c633"/>
  </ds:schemaRefs>
</ds:datastoreItem>
</file>

<file path=customXml/itemProps2.xml><?xml version="1.0" encoding="utf-8"?>
<ds:datastoreItem xmlns:ds="http://schemas.openxmlformats.org/officeDocument/2006/customXml" ds:itemID="{994943F0-9DFB-49B4-8677-45B993B0578D}">
  <ds:schemaRefs>
    <ds:schemaRef ds:uri="http://schemas.microsoft.com/sharepoint/v3/contenttype/forms"/>
  </ds:schemaRefs>
</ds:datastoreItem>
</file>

<file path=customXml/itemProps3.xml><?xml version="1.0" encoding="utf-8"?>
<ds:datastoreItem xmlns:ds="http://schemas.openxmlformats.org/officeDocument/2006/customXml" ds:itemID="{56D847AA-BCF5-43DD-A32B-49B3C0C93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62e37a-4ad9-43d6-9826-93f75dc9c633"/>
    <ds:schemaRef ds:uri="270f534d-4cde-478e-9589-4d4cd4ed8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663</TotalTime>
  <Words>763</Words>
  <Application>Microsoft Office PowerPoint</Application>
  <PresentationFormat>Widescreen</PresentationFormat>
  <Paragraphs>66</Paragraphs>
  <Slides>15</Slides>
  <Notes>0</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Calibri Light</vt:lpstr>
      <vt:lpstr>Comic Sans MS</vt:lpstr>
      <vt:lpstr>GTSectra</vt:lpstr>
      <vt:lpstr>Wingdings</vt:lpstr>
      <vt:lpstr>Office Theme</vt:lpstr>
      <vt:lpstr>1_Office Theme</vt:lpstr>
      <vt:lpstr>Attention Deficit/ Hyperactive Disorder(ADHD) Hot Spot</vt:lpstr>
      <vt:lpstr>PowerPoint Presentation</vt:lpstr>
      <vt:lpstr>Curriculum Intent - SEND</vt:lpstr>
      <vt:lpstr>Yardleys SEND Vision</vt:lpstr>
      <vt:lpstr>ADHD is:</vt:lpstr>
      <vt:lpstr>What causes ADHD?</vt:lpstr>
      <vt:lpstr>PowerPoint Presentation</vt:lpstr>
      <vt:lpstr>PowerPoint Presentation</vt:lpstr>
      <vt:lpstr>Characteristics of ADHD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Yates</dc:creator>
  <cp:lastModifiedBy>Richard Thornton</cp:lastModifiedBy>
  <cp:revision>20</cp:revision>
  <dcterms:created xsi:type="dcterms:W3CDTF">2022-04-29T11:57:12Z</dcterms:created>
  <dcterms:modified xsi:type="dcterms:W3CDTF">2025-09-23T16:34:05Z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0x0101001158050D72245347997804CAA73B937E</vt:lpwstr>
  </property>
  <property fmtid="{D5CDD505-2E9C-101B-9397-08002B2CF9AE}" pid="3" name="Order">
    <vt:r8>554000</vt:r8>
  </property>
  <property fmtid="{D5CDD505-2E9C-101B-9397-08002B2CF9AE}" pid="4" name="MediaServiceImageTags">
    <vt:lpwstr/>
  </property>
</Properties>
</file>