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40" r:id="rId3"/>
    <p:sldId id="341" r:id="rId4"/>
    <p:sldId id="335" r:id="rId5"/>
    <p:sldId id="337" r:id="rId6"/>
    <p:sldId id="259" r:id="rId7"/>
    <p:sldId id="260" r:id="rId8"/>
    <p:sldId id="261" r:id="rId9"/>
    <p:sldId id="334" r:id="rId10"/>
    <p:sldId id="336" r:id="rId11"/>
    <p:sldId id="258" r:id="rId12"/>
    <p:sldId id="338" r:id="rId13"/>
    <p:sldId id="339" r:id="rId14"/>
    <p:sldId id="309" r:id="rId15"/>
    <p:sldId id="303" r:id="rId16"/>
    <p:sldId id="26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8871A2-4C35-4BAA-8749-4D100045172E}" type="datetimeFigureOut">
              <a:rPr lang="en-GB" smtClean="0"/>
              <a:t>25/11/2022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63381-2AC5-4173-B3D4-9A1721836925}" type="slidenum">
              <a:rPr lang="en-GB" smtClean="0"/>
              <a:t>‹#›</a:t>
            </a:fld>
            <a:endParaRPr lang="en-GB"/>
          </a:p>
        </p:txBody>
      </p:sp>
    </p:spTree>
    <p:extLst>
      <p:ext uri="{BB962C8B-B14F-4D97-AF65-F5344CB8AC3E}">
        <p14:creationId xmlns:p14="http://schemas.microsoft.com/office/powerpoint/2010/main" val="497182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Comprehension questions</a:t>
            </a:r>
          </a:p>
        </p:txBody>
      </p:sp>
      <p:sp>
        <p:nvSpPr>
          <p:cNvPr id="4" name="Slide Number Placeholder 3"/>
          <p:cNvSpPr>
            <a:spLocks noGrp="1"/>
          </p:cNvSpPr>
          <p:nvPr>
            <p:ph type="sldNum" sz="quarter" idx="10"/>
          </p:nvPr>
        </p:nvSpPr>
        <p:spPr/>
        <p:txBody>
          <a:bodyPr/>
          <a:lstStyle/>
          <a:p>
            <a:fld id="{FA77EF8A-1E61-4AC9-B09D-A55337222AC1}" type="slidenum">
              <a:rPr lang="en-GB" smtClean="0"/>
              <a:t>15</a:t>
            </a:fld>
            <a:endParaRPr lang="en-GB"/>
          </a:p>
        </p:txBody>
      </p:sp>
    </p:spTree>
    <p:extLst>
      <p:ext uri="{BB962C8B-B14F-4D97-AF65-F5344CB8AC3E}">
        <p14:creationId xmlns:p14="http://schemas.microsoft.com/office/powerpoint/2010/main" val="284659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B9857-58F5-4F29-87F6-5297D5A7DA8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5683D3C-BFD9-42B2-8D6F-4CF69BEA31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3EEFFE3-B68F-4E09-A0F1-621E9A1EC158}"/>
              </a:ext>
            </a:extLst>
          </p:cNvPr>
          <p:cNvSpPr>
            <a:spLocks noGrp="1"/>
          </p:cNvSpPr>
          <p:nvPr>
            <p:ph type="dt" sz="half" idx="10"/>
          </p:nvPr>
        </p:nvSpPr>
        <p:spPr/>
        <p:txBody>
          <a:bodyPr/>
          <a:lstStyle/>
          <a:p>
            <a:fld id="{4E379D57-6E01-4255-B223-D04B4DE8E4EB}" type="datetimeFigureOut">
              <a:rPr lang="en-GB" smtClean="0"/>
              <a:t>25/11/2022</a:t>
            </a:fld>
            <a:endParaRPr lang="en-GB"/>
          </a:p>
        </p:txBody>
      </p:sp>
      <p:sp>
        <p:nvSpPr>
          <p:cNvPr id="5" name="Footer Placeholder 4">
            <a:extLst>
              <a:ext uri="{FF2B5EF4-FFF2-40B4-BE49-F238E27FC236}">
                <a16:creationId xmlns:a16="http://schemas.microsoft.com/office/drawing/2014/main" id="{60CE6496-061D-4DA5-A9C4-32323213A4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04585B-FADD-4F74-B464-D818EF8D707B}"/>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3272881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41E43-830C-468B-9959-99AF07E6FFF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7C45F79-BA0F-4032-8E01-C8F0D748AAA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897596C-D6D8-41A0-9B9C-F3836EF11114}"/>
              </a:ext>
            </a:extLst>
          </p:cNvPr>
          <p:cNvSpPr>
            <a:spLocks noGrp="1"/>
          </p:cNvSpPr>
          <p:nvPr>
            <p:ph type="dt" sz="half" idx="10"/>
          </p:nvPr>
        </p:nvSpPr>
        <p:spPr/>
        <p:txBody>
          <a:bodyPr/>
          <a:lstStyle/>
          <a:p>
            <a:fld id="{4E379D57-6E01-4255-B223-D04B4DE8E4EB}" type="datetimeFigureOut">
              <a:rPr lang="en-GB" smtClean="0"/>
              <a:t>25/11/2022</a:t>
            </a:fld>
            <a:endParaRPr lang="en-GB"/>
          </a:p>
        </p:txBody>
      </p:sp>
      <p:sp>
        <p:nvSpPr>
          <p:cNvPr id="5" name="Footer Placeholder 4">
            <a:extLst>
              <a:ext uri="{FF2B5EF4-FFF2-40B4-BE49-F238E27FC236}">
                <a16:creationId xmlns:a16="http://schemas.microsoft.com/office/drawing/2014/main" id="{F5A9CB87-FA23-4799-A61F-F5F4D756C4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CA5C34-A053-4123-8F22-FC56392EB60D}"/>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92355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1C7591-542A-4E8C-98E6-8C2A8179CFF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82CB757-BB8A-4692-8BC3-D1E9A89C802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40D33A6-5005-4962-B228-334B7C519BA6}"/>
              </a:ext>
            </a:extLst>
          </p:cNvPr>
          <p:cNvSpPr>
            <a:spLocks noGrp="1"/>
          </p:cNvSpPr>
          <p:nvPr>
            <p:ph type="dt" sz="half" idx="10"/>
          </p:nvPr>
        </p:nvSpPr>
        <p:spPr/>
        <p:txBody>
          <a:bodyPr/>
          <a:lstStyle/>
          <a:p>
            <a:fld id="{4E379D57-6E01-4255-B223-D04B4DE8E4EB}" type="datetimeFigureOut">
              <a:rPr lang="en-GB" smtClean="0"/>
              <a:t>25/11/2022</a:t>
            </a:fld>
            <a:endParaRPr lang="en-GB"/>
          </a:p>
        </p:txBody>
      </p:sp>
      <p:sp>
        <p:nvSpPr>
          <p:cNvPr id="5" name="Footer Placeholder 4">
            <a:extLst>
              <a:ext uri="{FF2B5EF4-FFF2-40B4-BE49-F238E27FC236}">
                <a16:creationId xmlns:a16="http://schemas.microsoft.com/office/drawing/2014/main" id="{7F730511-F2FF-497F-8772-2112C9BD56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DE68A2-D16B-4924-9D03-DA9F1A13326C}"/>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3754992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8AECA-8A3F-4B1D-8273-BCA8F705833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67E7468-EE84-42D1-8957-DDF7BF3C5F3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B1FB71E-3CCD-4809-941C-D730BD308AAD}"/>
              </a:ext>
            </a:extLst>
          </p:cNvPr>
          <p:cNvSpPr>
            <a:spLocks noGrp="1"/>
          </p:cNvSpPr>
          <p:nvPr>
            <p:ph type="dt" sz="half" idx="10"/>
          </p:nvPr>
        </p:nvSpPr>
        <p:spPr/>
        <p:txBody>
          <a:bodyPr/>
          <a:lstStyle/>
          <a:p>
            <a:fld id="{4E379D57-6E01-4255-B223-D04B4DE8E4EB}" type="datetimeFigureOut">
              <a:rPr lang="en-GB" smtClean="0"/>
              <a:t>25/11/2022</a:t>
            </a:fld>
            <a:endParaRPr lang="en-GB"/>
          </a:p>
        </p:txBody>
      </p:sp>
      <p:sp>
        <p:nvSpPr>
          <p:cNvPr id="5" name="Footer Placeholder 4">
            <a:extLst>
              <a:ext uri="{FF2B5EF4-FFF2-40B4-BE49-F238E27FC236}">
                <a16:creationId xmlns:a16="http://schemas.microsoft.com/office/drawing/2014/main" id="{1A29CB36-9E60-4C03-BD2E-11815FFF1F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40630D-C54E-4736-B289-48FD4D3CB3CB}"/>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639059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4C22-BB9A-4695-83E3-C2C35D1392D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2716877-C5A4-4AFD-B19C-A51F7CAA81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4473430-EF44-412C-8F69-F7BB48BBBD28}"/>
              </a:ext>
            </a:extLst>
          </p:cNvPr>
          <p:cNvSpPr>
            <a:spLocks noGrp="1"/>
          </p:cNvSpPr>
          <p:nvPr>
            <p:ph type="dt" sz="half" idx="10"/>
          </p:nvPr>
        </p:nvSpPr>
        <p:spPr/>
        <p:txBody>
          <a:bodyPr/>
          <a:lstStyle/>
          <a:p>
            <a:fld id="{4E379D57-6E01-4255-B223-D04B4DE8E4EB}" type="datetimeFigureOut">
              <a:rPr lang="en-GB" smtClean="0"/>
              <a:t>25/11/2022</a:t>
            </a:fld>
            <a:endParaRPr lang="en-GB"/>
          </a:p>
        </p:txBody>
      </p:sp>
      <p:sp>
        <p:nvSpPr>
          <p:cNvPr id="5" name="Footer Placeholder 4">
            <a:extLst>
              <a:ext uri="{FF2B5EF4-FFF2-40B4-BE49-F238E27FC236}">
                <a16:creationId xmlns:a16="http://schemas.microsoft.com/office/drawing/2014/main" id="{BA019505-D265-4BBA-BD44-512164049F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83B7AD-CA60-4EB8-B0DA-5B01FE0BFEE9}"/>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69967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7A49-60F5-48D9-86EC-0DC54B08A66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0134FF5-5A6D-4D12-8F94-6B71E1D6D46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01795DA-3D02-4054-BBBE-CD5DC1109F3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C4C05CE-D7E2-4194-A05F-C1A861267517}"/>
              </a:ext>
            </a:extLst>
          </p:cNvPr>
          <p:cNvSpPr>
            <a:spLocks noGrp="1"/>
          </p:cNvSpPr>
          <p:nvPr>
            <p:ph type="dt" sz="half" idx="10"/>
          </p:nvPr>
        </p:nvSpPr>
        <p:spPr/>
        <p:txBody>
          <a:bodyPr/>
          <a:lstStyle/>
          <a:p>
            <a:fld id="{4E379D57-6E01-4255-B223-D04B4DE8E4EB}" type="datetimeFigureOut">
              <a:rPr lang="en-GB" smtClean="0"/>
              <a:t>25/11/2022</a:t>
            </a:fld>
            <a:endParaRPr lang="en-GB"/>
          </a:p>
        </p:txBody>
      </p:sp>
      <p:sp>
        <p:nvSpPr>
          <p:cNvPr id="6" name="Footer Placeholder 5">
            <a:extLst>
              <a:ext uri="{FF2B5EF4-FFF2-40B4-BE49-F238E27FC236}">
                <a16:creationId xmlns:a16="http://schemas.microsoft.com/office/drawing/2014/main" id="{7FE46280-C5A8-405D-B524-81349FC490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450CA7-5933-4153-9804-F92ED0ADE440}"/>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68543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1C31-BBBD-4F1C-8611-7B928E88C4D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68091C8-19D3-4691-A184-8340E8C560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16F34D-4779-44D0-AE9E-5725D47DC96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3F59E2C-8E3B-4FCE-8089-0676C1669F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57C438-B73A-4CE2-B5AA-DE3CAC280E6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2656AD6-A04E-4E20-A3C3-45A8A97B1774}"/>
              </a:ext>
            </a:extLst>
          </p:cNvPr>
          <p:cNvSpPr>
            <a:spLocks noGrp="1"/>
          </p:cNvSpPr>
          <p:nvPr>
            <p:ph type="dt" sz="half" idx="10"/>
          </p:nvPr>
        </p:nvSpPr>
        <p:spPr/>
        <p:txBody>
          <a:bodyPr/>
          <a:lstStyle/>
          <a:p>
            <a:fld id="{4E379D57-6E01-4255-B223-D04B4DE8E4EB}" type="datetimeFigureOut">
              <a:rPr lang="en-GB" smtClean="0"/>
              <a:t>25/11/2022</a:t>
            </a:fld>
            <a:endParaRPr lang="en-GB"/>
          </a:p>
        </p:txBody>
      </p:sp>
      <p:sp>
        <p:nvSpPr>
          <p:cNvPr id="8" name="Footer Placeholder 7">
            <a:extLst>
              <a:ext uri="{FF2B5EF4-FFF2-40B4-BE49-F238E27FC236}">
                <a16:creationId xmlns:a16="http://schemas.microsoft.com/office/drawing/2014/main" id="{483BB487-A0B6-4135-BB00-568801034B7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02F4A57-CC3A-493D-9567-DAFC92C305CD}"/>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96031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E453-F6AD-4E43-9BA4-56C195EA0DF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9F1A6FB-C936-40BD-AB78-7E1C8EF0984C}"/>
              </a:ext>
            </a:extLst>
          </p:cNvPr>
          <p:cNvSpPr>
            <a:spLocks noGrp="1"/>
          </p:cNvSpPr>
          <p:nvPr>
            <p:ph type="dt" sz="half" idx="10"/>
          </p:nvPr>
        </p:nvSpPr>
        <p:spPr/>
        <p:txBody>
          <a:bodyPr/>
          <a:lstStyle/>
          <a:p>
            <a:fld id="{4E379D57-6E01-4255-B223-D04B4DE8E4EB}" type="datetimeFigureOut">
              <a:rPr lang="en-GB" smtClean="0"/>
              <a:t>25/11/2022</a:t>
            </a:fld>
            <a:endParaRPr lang="en-GB"/>
          </a:p>
        </p:txBody>
      </p:sp>
      <p:sp>
        <p:nvSpPr>
          <p:cNvPr id="4" name="Footer Placeholder 3">
            <a:extLst>
              <a:ext uri="{FF2B5EF4-FFF2-40B4-BE49-F238E27FC236}">
                <a16:creationId xmlns:a16="http://schemas.microsoft.com/office/drawing/2014/main" id="{2A1B49D8-3D84-40B7-972D-4417A0403E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9A8D0F1-CB61-44B5-85A6-A63F3DCA14B5}"/>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363053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645F8A-AF0C-48A1-B3AE-F216DC135B0F}"/>
              </a:ext>
            </a:extLst>
          </p:cNvPr>
          <p:cNvSpPr>
            <a:spLocks noGrp="1"/>
          </p:cNvSpPr>
          <p:nvPr>
            <p:ph type="dt" sz="half" idx="10"/>
          </p:nvPr>
        </p:nvSpPr>
        <p:spPr/>
        <p:txBody>
          <a:bodyPr/>
          <a:lstStyle/>
          <a:p>
            <a:fld id="{4E379D57-6E01-4255-B223-D04B4DE8E4EB}" type="datetimeFigureOut">
              <a:rPr lang="en-GB" smtClean="0"/>
              <a:t>25/11/2022</a:t>
            </a:fld>
            <a:endParaRPr lang="en-GB"/>
          </a:p>
        </p:txBody>
      </p:sp>
      <p:sp>
        <p:nvSpPr>
          <p:cNvPr id="3" name="Footer Placeholder 2">
            <a:extLst>
              <a:ext uri="{FF2B5EF4-FFF2-40B4-BE49-F238E27FC236}">
                <a16:creationId xmlns:a16="http://schemas.microsoft.com/office/drawing/2014/main" id="{18F357ED-F0C6-4D6A-88DA-9156CF8062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1D3AD2-5381-4572-9172-E4C78FF583B6}"/>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654633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876C2-EA77-4759-9D8E-2F721FCAC3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9CFB4AF-F03F-4A8F-A32D-B2E724C08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930886B-8CB0-461A-99F4-570577FDF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626FA33-358D-4763-84E3-AA9B430ED8B4}"/>
              </a:ext>
            </a:extLst>
          </p:cNvPr>
          <p:cNvSpPr>
            <a:spLocks noGrp="1"/>
          </p:cNvSpPr>
          <p:nvPr>
            <p:ph type="dt" sz="half" idx="10"/>
          </p:nvPr>
        </p:nvSpPr>
        <p:spPr/>
        <p:txBody>
          <a:bodyPr/>
          <a:lstStyle/>
          <a:p>
            <a:fld id="{4E379D57-6E01-4255-B223-D04B4DE8E4EB}" type="datetimeFigureOut">
              <a:rPr lang="en-GB" smtClean="0"/>
              <a:t>25/11/2022</a:t>
            </a:fld>
            <a:endParaRPr lang="en-GB"/>
          </a:p>
        </p:txBody>
      </p:sp>
      <p:sp>
        <p:nvSpPr>
          <p:cNvPr id="6" name="Footer Placeholder 5">
            <a:extLst>
              <a:ext uri="{FF2B5EF4-FFF2-40B4-BE49-F238E27FC236}">
                <a16:creationId xmlns:a16="http://schemas.microsoft.com/office/drawing/2014/main" id="{555F08CE-F685-42F4-9845-7DBE43EF49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2AEA7B-C153-4B6D-9724-D57F0CEA63BD}"/>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816879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334A-A8C5-4E2D-B589-AF28F52F07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50B4406-67DA-4A91-95B6-7F39B3482A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E0F395-DE2B-40C8-9CAA-A21CA53B23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FADE358-85A8-4806-BAE1-BF8C6B4A630B}"/>
              </a:ext>
            </a:extLst>
          </p:cNvPr>
          <p:cNvSpPr>
            <a:spLocks noGrp="1"/>
          </p:cNvSpPr>
          <p:nvPr>
            <p:ph type="dt" sz="half" idx="10"/>
          </p:nvPr>
        </p:nvSpPr>
        <p:spPr/>
        <p:txBody>
          <a:bodyPr/>
          <a:lstStyle/>
          <a:p>
            <a:fld id="{4E379D57-6E01-4255-B223-D04B4DE8E4EB}" type="datetimeFigureOut">
              <a:rPr lang="en-GB" smtClean="0"/>
              <a:t>25/11/2022</a:t>
            </a:fld>
            <a:endParaRPr lang="en-GB"/>
          </a:p>
        </p:txBody>
      </p:sp>
      <p:sp>
        <p:nvSpPr>
          <p:cNvPr id="6" name="Footer Placeholder 5">
            <a:extLst>
              <a:ext uri="{FF2B5EF4-FFF2-40B4-BE49-F238E27FC236}">
                <a16:creationId xmlns:a16="http://schemas.microsoft.com/office/drawing/2014/main" id="{AA5BF4CC-4E93-494D-B59D-0E9F9CE876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2DE014-5378-4F48-AA4A-AB9C32BA37F0}"/>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65010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3B6613-C162-4AB2-8602-9F7F1E1758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94DF416-E4A0-44E1-8915-C4D8B06393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0093E3B-1CE7-406A-8F77-35E0401E20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79D57-6E01-4255-B223-D04B4DE8E4EB}" type="datetimeFigureOut">
              <a:rPr lang="en-GB" smtClean="0"/>
              <a:t>25/11/2022</a:t>
            </a:fld>
            <a:endParaRPr lang="en-GB"/>
          </a:p>
        </p:txBody>
      </p:sp>
      <p:sp>
        <p:nvSpPr>
          <p:cNvPr id="5" name="Footer Placeholder 4">
            <a:extLst>
              <a:ext uri="{FF2B5EF4-FFF2-40B4-BE49-F238E27FC236}">
                <a16:creationId xmlns:a16="http://schemas.microsoft.com/office/drawing/2014/main" id="{1DACDE1F-F22F-490C-A8AA-775588DBC5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5CEF785-5520-4903-A6B3-281B130F8C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1320C-D16C-43BD-847D-DF51E774CF05}" type="slidenum">
              <a:rPr lang="en-GB" smtClean="0"/>
              <a:t>‹#›</a:t>
            </a:fld>
            <a:endParaRPr lang="en-GB"/>
          </a:p>
        </p:txBody>
      </p:sp>
    </p:spTree>
    <p:extLst>
      <p:ext uri="{BB962C8B-B14F-4D97-AF65-F5344CB8AC3E}">
        <p14:creationId xmlns:p14="http://schemas.microsoft.com/office/powerpoint/2010/main" val="4147456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922F7-FB1B-4C1C-B59D-26640E474A86}"/>
              </a:ext>
            </a:extLst>
          </p:cNvPr>
          <p:cNvSpPr>
            <a:spLocks noGrp="1"/>
          </p:cNvSpPr>
          <p:nvPr>
            <p:ph type="ctrTitle"/>
          </p:nvPr>
        </p:nvSpPr>
        <p:spPr>
          <a:xfrm>
            <a:off x="1104900" y="2612228"/>
            <a:ext cx="9982200" cy="957263"/>
          </a:xfrm>
        </p:spPr>
        <p:txBody>
          <a:bodyPr>
            <a:noAutofit/>
          </a:bodyPr>
          <a:lstStyle/>
          <a:p>
            <a:r>
              <a:rPr lang="en-GB" sz="8000" b="1" dirty="0">
                <a:latin typeface="Comic Sans MS" panose="030F0702030302020204" pitchFamily="66" charset="0"/>
              </a:rPr>
              <a:t>Moderate Learning Difficulties (MLD) </a:t>
            </a:r>
            <a:br>
              <a:rPr lang="en-GB" sz="8000" b="1" dirty="0">
                <a:latin typeface="Comic Sans MS" panose="030F0702030302020204" pitchFamily="66" charset="0"/>
              </a:rPr>
            </a:br>
            <a:r>
              <a:rPr lang="en-GB" sz="8000" b="1" dirty="0">
                <a:latin typeface="Comic Sans MS" panose="030F0702030302020204" pitchFamily="66" charset="0"/>
              </a:rPr>
              <a:t>Hot Spot KS3</a:t>
            </a:r>
          </a:p>
        </p:txBody>
      </p:sp>
      <p:pic>
        <p:nvPicPr>
          <p:cNvPr id="1028" name="Picture 4">
            <a:extLst>
              <a:ext uri="{FF2B5EF4-FFF2-40B4-BE49-F238E27FC236}">
                <a16:creationId xmlns:a16="http://schemas.microsoft.com/office/drawing/2014/main" id="{8A4A2454-20A9-45E4-BC4C-9917FAACF2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2"/>
          <a:stretch/>
        </p:blipFill>
        <p:spPr bwMode="auto">
          <a:xfrm>
            <a:off x="3169990" y="3821160"/>
            <a:ext cx="6019800" cy="235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914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317" y="0"/>
            <a:ext cx="7627842" cy="1143000"/>
          </a:xfrm>
        </p:spPr>
        <p:txBody>
          <a:bodyPr>
            <a:noAutofit/>
          </a:bodyPr>
          <a:lstStyle/>
          <a:p>
            <a:pPr algn="ctr"/>
            <a:r>
              <a:rPr lang="en-GB" sz="3600" b="1" dirty="0">
                <a:latin typeface="Comic Sans MS" panose="030F0702030302020204" pitchFamily="66" charset="0"/>
              </a:rPr>
              <a:t>Reducing cognitive overload</a:t>
            </a:r>
          </a:p>
        </p:txBody>
      </p:sp>
      <p:pic>
        <p:nvPicPr>
          <p:cNvPr id="5" name="Picture 4" descr="Cognitive Overload"/>
          <p:cNvPicPr/>
          <p:nvPr/>
        </p:nvPicPr>
        <p:blipFill>
          <a:blip r:embed="rId2">
            <a:extLst>
              <a:ext uri="{28A0092B-C50C-407E-A947-70E740481C1C}">
                <a14:useLocalDpi xmlns:a14="http://schemas.microsoft.com/office/drawing/2010/main" val="0"/>
              </a:ext>
            </a:extLst>
          </a:blip>
          <a:srcRect/>
          <a:stretch>
            <a:fillRect/>
          </a:stretch>
        </p:blipFill>
        <p:spPr bwMode="auto">
          <a:xfrm>
            <a:off x="1817758" y="1268760"/>
            <a:ext cx="8640960" cy="5184576"/>
          </a:xfrm>
          <a:prstGeom prst="rect">
            <a:avLst/>
          </a:prstGeom>
          <a:noFill/>
          <a:ln>
            <a:noFill/>
          </a:ln>
        </p:spPr>
      </p:pic>
    </p:spTree>
    <p:extLst>
      <p:ext uri="{BB962C8B-B14F-4D97-AF65-F5344CB8AC3E}">
        <p14:creationId xmlns:p14="http://schemas.microsoft.com/office/powerpoint/2010/main" val="2990169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13009"/>
            <a:ext cx="7772400" cy="758778"/>
          </a:xfrm>
        </p:spPr>
        <p:txBody>
          <a:bodyPr>
            <a:normAutofit/>
          </a:bodyPr>
          <a:lstStyle/>
          <a:p>
            <a:r>
              <a:rPr lang="en-GB" sz="3200" dirty="0">
                <a:latin typeface="Comic Sans MS" panose="030F0702030302020204" pitchFamily="66" charset="0"/>
              </a:rPr>
              <a:t>MLD – Moderate Learning Difficulties</a:t>
            </a:r>
          </a:p>
        </p:txBody>
      </p:sp>
      <p:sp>
        <p:nvSpPr>
          <p:cNvPr id="4" name="TextBox 3"/>
          <p:cNvSpPr txBox="1"/>
          <p:nvPr/>
        </p:nvSpPr>
        <p:spPr>
          <a:xfrm>
            <a:off x="243281" y="771787"/>
            <a:ext cx="11820088" cy="5191486"/>
          </a:xfrm>
          <a:prstGeom prst="rect">
            <a:avLst/>
          </a:prstGeom>
          <a:noFill/>
        </p:spPr>
        <p:txBody>
          <a:bodyPr wrap="square" rtlCol="0">
            <a:spAutoFit/>
          </a:bodyPr>
          <a:lstStyle/>
          <a:p>
            <a:pPr>
              <a:lnSpc>
                <a:spcPct val="150000"/>
              </a:lnSpc>
            </a:pPr>
            <a:r>
              <a:rPr lang="en-GB" sz="2800" dirty="0">
                <a:latin typeface="Comic Sans MS" panose="030F0702030302020204" pitchFamily="66" charset="0"/>
              </a:rPr>
              <a:t>Interventions and strategies that can be implemented to support teaching and learning include: </a:t>
            </a:r>
          </a:p>
          <a:p>
            <a:pPr>
              <a:lnSpc>
                <a:spcPct val="150000"/>
              </a:lnSpc>
            </a:pPr>
            <a:r>
              <a:rPr lang="en-GB" sz="2800" dirty="0">
                <a:latin typeface="Comic Sans MS" panose="030F0702030302020204" pitchFamily="66" charset="0"/>
              </a:rPr>
              <a:t>1. over-learning to imbed key points</a:t>
            </a:r>
          </a:p>
          <a:p>
            <a:pPr>
              <a:lnSpc>
                <a:spcPct val="150000"/>
              </a:lnSpc>
            </a:pPr>
            <a:r>
              <a:rPr lang="en-GB" sz="2800" dirty="0">
                <a:latin typeface="Comic Sans MS" panose="030F0702030302020204" pitchFamily="66" charset="0"/>
              </a:rPr>
              <a:t>2. scaffolding tasks to allow appropriate access </a:t>
            </a:r>
          </a:p>
          <a:p>
            <a:pPr>
              <a:lnSpc>
                <a:spcPct val="150000"/>
              </a:lnSpc>
            </a:pPr>
            <a:r>
              <a:rPr lang="en-GB" sz="2800" dirty="0">
                <a:latin typeface="Comic Sans MS" panose="030F0702030302020204" pitchFamily="66" charset="0"/>
              </a:rPr>
              <a:t>3.to revise and review prior learning more regularly, as they may not retain it, even from the previous lesson</a:t>
            </a:r>
          </a:p>
          <a:p>
            <a:pPr>
              <a:lnSpc>
                <a:spcPct val="150000"/>
              </a:lnSpc>
            </a:pPr>
            <a:r>
              <a:rPr lang="en-GB" sz="2800" dirty="0">
                <a:latin typeface="Comic Sans MS" panose="030F0702030302020204" pitchFamily="66" charset="0"/>
              </a:rPr>
              <a:t>4.not assuming that because it’s easy for us, that it will be accessible to them.</a:t>
            </a:r>
          </a:p>
        </p:txBody>
      </p:sp>
    </p:spTree>
    <p:extLst>
      <p:ext uri="{BB962C8B-B14F-4D97-AF65-F5344CB8AC3E}">
        <p14:creationId xmlns:p14="http://schemas.microsoft.com/office/powerpoint/2010/main" val="43154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188640"/>
            <a:ext cx="7772400" cy="432048"/>
          </a:xfrm>
        </p:spPr>
        <p:txBody>
          <a:bodyPr>
            <a:normAutofit fontScale="90000"/>
          </a:bodyPr>
          <a:lstStyle/>
          <a:p>
            <a:r>
              <a:rPr lang="en-GB" sz="3200" dirty="0">
                <a:latin typeface="Comic Sans MS" panose="030F0702030302020204" pitchFamily="66" charset="0"/>
              </a:rPr>
              <a:t>MLD – Moderate Learning Difficulties</a:t>
            </a:r>
          </a:p>
        </p:txBody>
      </p:sp>
      <p:sp>
        <p:nvSpPr>
          <p:cNvPr id="4" name="TextBox 3"/>
          <p:cNvSpPr txBox="1"/>
          <p:nvPr/>
        </p:nvSpPr>
        <p:spPr>
          <a:xfrm>
            <a:off x="503339" y="692696"/>
            <a:ext cx="11459362" cy="5920019"/>
          </a:xfrm>
          <a:prstGeom prst="rect">
            <a:avLst/>
          </a:prstGeom>
          <a:noFill/>
        </p:spPr>
        <p:txBody>
          <a:bodyPr wrap="square" rtlCol="0">
            <a:spAutoFit/>
          </a:bodyPr>
          <a:lstStyle/>
          <a:p>
            <a:pPr>
              <a:lnSpc>
                <a:spcPct val="150000"/>
              </a:lnSpc>
            </a:pPr>
            <a:r>
              <a:rPr lang="en-GB" sz="3200" dirty="0">
                <a:latin typeface="Comic Sans MS" panose="030F0702030302020204" pitchFamily="66" charset="0"/>
              </a:rPr>
              <a:t>The problem we have as teachers is deciding which strategies to use in order to meet the needs of the MLD pupils, because one type will not suit all. My best advice is to use several throughout the lesson:</a:t>
            </a:r>
          </a:p>
          <a:p>
            <a:pPr>
              <a:lnSpc>
                <a:spcPct val="150000"/>
              </a:lnSpc>
            </a:pPr>
            <a:r>
              <a:rPr lang="en-GB" sz="3200" dirty="0">
                <a:latin typeface="Comic Sans MS" panose="030F0702030302020204" pitchFamily="66" charset="0"/>
              </a:rPr>
              <a:t>Do-Now - quiz could include sentence starters and/or keywords. Remember allow additional time for processing. Try not to have too many questions or too big a task, as it will take too long to complete.</a:t>
            </a:r>
          </a:p>
        </p:txBody>
      </p:sp>
    </p:spTree>
    <p:extLst>
      <p:ext uri="{BB962C8B-B14F-4D97-AF65-F5344CB8AC3E}">
        <p14:creationId xmlns:p14="http://schemas.microsoft.com/office/powerpoint/2010/main" val="3712513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188640"/>
            <a:ext cx="7772400" cy="432048"/>
          </a:xfrm>
        </p:spPr>
        <p:txBody>
          <a:bodyPr>
            <a:normAutofit fontScale="90000"/>
          </a:bodyPr>
          <a:lstStyle/>
          <a:p>
            <a:r>
              <a:rPr lang="en-GB" sz="3200" dirty="0">
                <a:latin typeface="Comic Sans MS" panose="030F0702030302020204" pitchFamily="66" charset="0"/>
              </a:rPr>
              <a:t>MLD – Moderate Learning Difficulties</a:t>
            </a:r>
          </a:p>
        </p:txBody>
      </p:sp>
      <p:sp>
        <p:nvSpPr>
          <p:cNvPr id="4" name="TextBox 3"/>
          <p:cNvSpPr txBox="1"/>
          <p:nvPr/>
        </p:nvSpPr>
        <p:spPr>
          <a:xfrm>
            <a:off x="268448" y="709473"/>
            <a:ext cx="11794921" cy="5917646"/>
          </a:xfrm>
          <a:prstGeom prst="rect">
            <a:avLst/>
          </a:prstGeom>
          <a:noFill/>
        </p:spPr>
        <p:txBody>
          <a:bodyPr wrap="square" rtlCol="0">
            <a:spAutoFit/>
          </a:bodyPr>
          <a:lstStyle/>
          <a:p>
            <a:pPr>
              <a:lnSpc>
                <a:spcPct val="150000"/>
              </a:lnSpc>
            </a:pPr>
            <a:r>
              <a:rPr lang="en-GB" sz="3200" dirty="0">
                <a:latin typeface="Comic Sans MS" panose="030F0702030302020204" pitchFamily="66" charset="0"/>
              </a:rPr>
              <a:t>Main lesson activities need to be short, repetitive and varied in order to build upon the knowledge or thing you want them to learn. A visual activity, followed by a short written activity, followed by a simple plenary to consolidate what has been learnt.</a:t>
            </a:r>
          </a:p>
          <a:p>
            <a:pPr>
              <a:lnSpc>
                <a:spcPct val="150000"/>
              </a:lnSpc>
            </a:pPr>
            <a:r>
              <a:rPr lang="en-GB" sz="3200" dirty="0">
                <a:latin typeface="Comic Sans MS" panose="030F0702030302020204" pitchFamily="66" charset="0"/>
              </a:rPr>
              <a:t>All printed resources and materials need to be in </a:t>
            </a:r>
            <a:r>
              <a:rPr lang="en-GB" sz="3200" b="1" dirty="0">
                <a:latin typeface="Comic Sans MS" panose="030F0702030302020204" pitchFamily="66" charset="0"/>
              </a:rPr>
              <a:t>14 point font </a:t>
            </a:r>
            <a:r>
              <a:rPr lang="en-GB" sz="3200" dirty="0">
                <a:latin typeface="Comic Sans MS" panose="030F0702030302020204" pitchFamily="66" charset="0"/>
              </a:rPr>
              <a:t>and a friendly text format, such as Comic Sans or </a:t>
            </a:r>
            <a:r>
              <a:rPr lang="en-GB" sz="3200" dirty="0">
                <a:latin typeface="Berlin Sans FB" panose="020E0602020502020306" pitchFamily="34" charset="0"/>
              </a:rPr>
              <a:t>Berlin Sans</a:t>
            </a:r>
            <a:r>
              <a:rPr lang="en-GB" sz="3200" dirty="0">
                <a:latin typeface="Comic Sans MS" panose="030F0702030302020204" pitchFamily="66" charset="0"/>
              </a:rPr>
              <a:t>.</a:t>
            </a:r>
          </a:p>
        </p:txBody>
      </p:sp>
    </p:spTree>
    <p:extLst>
      <p:ext uri="{BB962C8B-B14F-4D97-AF65-F5344CB8AC3E}">
        <p14:creationId xmlns:p14="http://schemas.microsoft.com/office/powerpoint/2010/main" val="2444813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p:cNvSpPr txBox="1">
            <a:spLocks noChangeArrowheads="1"/>
          </p:cNvSpPr>
          <p:nvPr/>
        </p:nvSpPr>
        <p:spPr bwMode="auto">
          <a:xfrm>
            <a:off x="6384033" y="1340768"/>
            <a:ext cx="37433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anose="030F0702030302020204" pitchFamily="66" charset="0"/>
              </a:defRPr>
            </a:lvl1pPr>
            <a:lvl2pPr marL="742950" indent="-285750" eaLnBrk="0" hangingPunct="0">
              <a:spcBef>
                <a:spcPct val="20000"/>
              </a:spcBef>
              <a:buChar char="–"/>
              <a:defRPr sz="2800">
                <a:solidFill>
                  <a:schemeClr val="tx1"/>
                </a:solidFill>
                <a:latin typeface="Comic Sans MS" panose="030F0702030302020204" pitchFamily="66" charset="0"/>
              </a:defRPr>
            </a:lvl2pPr>
            <a:lvl3pPr marL="1143000" indent="-228600" eaLnBrk="0" hangingPunct="0">
              <a:spcBef>
                <a:spcPct val="20000"/>
              </a:spcBef>
              <a:buChar char="•"/>
              <a:defRPr sz="2400">
                <a:solidFill>
                  <a:schemeClr val="tx1"/>
                </a:solidFill>
                <a:latin typeface="Comic Sans MS" panose="030F0702030302020204" pitchFamily="66" charset="0"/>
              </a:defRPr>
            </a:lvl3pPr>
            <a:lvl4pPr marL="1600200" indent="-228600" eaLnBrk="0" hangingPunct="0">
              <a:spcBef>
                <a:spcPct val="20000"/>
              </a:spcBef>
              <a:buChar char="–"/>
              <a:defRPr sz="2000">
                <a:solidFill>
                  <a:schemeClr val="tx1"/>
                </a:solidFill>
                <a:latin typeface="Comic Sans MS" panose="030F0702030302020204" pitchFamily="66" charset="0"/>
              </a:defRPr>
            </a:lvl4pPr>
            <a:lvl5pPr marL="2057400" indent="-228600" eaLnBrk="0" hangingPunct="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en-GB" altLang="en-US" sz="3600" dirty="0"/>
              <a:t>Label the outline with the symptoms of the Black Death.</a:t>
            </a:r>
          </a:p>
        </p:txBody>
      </p:sp>
      <p:pic>
        <p:nvPicPr>
          <p:cNvPr id="51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273" y="620689"/>
            <a:ext cx="4005262"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919288" y="87976"/>
            <a:ext cx="8712968" cy="461665"/>
          </a:xfrm>
          <a:prstGeom prst="rect">
            <a:avLst/>
          </a:prstGeom>
          <a:noFill/>
          <a:ln>
            <a:solidFill>
              <a:srgbClr val="0070C0"/>
            </a:solidFill>
          </a:ln>
        </p:spPr>
        <p:txBody>
          <a:bodyPr wrap="square" rtlCol="0">
            <a:spAutoFit/>
          </a:bodyPr>
          <a:lstStyle/>
          <a:p>
            <a:pPr marL="342900" indent="-342900">
              <a:buFont typeface="+mj-lt"/>
              <a:buAutoNum type="arabicPeriod"/>
            </a:pPr>
            <a:r>
              <a:rPr lang="en-GB" sz="2400" dirty="0">
                <a:solidFill>
                  <a:srgbClr val="0070C0"/>
                </a:solidFill>
                <a:latin typeface="Comic Sans MS" panose="030F0702030302020204" pitchFamily="66" charset="0"/>
              </a:rPr>
              <a:t>What were the 4 symptoms of the Black Death</a:t>
            </a:r>
          </a:p>
        </p:txBody>
      </p:sp>
    </p:spTree>
    <p:extLst>
      <p:ext uri="{BB962C8B-B14F-4D97-AF65-F5344CB8AC3E}">
        <p14:creationId xmlns:p14="http://schemas.microsoft.com/office/powerpoint/2010/main" val="282034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3512" y="188640"/>
            <a:ext cx="8712968" cy="369332"/>
          </a:xfrm>
          <a:prstGeom prst="rect">
            <a:avLst/>
          </a:prstGeom>
          <a:noFill/>
          <a:ln>
            <a:solidFill>
              <a:schemeClr val="tx1"/>
            </a:solidFill>
          </a:ln>
        </p:spPr>
        <p:txBody>
          <a:bodyPr wrap="square" rtlCol="0">
            <a:spAutoFit/>
          </a:bodyPr>
          <a:lstStyle/>
          <a:p>
            <a:pPr algn="ctr"/>
            <a:r>
              <a:rPr lang="en-GB" u="sng" dirty="0">
                <a:latin typeface="Comic Sans MS" panose="030F0702030302020204" pitchFamily="66" charset="0"/>
              </a:rPr>
              <a:t>Show your understanding: The Black Death</a:t>
            </a:r>
          </a:p>
        </p:txBody>
      </p:sp>
      <p:sp>
        <p:nvSpPr>
          <p:cNvPr id="2" name="TextBox 1"/>
          <p:cNvSpPr txBox="1"/>
          <p:nvPr/>
        </p:nvSpPr>
        <p:spPr>
          <a:xfrm>
            <a:off x="1703512" y="692697"/>
            <a:ext cx="8712968" cy="461665"/>
          </a:xfrm>
          <a:prstGeom prst="rect">
            <a:avLst/>
          </a:prstGeom>
          <a:noFill/>
          <a:ln>
            <a:solidFill>
              <a:srgbClr val="0070C0"/>
            </a:solidFill>
          </a:ln>
        </p:spPr>
        <p:txBody>
          <a:bodyPr wrap="square" rtlCol="0">
            <a:spAutoFit/>
          </a:bodyPr>
          <a:lstStyle/>
          <a:p>
            <a:pPr marL="342900" indent="-342900">
              <a:buFont typeface="+mj-lt"/>
              <a:buAutoNum type="arabicPeriod"/>
            </a:pPr>
            <a:r>
              <a:rPr lang="en-GB" sz="2400" dirty="0">
                <a:solidFill>
                  <a:srgbClr val="0070C0"/>
                </a:solidFill>
                <a:latin typeface="Comic Sans MS" panose="030F0702030302020204" pitchFamily="66" charset="0"/>
              </a:rPr>
              <a:t>What were the 4 symptoms of the Black Death</a:t>
            </a:r>
          </a:p>
        </p:txBody>
      </p:sp>
      <p:sp>
        <p:nvSpPr>
          <p:cNvPr id="3" name="TextBox 2"/>
          <p:cNvSpPr txBox="1"/>
          <p:nvPr/>
        </p:nvSpPr>
        <p:spPr>
          <a:xfrm>
            <a:off x="1714303" y="1289086"/>
            <a:ext cx="8712968" cy="4442691"/>
          </a:xfrm>
          <a:prstGeom prst="rect">
            <a:avLst/>
          </a:prstGeom>
          <a:noFill/>
          <a:ln>
            <a:solidFill>
              <a:srgbClr val="FF0000"/>
            </a:solidFill>
          </a:ln>
        </p:spPr>
        <p:txBody>
          <a:bodyPr wrap="square" rtlCol="0">
            <a:spAutoFit/>
          </a:bodyPr>
          <a:lstStyle/>
          <a:p>
            <a:pPr>
              <a:lnSpc>
                <a:spcPct val="150000"/>
              </a:lnSpc>
            </a:pPr>
            <a:r>
              <a:rPr lang="en-GB" sz="3200" dirty="0">
                <a:solidFill>
                  <a:srgbClr val="FF0000"/>
                </a:solidFill>
                <a:latin typeface="Comic Sans MS" panose="030F0702030302020204" pitchFamily="66" charset="0"/>
              </a:rPr>
              <a:t>The four symptoms of the Black Death were:</a:t>
            </a:r>
          </a:p>
          <a:p>
            <a:pPr marL="514350" indent="-514350">
              <a:lnSpc>
                <a:spcPct val="150000"/>
              </a:lnSpc>
              <a:buFont typeface="+mj-lt"/>
              <a:buAutoNum type="romanLcPeriod"/>
            </a:pPr>
            <a:r>
              <a:rPr lang="en-GB" sz="3200" dirty="0">
                <a:solidFill>
                  <a:srgbClr val="FF0000"/>
                </a:solidFill>
                <a:latin typeface="Comic Sans MS" panose="030F0702030302020204" pitchFamily="66" charset="0"/>
              </a:rPr>
              <a:t>buboes </a:t>
            </a:r>
          </a:p>
          <a:p>
            <a:pPr marL="514350" indent="-514350">
              <a:lnSpc>
                <a:spcPct val="150000"/>
              </a:lnSpc>
              <a:buFont typeface="+mj-lt"/>
              <a:buAutoNum type="romanLcPeriod"/>
            </a:pPr>
            <a:r>
              <a:rPr lang="en-GB" sz="3200" dirty="0">
                <a:solidFill>
                  <a:srgbClr val="FF0000"/>
                </a:solidFill>
                <a:latin typeface="Comic Sans MS" panose="030F0702030302020204" pitchFamily="66" charset="0"/>
              </a:rPr>
              <a:t>fever and vomiting</a:t>
            </a:r>
          </a:p>
          <a:p>
            <a:pPr marL="514350" indent="-514350">
              <a:lnSpc>
                <a:spcPct val="150000"/>
              </a:lnSpc>
              <a:buFont typeface="+mj-lt"/>
              <a:buAutoNum type="romanLcPeriod"/>
            </a:pPr>
            <a:r>
              <a:rPr lang="en-GB" sz="3200" dirty="0">
                <a:solidFill>
                  <a:srgbClr val="FF0000"/>
                </a:solidFill>
                <a:latin typeface="Comic Sans MS" panose="030F0702030302020204" pitchFamily="66" charset="0"/>
              </a:rPr>
              <a:t>black/ blue blotches</a:t>
            </a:r>
          </a:p>
          <a:p>
            <a:pPr marL="514350" indent="-514350">
              <a:lnSpc>
                <a:spcPct val="150000"/>
              </a:lnSpc>
              <a:buFont typeface="+mj-lt"/>
              <a:buAutoNum type="romanLcPeriod"/>
            </a:pPr>
            <a:r>
              <a:rPr lang="en-GB" sz="3200" dirty="0">
                <a:solidFill>
                  <a:srgbClr val="FF0000"/>
                </a:solidFill>
                <a:latin typeface="Comic Sans MS" panose="030F0702030302020204" pitchFamily="66" charset="0"/>
              </a:rPr>
              <a:t>seizures/ shivers &amp; shakes </a:t>
            </a:r>
          </a:p>
        </p:txBody>
      </p:sp>
    </p:spTree>
    <p:extLst>
      <p:ext uri="{BB962C8B-B14F-4D97-AF65-F5344CB8AC3E}">
        <p14:creationId xmlns:p14="http://schemas.microsoft.com/office/powerpoint/2010/main" val="315542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FB6F8B-0854-4F26-B5B3-57588EC5978B}"/>
              </a:ext>
            </a:extLst>
          </p:cNvPr>
          <p:cNvSpPr txBox="1">
            <a:spLocks/>
          </p:cNvSpPr>
          <p:nvPr/>
        </p:nvSpPr>
        <p:spPr>
          <a:xfrm>
            <a:off x="292100" y="289011"/>
            <a:ext cx="10515600" cy="8413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SEND – Parental information</a:t>
            </a:r>
          </a:p>
        </p:txBody>
      </p:sp>
      <p:pic>
        <p:nvPicPr>
          <p:cNvPr id="10" name="Picture 9">
            <a:extLst>
              <a:ext uri="{FF2B5EF4-FFF2-40B4-BE49-F238E27FC236}">
                <a16:creationId xmlns:a16="http://schemas.microsoft.com/office/drawing/2014/main" id="{0EDC126A-9C57-41C0-8A35-F9B20F9C4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08" y="1155189"/>
            <a:ext cx="10815815" cy="4984037"/>
          </a:xfrm>
          <a:prstGeom prst="rect">
            <a:avLst/>
          </a:prstGeom>
        </p:spPr>
      </p:pic>
      <p:sp>
        <p:nvSpPr>
          <p:cNvPr id="9" name="TextBox 8">
            <a:extLst>
              <a:ext uri="{FF2B5EF4-FFF2-40B4-BE49-F238E27FC236}">
                <a16:creationId xmlns:a16="http://schemas.microsoft.com/office/drawing/2014/main" id="{2D484A73-B2BE-46B5-AF62-45F7C86FC718}"/>
              </a:ext>
            </a:extLst>
          </p:cNvPr>
          <p:cNvSpPr txBox="1"/>
          <p:nvPr/>
        </p:nvSpPr>
        <p:spPr>
          <a:xfrm>
            <a:off x="2804137" y="1710991"/>
            <a:ext cx="711200" cy="369332"/>
          </a:xfrm>
          <a:prstGeom prst="rect">
            <a:avLst/>
          </a:prstGeom>
          <a:no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4" name="Picture 13">
            <a:extLst>
              <a:ext uri="{FF2B5EF4-FFF2-40B4-BE49-F238E27FC236}">
                <a16:creationId xmlns:a16="http://schemas.microsoft.com/office/drawing/2014/main" id="{F1E1E7B7-A221-4745-8562-FAB3F5C33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68" y="1155189"/>
            <a:ext cx="11196955" cy="5136554"/>
          </a:xfrm>
          <a:prstGeom prst="rect">
            <a:avLst/>
          </a:prstGeom>
        </p:spPr>
      </p:pic>
      <p:pic>
        <p:nvPicPr>
          <p:cNvPr id="7" name="Picture 6">
            <a:extLst>
              <a:ext uri="{FF2B5EF4-FFF2-40B4-BE49-F238E27FC236}">
                <a16:creationId xmlns:a16="http://schemas.microsoft.com/office/drawing/2014/main" id="{6BFAAF51-3ADE-4FDA-A7E2-E4CC147E13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050" y="92767"/>
            <a:ext cx="11899900" cy="6198976"/>
          </a:xfrm>
          <a:prstGeom prst="rect">
            <a:avLst/>
          </a:prstGeom>
        </p:spPr>
      </p:pic>
    </p:spTree>
    <p:extLst>
      <p:ext uri="{BB962C8B-B14F-4D97-AF65-F5344CB8AC3E}">
        <p14:creationId xmlns:p14="http://schemas.microsoft.com/office/powerpoint/2010/main" val="77237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F21070-F561-4C26-8181-A1F95ED9D15F}"/>
              </a:ext>
            </a:extLst>
          </p:cNvPr>
          <p:cNvSpPr txBox="1"/>
          <p:nvPr/>
        </p:nvSpPr>
        <p:spPr>
          <a:xfrm>
            <a:off x="905691" y="783771"/>
            <a:ext cx="102761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Questions and time to share experiences</a:t>
            </a:r>
          </a:p>
        </p:txBody>
      </p:sp>
      <p:pic>
        <p:nvPicPr>
          <p:cNvPr id="1026" name="Picture 2" descr="Cartoon Young People Talking Stock Illustration - Download Image Now -  Brazil, Cartoon, Horizontal - iStock">
            <a:extLst>
              <a:ext uri="{FF2B5EF4-FFF2-40B4-BE49-F238E27FC236}">
                <a16:creationId xmlns:a16="http://schemas.microsoft.com/office/drawing/2014/main" id="{D771455F-1512-4D75-B3BB-95300B674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775" y="1633538"/>
            <a:ext cx="4362450"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911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3752E8-5FAB-4EDE-B7E1-E9D42B972C12}"/>
              </a:ext>
            </a:extLst>
          </p:cNvPr>
          <p:cNvSpPr txBox="1"/>
          <p:nvPr/>
        </p:nvSpPr>
        <p:spPr>
          <a:xfrm>
            <a:off x="738231" y="486561"/>
            <a:ext cx="10788242"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 SEND team here at Yardleys: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Mrs Begum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Ms </a:t>
            </a:r>
            <a:r>
              <a:rPr kumimoji="0" lang="en-GB"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Bhambra</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Ms </a:t>
            </a:r>
            <a:r>
              <a:rPr kumimoji="0" lang="en-GB"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Bondos</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Ms Chowdhury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Mrs Crew – HLTA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Ms Hackett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Ms Kauser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Ms Mitchell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Mrs Morris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Ms Wareham – Administrator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Mr Thornton - SENCo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921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528" y="2132857"/>
            <a:ext cx="8640960" cy="1470025"/>
          </a:xfrm>
        </p:spPr>
        <p:txBody>
          <a:bodyPr>
            <a:normAutofit fontScale="90000"/>
          </a:bodyPr>
          <a:lstStyle/>
          <a:p>
            <a:r>
              <a:rPr lang="en-GB" sz="7200" b="1" dirty="0">
                <a:latin typeface="Comic Sans MS" panose="030F0702030302020204" pitchFamily="66" charset="0"/>
                <a:cs typeface="Calibri" panose="020F0502020204030204" pitchFamily="34" charset="0"/>
              </a:rPr>
              <a:t>Curriculum Intent - SEND</a:t>
            </a:r>
          </a:p>
        </p:txBody>
      </p:sp>
      <p:sp>
        <p:nvSpPr>
          <p:cNvPr id="3" name="TextBox 2">
            <a:extLst>
              <a:ext uri="{FF2B5EF4-FFF2-40B4-BE49-F238E27FC236}">
                <a16:creationId xmlns:a16="http://schemas.microsoft.com/office/drawing/2014/main" id="{CEFBA46E-4A18-4C14-B214-AA1878009BAB}"/>
              </a:ext>
            </a:extLst>
          </p:cNvPr>
          <p:cNvSpPr txBox="1"/>
          <p:nvPr/>
        </p:nvSpPr>
        <p:spPr>
          <a:xfrm>
            <a:off x="2168434" y="4127863"/>
            <a:ext cx="8011886" cy="1938992"/>
          </a:xfrm>
          <a:prstGeom prst="rect">
            <a:avLst/>
          </a:prstGeom>
          <a:noFill/>
        </p:spPr>
        <p:txBody>
          <a:bodyPr wrap="square" rtlCol="0">
            <a:spAutoFit/>
          </a:bodyPr>
          <a:lstStyle/>
          <a:p>
            <a:pPr algn="ctr"/>
            <a:r>
              <a:rPr lang="en-GB" sz="2400" b="1" dirty="0">
                <a:latin typeface="Comic Sans MS" panose="030F0702030302020204" pitchFamily="66" charset="0"/>
              </a:rPr>
              <a:t>The curriculum is successfully adapted, designed or developed to be ambitious and meet the needs of pupils with SEND, developing their knowledge, skills and abilities to apply what they know and can do withy increasing fluency and independence.</a:t>
            </a:r>
          </a:p>
        </p:txBody>
      </p:sp>
    </p:spTree>
    <p:extLst>
      <p:ext uri="{BB962C8B-B14F-4D97-AF65-F5344CB8AC3E}">
        <p14:creationId xmlns:p14="http://schemas.microsoft.com/office/powerpoint/2010/main" val="547062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9816" y="274638"/>
            <a:ext cx="6048672" cy="1143000"/>
          </a:xfrm>
        </p:spPr>
        <p:txBody>
          <a:bodyPr>
            <a:noAutofit/>
          </a:bodyPr>
          <a:lstStyle/>
          <a:p>
            <a:r>
              <a:rPr lang="en-GB" sz="3600" dirty="0" err="1">
                <a:latin typeface="Berlin Sans FB" panose="020E0602020502020306" pitchFamily="34" charset="0"/>
              </a:rPr>
              <a:t>Yardleys</a:t>
            </a:r>
            <a:r>
              <a:rPr lang="en-GB" sz="3600" dirty="0">
                <a:latin typeface="Berlin Sans FB" panose="020E0602020502020306" pitchFamily="34" charset="0"/>
              </a:rPr>
              <a:t> SEND Vision</a:t>
            </a:r>
          </a:p>
        </p:txBody>
      </p:sp>
      <p:sp>
        <p:nvSpPr>
          <p:cNvPr id="4" name="Content Placeholder 3"/>
          <p:cNvSpPr>
            <a:spLocks noGrp="1"/>
          </p:cNvSpPr>
          <p:nvPr>
            <p:ph idx="1"/>
          </p:nvPr>
        </p:nvSpPr>
        <p:spPr>
          <a:xfrm>
            <a:off x="1775520" y="1395012"/>
            <a:ext cx="8712968" cy="4781128"/>
          </a:xfrm>
        </p:spPr>
        <p:txBody>
          <a:bodyPr>
            <a:normAutofit fontScale="47500" lnSpcReduction="20000"/>
          </a:bodyPr>
          <a:lstStyle/>
          <a:p>
            <a:pPr marL="0" indent="0">
              <a:buNone/>
            </a:pPr>
            <a:r>
              <a:rPr lang="en-GB" sz="3400" dirty="0">
                <a:latin typeface="Berlin Sans FB" panose="020E0602020502020306" pitchFamily="34" charset="0"/>
              </a:rPr>
              <a:t>Our vision is that regardless of need or disability all students at </a:t>
            </a:r>
            <a:r>
              <a:rPr lang="en-GB" sz="3400" dirty="0" err="1">
                <a:latin typeface="Berlin Sans FB" panose="020E0602020502020306" pitchFamily="34" charset="0"/>
              </a:rPr>
              <a:t>Yardleys</a:t>
            </a:r>
            <a:r>
              <a:rPr lang="en-GB" sz="3400" dirty="0">
                <a:latin typeface="Berlin Sans FB" panose="020E0602020502020306" pitchFamily="34" charset="0"/>
              </a:rPr>
              <a:t> School receive a high-quality and ambitious education. Students with special educational needs and/or disabilities will have their needs identified and supported throughout their time here at </a:t>
            </a:r>
            <a:r>
              <a:rPr lang="en-GB" sz="3400" dirty="0" err="1">
                <a:latin typeface="Berlin Sans FB" panose="020E0602020502020306" pitchFamily="34" charset="0"/>
              </a:rPr>
              <a:t>Yardleys</a:t>
            </a:r>
            <a:r>
              <a:rPr lang="en-GB" sz="3400" dirty="0">
                <a:latin typeface="Berlin Sans FB" panose="020E0602020502020306" pitchFamily="34" charset="0"/>
              </a:rPr>
              <a:t> to ensure they receive an inclusive learning provision. This support will have a positive impact on their overall academic and holistic progress, allowing them to grow as individuals similar to students without special educational needs and/or disabilities.  </a:t>
            </a:r>
          </a:p>
          <a:p>
            <a:pPr marL="0" indent="0">
              <a:buNone/>
            </a:pPr>
            <a:endParaRPr lang="en-GB" sz="3400" dirty="0">
              <a:latin typeface="Berlin Sans FB" panose="020E0602020502020306" pitchFamily="34" charset="0"/>
            </a:endParaRPr>
          </a:p>
          <a:p>
            <a:pPr marL="0" indent="0">
              <a:buNone/>
            </a:pPr>
            <a:r>
              <a:rPr lang="en-GB" sz="3400" dirty="0">
                <a:latin typeface="Berlin Sans FB" panose="020E0602020502020306" pitchFamily="34" charset="0"/>
              </a:rPr>
              <a:t>As a result of the provision provided by the school, students with special educational needs and/or disabilities can fluently access the skills they need to become independent learners and thinkers throughout their lives, allowing them to accomplish their dreams and live their lives to the fullest. </a:t>
            </a:r>
          </a:p>
          <a:p>
            <a:pPr marL="0" indent="0">
              <a:buNone/>
            </a:pPr>
            <a:endParaRPr lang="en-GB" sz="3400" dirty="0">
              <a:latin typeface="Berlin Sans FB" panose="020E0602020502020306" pitchFamily="34" charset="0"/>
            </a:endParaRPr>
          </a:p>
          <a:p>
            <a:pPr marL="0" indent="0">
              <a:buNone/>
            </a:pPr>
            <a:r>
              <a:rPr lang="en-GB" sz="3400" dirty="0">
                <a:latin typeface="Berlin Sans FB" panose="020E0602020502020306" pitchFamily="34" charset="0"/>
              </a:rPr>
              <a:t>Here at </a:t>
            </a:r>
            <a:r>
              <a:rPr lang="en-GB" sz="3400" dirty="0" err="1">
                <a:latin typeface="Berlin Sans FB" panose="020E0602020502020306" pitchFamily="34" charset="0"/>
              </a:rPr>
              <a:t>Yardleys</a:t>
            </a:r>
            <a:r>
              <a:rPr lang="en-GB" sz="3400" dirty="0">
                <a:latin typeface="Berlin Sans FB" panose="020E0602020502020306" pitchFamily="34" charset="0"/>
              </a:rPr>
              <a:t> School we achieve our vision by:</a:t>
            </a:r>
          </a:p>
          <a:p>
            <a:pPr marL="0" indent="0">
              <a:buNone/>
            </a:pPr>
            <a:r>
              <a:rPr lang="en-GB" sz="3400" dirty="0">
                <a:latin typeface="Berlin Sans FB" panose="020E0602020502020306" pitchFamily="34" charset="0"/>
              </a:rPr>
              <a:t>- Supporting the students identified as SEND as efficiently as possible through deploying resources effectively from their initial transition all the way to their progression into Post-16 provision. This enables them to successfully engage in, not only teaching and learning, but also in areas of the wider curriculum such as extracurricular activities, enrichment, student leadership and Personal Development.</a:t>
            </a:r>
          </a:p>
          <a:p>
            <a:pPr marL="0" indent="0">
              <a:buNone/>
            </a:pPr>
            <a:r>
              <a:rPr lang="en-GB" sz="3400" dirty="0">
                <a:latin typeface="Berlin Sans FB" panose="020E0602020502020306" pitchFamily="34" charset="0"/>
              </a:rPr>
              <a:t>- Working collaboratively with teaching staff, outside agencies, parents and students so that we can maximise the outcome for students with special educational needs and/or disabilities. </a:t>
            </a:r>
          </a:p>
          <a:p>
            <a:pPr marL="0" indent="0">
              <a:buNone/>
            </a:pPr>
            <a:r>
              <a:rPr lang="en-GB" sz="3400" dirty="0">
                <a:latin typeface="Berlin Sans FB" panose="020E0602020502020306" pitchFamily="34" charset="0"/>
              </a:rPr>
              <a:t>- Developing staff and student awareness, understanding and empathy towards our students with special educational needs and/or disabilities to ensure we continue to foster an inclusive environment where all can thrive.</a:t>
            </a:r>
          </a:p>
          <a:p>
            <a:pPr marL="0" indent="0">
              <a:buNone/>
            </a:pPr>
            <a:endParaRPr lang="en-GB" sz="3400" dirty="0"/>
          </a:p>
          <a:p>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76297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188641"/>
            <a:ext cx="7772400" cy="792088"/>
          </a:xfrm>
        </p:spPr>
        <p:txBody>
          <a:bodyPr>
            <a:normAutofit/>
          </a:bodyPr>
          <a:lstStyle/>
          <a:p>
            <a:r>
              <a:rPr lang="en-GB" sz="3200" dirty="0">
                <a:latin typeface="Comic Sans MS" panose="030F0702030302020204" pitchFamily="66" charset="0"/>
              </a:rPr>
              <a:t>MLD – Moderate Learning Difficulties</a:t>
            </a:r>
          </a:p>
        </p:txBody>
      </p:sp>
      <p:sp>
        <p:nvSpPr>
          <p:cNvPr id="4" name="TextBox 3"/>
          <p:cNvSpPr txBox="1"/>
          <p:nvPr/>
        </p:nvSpPr>
        <p:spPr>
          <a:xfrm>
            <a:off x="531165" y="905227"/>
            <a:ext cx="10981189" cy="6402074"/>
          </a:xfrm>
          <a:prstGeom prst="rect">
            <a:avLst/>
          </a:prstGeom>
          <a:noFill/>
        </p:spPr>
        <p:txBody>
          <a:bodyPr wrap="square" rtlCol="0">
            <a:spAutoFit/>
          </a:bodyPr>
          <a:lstStyle/>
          <a:p>
            <a:pPr>
              <a:lnSpc>
                <a:spcPct val="150000"/>
              </a:lnSpc>
            </a:pPr>
            <a:r>
              <a:rPr lang="en-GB" sz="2800" dirty="0">
                <a:latin typeface="Comic Sans MS" panose="030F0702030302020204" pitchFamily="66" charset="0"/>
              </a:rPr>
              <a:t>Norwich and </a:t>
            </a:r>
            <a:r>
              <a:rPr lang="en-GB" sz="2800" dirty="0" err="1">
                <a:latin typeface="Comic Sans MS" panose="030F0702030302020204" pitchFamily="66" charset="0"/>
              </a:rPr>
              <a:t>Ylonen</a:t>
            </a:r>
            <a:r>
              <a:rPr lang="en-GB" sz="2800" dirty="0">
                <a:latin typeface="Comic Sans MS" panose="030F0702030302020204" pitchFamily="66" charset="0"/>
              </a:rPr>
              <a:t> (2013) argue that the most disputed and under researched area of special educational needs is that of moderate learning difficulties (MLD), even though it is identified as the most significant need within most schools (Hatton, Emerson, 2016). On the Code of Practice at present within Yardleys, 62 pupils are identified with MLD as their primary need, however a further 14 are identified with it as their secondary one, identifying 76 pupils with MLD out of a total of 165 on the code, approximately 46%.</a:t>
            </a:r>
          </a:p>
          <a:p>
            <a:pPr>
              <a:lnSpc>
                <a:spcPct val="150000"/>
              </a:lnSpc>
            </a:pPr>
            <a:r>
              <a:rPr lang="en-GB" sz="2400" dirty="0">
                <a:latin typeface="Comic Sans MS" panose="030F0702030302020204" pitchFamily="66" charset="0"/>
              </a:rPr>
              <a:t> </a:t>
            </a:r>
          </a:p>
        </p:txBody>
      </p:sp>
    </p:spTree>
    <p:extLst>
      <p:ext uri="{BB962C8B-B14F-4D97-AF65-F5344CB8AC3E}">
        <p14:creationId xmlns:p14="http://schemas.microsoft.com/office/powerpoint/2010/main" val="1653400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54331-C21A-4945-8B3D-5909EF1A4DBF}"/>
              </a:ext>
            </a:extLst>
          </p:cNvPr>
          <p:cNvSpPr>
            <a:spLocks noGrp="1"/>
          </p:cNvSpPr>
          <p:nvPr>
            <p:ph type="title"/>
          </p:nvPr>
        </p:nvSpPr>
        <p:spPr>
          <a:xfrm>
            <a:off x="253999" y="187325"/>
            <a:ext cx="11683999" cy="841375"/>
          </a:xfrm>
        </p:spPr>
        <p:txBody>
          <a:bodyPr>
            <a:noAutofit/>
          </a:bodyPr>
          <a:lstStyle/>
          <a:p>
            <a:r>
              <a:rPr lang="en-GB" sz="3600" b="1" dirty="0">
                <a:latin typeface="Comic Sans MS" panose="030F0702030302020204" pitchFamily="66" charset="0"/>
              </a:rPr>
              <a:t>What are moderate learning difficulties (MLD)?</a:t>
            </a:r>
          </a:p>
        </p:txBody>
      </p:sp>
      <p:sp>
        <p:nvSpPr>
          <p:cNvPr id="3" name="Content Placeholder 2">
            <a:extLst>
              <a:ext uri="{FF2B5EF4-FFF2-40B4-BE49-F238E27FC236}">
                <a16:creationId xmlns:a16="http://schemas.microsoft.com/office/drawing/2014/main" id="{90ABD893-C8EB-4973-BB5D-8BAD9BF42912}"/>
              </a:ext>
            </a:extLst>
          </p:cNvPr>
          <p:cNvSpPr>
            <a:spLocks noGrp="1"/>
          </p:cNvSpPr>
          <p:nvPr>
            <p:ph idx="1"/>
          </p:nvPr>
        </p:nvSpPr>
        <p:spPr>
          <a:xfrm>
            <a:off x="254000" y="1028700"/>
            <a:ext cx="11684000" cy="5346700"/>
          </a:xfrm>
        </p:spPr>
        <p:txBody>
          <a:bodyPr>
            <a:noAutofit/>
          </a:bodyPr>
          <a:lstStyle/>
          <a:p>
            <a:pPr marL="0" indent="0">
              <a:lnSpc>
                <a:spcPct val="150000"/>
              </a:lnSpc>
              <a:buNone/>
            </a:pPr>
            <a:r>
              <a:rPr lang="en-GB" dirty="0">
                <a:latin typeface="Comic Sans MS" panose="030F0702030302020204" pitchFamily="66" charset="0"/>
              </a:rPr>
              <a:t>A pupil identified as having MLD, will according to the Department for Education definition:</a:t>
            </a:r>
          </a:p>
          <a:p>
            <a:pPr marL="0" indent="0">
              <a:lnSpc>
                <a:spcPct val="150000"/>
              </a:lnSpc>
              <a:buNone/>
            </a:pPr>
            <a:r>
              <a:rPr lang="en-GB" dirty="0">
                <a:latin typeface="Comic Sans MS" panose="030F0702030302020204" pitchFamily="66" charset="0"/>
              </a:rPr>
              <a:t>‘…have attainments significantly below expected levels in most areas of the curriculum,..’ and will ‘…have much greater difficulty than their peers in acquiring basic literacy and numeracy skills and in understanding concepts. They may also have associated speech and language delay, low self-esteem, low levels of concentration and under-developed social skills.’ (DfES, 2005:3)</a:t>
            </a:r>
          </a:p>
        </p:txBody>
      </p:sp>
    </p:spTree>
    <p:extLst>
      <p:ext uri="{BB962C8B-B14F-4D97-AF65-F5344CB8AC3E}">
        <p14:creationId xmlns:p14="http://schemas.microsoft.com/office/powerpoint/2010/main" val="3132912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93292C-CD52-4581-B34B-F97401120ACF}"/>
              </a:ext>
            </a:extLst>
          </p:cNvPr>
          <p:cNvPicPr>
            <a:picLocks noChangeAspect="1"/>
          </p:cNvPicPr>
          <p:nvPr/>
        </p:nvPicPr>
        <p:blipFill>
          <a:blip r:embed="rId2"/>
          <a:stretch>
            <a:fillRect/>
          </a:stretch>
        </p:blipFill>
        <p:spPr>
          <a:xfrm>
            <a:off x="1645641" y="644009"/>
            <a:ext cx="8900718" cy="5569981"/>
          </a:xfrm>
          <a:prstGeom prst="rect">
            <a:avLst/>
          </a:prstGeom>
        </p:spPr>
      </p:pic>
    </p:spTree>
    <p:extLst>
      <p:ext uri="{BB962C8B-B14F-4D97-AF65-F5344CB8AC3E}">
        <p14:creationId xmlns:p14="http://schemas.microsoft.com/office/powerpoint/2010/main" val="2830213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70426"/>
            <a:ext cx="7772400" cy="694278"/>
          </a:xfrm>
        </p:spPr>
        <p:txBody>
          <a:bodyPr>
            <a:normAutofit/>
          </a:bodyPr>
          <a:lstStyle/>
          <a:p>
            <a:r>
              <a:rPr lang="en-GB" sz="3200" dirty="0">
                <a:latin typeface="Comic Sans MS" panose="030F0702030302020204" pitchFamily="66" charset="0"/>
              </a:rPr>
              <a:t>MLD – Moderate Learning Difficulties</a:t>
            </a:r>
          </a:p>
        </p:txBody>
      </p:sp>
      <p:sp>
        <p:nvSpPr>
          <p:cNvPr id="4" name="TextBox 3"/>
          <p:cNvSpPr txBox="1"/>
          <p:nvPr/>
        </p:nvSpPr>
        <p:spPr>
          <a:xfrm>
            <a:off x="402671" y="1124745"/>
            <a:ext cx="11543251" cy="5191486"/>
          </a:xfrm>
          <a:prstGeom prst="rect">
            <a:avLst/>
          </a:prstGeom>
          <a:noFill/>
        </p:spPr>
        <p:txBody>
          <a:bodyPr wrap="square" rtlCol="0">
            <a:spAutoFit/>
          </a:bodyPr>
          <a:lstStyle/>
          <a:p>
            <a:pPr>
              <a:lnSpc>
                <a:spcPct val="150000"/>
              </a:lnSpc>
            </a:pPr>
            <a:r>
              <a:rPr lang="en-GB" sz="2800" dirty="0">
                <a:latin typeface="Comic Sans MS" panose="030F0702030302020204" pitchFamily="66" charset="0"/>
              </a:rPr>
              <a:t>Processing is a significant need associated with MLD pupils. Processing is directly related to working memory, which to put it simply, is ‘a mental workspace that we can use to store important information in the course of our mental activities’. Many other learning tasks within school also place a strain upon working memory, such as copying off the whiteboard or listening to and then following a set of verbal instructions, causing a pupil with MLD significant difficulties.</a:t>
            </a:r>
          </a:p>
        </p:txBody>
      </p:sp>
    </p:spTree>
    <p:extLst>
      <p:ext uri="{BB962C8B-B14F-4D97-AF65-F5344CB8AC3E}">
        <p14:creationId xmlns:p14="http://schemas.microsoft.com/office/powerpoint/2010/main" val="362460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Good, The Bad and The (Can Be) Ugly: The Three Parts of Cognitive Load  — mcdreeamie-musings"/>
          <p:cNvPicPr/>
          <p:nvPr/>
        </p:nvPicPr>
        <p:blipFill rotWithShape="1">
          <a:blip r:embed="rId2">
            <a:extLst>
              <a:ext uri="{28A0092B-C50C-407E-A947-70E740481C1C}">
                <a14:useLocalDpi xmlns:a14="http://schemas.microsoft.com/office/drawing/2010/main" val="0"/>
              </a:ext>
            </a:extLst>
          </a:blip>
          <a:srcRect t="23304"/>
          <a:stretch/>
        </p:blipFill>
        <p:spPr bwMode="auto">
          <a:xfrm>
            <a:off x="1343472" y="1006679"/>
            <a:ext cx="9505056" cy="4865615"/>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4640465" y="125021"/>
            <a:ext cx="3530412" cy="1143000"/>
          </a:xfrm>
        </p:spPr>
        <p:txBody>
          <a:bodyPr>
            <a:noAutofit/>
          </a:bodyPr>
          <a:lstStyle/>
          <a:p>
            <a:pPr algn="ctr"/>
            <a:r>
              <a:rPr lang="en-GB" sz="3600" b="1" dirty="0">
                <a:latin typeface="Comic Sans MS" panose="030F0702030302020204" pitchFamily="66" charset="0"/>
              </a:rPr>
              <a:t>Cognitive Load</a:t>
            </a:r>
          </a:p>
        </p:txBody>
      </p:sp>
    </p:spTree>
    <p:extLst>
      <p:ext uri="{BB962C8B-B14F-4D97-AF65-F5344CB8AC3E}">
        <p14:creationId xmlns:p14="http://schemas.microsoft.com/office/powerpoint/2010/main" val="3035087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975</Words>
  <Application>Microsoft Office PowerPoint</Application>
  <PresentationFormat>Widescreen</PresentationFormat>
  <Paragraphs>65</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Berlin Sans FB</vt:lpstr>
      <vt:lpstr>Calibri</vt:lpstr>
      <vt:lpstr>Calibri Light</vt:lpstr>
      <vt:lpstr>Comic Sans MS</vt:lpstr>
      <vt:lpstr>Office Theme</vt:lpstr>
      <vt:lpstr>Moderate Learning Difficulties (MLD)  Hot Spot KS3</vt:lpstr>
      <vt:lpstr>PowerPoint Presentation</vt:lpstr>
      <vt:lpstr>Curriculum Intent - SEND</vt:lpstr>
      <vt:lpstr>Yardleys SEND Vision</vt:lpstr>
      <vt:lpstr>MLD – Moderate Learning Difficulties</vt:lpstr>
      <vt:lpstr>What are moderate learning difficulties (MLD)?</vt:lpstr>
      <vt:lpstr>PowerPoint Presentation</vt:lpstr>
      <vt:lpstr>MLD – Moderate Learning Difficulties</vt:lpstr>
      <vt:lpstr>Cognitive Load</vt:lpstr>
      <vt:lpstr>Reducing cognitive overload</vt:lpstr>
      <vt:lpstr>MLD – Moderate Learning Difficulties</vt:lpstr>
      <vt:lpstr>MLD – Moderate Learning Difficulties</vt:lpstr>
      <vt:lpstr>MLD – Moderate Learning Difficulties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Yates</dc:creator>
  <cp:lastModifiedBy>Richard Thornton</cp:lastModifiedBy>
  <cp:revision>35</cp:revision>
  <dcterms:created xsi:type="dcterms:W3CDTF">2022-04-29T11:57:12Z</dcterms:created>
  <dcterms:modified xsi:type="dcterms:W3CDTF">2022-11-25T16:26:47Z</dcterms:modified>
</cp:coreProperties>
</file>