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56" r:id="rId5"/>
    <p:sldId id="257" r:id="rId6"/>
    <p:sldId id="261" r:id="rId7"/>
    <p:sldId id="263" r:id="rId8"/>
    <p:sldId id="264" r:id="rId9"/>
    <p:sldId id="262"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7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217AD-BED8-4A42-9B34-C070F4D26AE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2200467-8C60-418C-B645-A6A8649E88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AE0598E4-4A94-4A28-A234-FA3A80AAFAD2}"/>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5" name="Footer Placeholder 4">
            <a:extLst>
              <a:ext uri="{FF2B5EF4-FFF2-40B4-BE49-F238E27FC236}">
                <a16:creationId xmlns:a16="http://schemas.microsoft.com/office/drawing/2014/main" id="{55EBFFCE-6EE4-47DE-91B7-5A2E98F464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501E56-D58C-4ED2-9689-63B7015F7F36}"/>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3589462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B22BF-6233-4BCB-AC81-AD5EF4AFA59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E9B8C41-0111-49DD-9549-1297E15452E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AD402FC-F04A-4C26-A43C-0E22077F1241}"/>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5" name="Footer Placeholder 4">
            <a:extLst>
              <a:ext uri="{FF2B5EF4-FFF2-40B4-BE49-F238E27FC236}">
                <a16:creationId xmlns:a16="http://schemas.microsoft.com/office/drawing/2014/main" id="{F7372A39-6BEB-4B8E-BD16-BFC3DB9C03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6B8A4B-7C2A-4B47-9B30-BE3FF3AF45DB}"/>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3044880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F88E65-0926-4B7B-843B-27C24BF0D0C7}"/>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044BC16-DB23-4013-B7DC-FC7D8E56A43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AB3C2BF-8270-47EB-B4E8-70F90A4E51C5}"/>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5" name="Footer Placeholder 4">
            <a:extLst>
              <a:ext uri="{FF2B5EF4-FFF2-40B4-BE49-F238E27FC236}">
                <a16:creationId xmlns:a16="http://schemas.microsoft.com/office/drawing/2014/main" id="{D7C710CE-7887-4601-9A34-68813D13F2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4A64E9-F062-4BB2-BD5F-6ECA46859C8B}"/>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727522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C154B-6A84-491A-BEB9-0AD08385AFC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E0CB732-E259-4868-A912-126E08D0486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DA071DC-EFCD-4FD2-9596-02B54636A7A7}"/>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5" name="Footer Placeholder 4">
            <a:extLst>
              <a:ext uri="{FF2B5EF4-FFF2-40B4-BE49-F238E27FC236}">
                <a16:creationId xmlns:a16="http://schemas.microsoft.com/office/drawing/2014/main" id="{84BE12AF-FCDC-4946-90F9-7FE005A228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2A3CE3-93D3-4E50-8C08-76C0F7256924}"/>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3485782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779B1-6347-4CD5-9FDB-87B8E26CEF6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B2D7AE64-34BC-4095-BC55-C7591EBB8F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3F7C084-7D9F-49FA-9D64-CB6072B354DD}"/>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5" name="Footer Placeholder 4">
            <a:extLst>
              <a:ext uri="{FF2B5EF4-FFF2-40B4-BE49-F238E27FC236}">
                <a16:creationId xmlns:a16="http://schemas.microsoft.com/office/drawing/2014/main" id="{FB95BB1B-FFA8-49E3-BDF6-9A2BD601EE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E95039-0984-441C-B4C6-6B5025682DB5}"/>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3017688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8BC8D-9EF7-4A18-8D44-EFAB36F699B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6DE02C1-11A8-4AA4-842A-6B3BE2CD755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7AAE43C0-4CBD-437A-B685-5AB907927BA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8308AC4-975C-4A05-8625-67050F6987D3}"/>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6" name="Footer Placeholder 5">
            <a:extLst>
              <a:ext uri="{FF2B5EF4-FFF2-40B4-BE49-F238E27FC236}">
                <a16:creationId xmlns:a16="http://schemas.microsoft.com/office/drawing/2014/main" id="{CB88704A-ACD8-49E8-A014-8A870670E6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7A880F-3D77-41B5-812E-820EABFAB145}"/>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1300924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3925C-786F-4F8C-BF38-37E6553C3E4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E7B9F670-88B4-47A6-93A6-B049EA0F85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8271251-A32F-4822-BEDA-01153E226B2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8313BCE7-B5EE-430B-B6E4-8EECA015CC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35B0986-5395-408C-BE6D-8BDA30CC4F4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53C53ADE-A1E3-4D3C-B14C-C42AACEF9424}"/>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8" name="Footer Placeholder 7">
            <a:extLst>
              <a:ext uri="{FF2B5EF4-FFF2-40B4-BE49-F238E27FC236}">
                <a16:creationId xmlns:a16="http://schemas.microsoft.com/office/drawing/2014/main" id="{F6738C67-486E-45E5-9A7A-28039147B9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9C2B845-C961-4380-8ED1-87CC98440F6F}"/>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35860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5381E-460D-4E92-A0E0-288E2AA275A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71ADDB72-9059-4207-9FE2-A804764C806B}"/>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4" name="Footer Placeholder 3">
            <a:extLst>
              <a:ext uri="{FF2B5EF4-FFF2-40B4-BE49-F238E27FC236}">
                <a16:creationId xmlns:a16="http://schemas.microsoft.com/office/drawing/2014/main" id="{77A5F4E3-27A7-4F3A-AD6F-25878DF331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C1A275B-02A2-4E6E-B43B-6D158AE970B4}"/>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224777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1C9B4E-7ADA-438D-BF2B-9BAFBA4FAA1E}"/>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3" name="Footer Placeholder 2">
            <a:extLst>
              <a:ext uri="{FF2B5EF4-FFF2-40B4-BE49-F238E27FC236}">
                <a16:creationId xmlns:a16="http://schemas.microsoft.com/office/drawing/2014/main" id="{8F1F4FC4-1202-4107-B28D-19E7D4C57A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CC8AD7-AB27-42A3-AEA3-77439A63E909}"/>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383162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D2F6B-8884-4FFF-B453-C226114EB39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D6765FD0-757C-45FD-98CD-0DA8E452E7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CCD02FA7-72FF-4686-88DF-E707B3FFB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A6EDB2E-DF3D-4EB6-9C63-5FE035D0D7F9}"/>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6" name="Footer Placeholder 5">
            <a:extLst>
              <a:ext uri="{FF2B5EF4-FFF2-40B4-BE49-F238E27FC236}">
                <a16:creationId xmlns:a16="http://schemas.microsoft.com/office/drawing/2014/main" id="{4AEE6352-1958-4A4D-8B69-2816521AF5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E7348A-A486-4A06-BBB9-0B2125BBE760}"/>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851865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3904-6312-4675-9CE1-504B77F54A4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8552C0F-8598-45FB-B25D-F807ED1DC4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D646B6D-6FFE-4974-904B-ABC3C62103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3FE56D6-4208-48D4-A198-94846D35B159}"/>
              </a:ext>
            </a:extLst>
          </p:cNvPr>
          <p:cNvSpPr>
            <a:spLocks noGrp="1"/>
          </p:cNvSpPr>
          <p:nvPr>
            <p:ph type="dt" sz="half" idx="10"/>
          </p:nvPr>
        </p:nvSpPr>
        <p:spPr/>
        <p:txBody>
          <a:bodyPr/>
          <a:lstStyle/>
          <a:p>
            <a:fld id="{23F531C8-1174-48E5-B48E-78B2BF65639E}" type="datetimeFigureOut">
              <a:rPr lang="en-GB" smtClean="0"/>
              <a:t>06/11/2024</a:t>
            </a:fld>
            <a:endParaRPr lang="en-GB"/>
          </a:p>
        </p:txBody>
      </p:sp>
      <p:sp>
        <p:nvSpPr>
          <p:cNvPr id="6" name="Footer Placeholder 5">
            <a:extLst>
              <a:ext uri="{FF2B5EF4-FFF2-40B4-BE49-F238E27FC236}">
                <a16:creationId xmlns:a16="http://schemas.microsoft.com/office/drawing/2014/main" id="{B8F2A379-B414-44D7-9C37-36BC636EF8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C274F6-1253-4862-A3FB-2A30783A0AE2}"/>
              </a:ext>
            </a:extLst>
          </p:cNvPr>
          <p:cNvSpPr>
            <a:spLocks noGrp="1"/>
          </p:cNvSpPr>
          <p:nvPr>
            <p:ph type="sldNum" sz="quarter" idx="12"/>
          </p:nvPr>
        </p:nvSpPr>
        <p:spPr/>
        <p:txBody>
          <a:bodyPr/>
          <a:lstStyle/>
          <a:p>
            <a:fld id="{83AFDA27-899A-432A-80A0-9598EE5E4F33}" type="slidenum">
              <a:rPr lang="en-GB" smtClean="0"/>
              <a:t>‹#›</a:t>
            </a:fld>
            <a:endParaRPr lang="en-GB"/>
          </a:p>
        </p:txBody>
      </p:sp>
    </p:spTree>
    <p:extLst>
      <p:ext uri="{BB962C8B-B14F-4D97-AF65-F5344CB8AC3E}">
        <p14:creationId xmlns:p14="http://schemas.microsoft.com/office/powerpoint/2010/main" val="3329664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F644FE-A8B9-4779-9A58-5A16A2B5FF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CCC20670-D670-45A0-8197-E17EF41021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E4728A0-A358-4E87-9639-00436E81BB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531C8-1174-48E5-B48E-78B2BF65639E}" type="datetimeFigureOut">
              <a:rPr lang="en-GB" smtClean="0"/>
              <a:t>06/11/2024</a:t>
            </a:fld>
            <a:endParaRPr lang="en-GB"/>
          </a:p>
        </p:txBody>
      </p:sp>
      <p:sp>
        <p:nvSpPr>
          <p:cNvPr id="5" name="Footer Placeholder 4">
            <a:extLst>
              <a:ext uri="{FF2B5EF4-FFF2-40B4-BE49-F238E27FC236}">
                <a16:creationId xmlns:a16="http://schemas.microsoft.com/office/drawing/2014/main" id="{801AD06E-13FD-4FA0-A87A-AE30DEC2C8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4487B0C-B7B7-4EBF-B6B8-3967DABF94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FDA27-899A-432A-80A0-9598EE5E4F33}" type="slidenum">
              <a:rPr lang="en-GB" smtClean="0"/>
              <a:t>‹#›</a:t>
            </a:fld>
            <a:endParaRPr lang="en-GB"/>
          </a:p>
        </p:txBody>
      </p:sp>
    </p:spTree>
    <p:extLst>
      <p:ext uri="{BB962C8B-B14F-4D97-AF65-F5344CB8AC3E}">
        <p14:creationId xmlns:p14="http://schemas.microsoft.com/office/powerpoint/2010/main" val="1212933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 y="75501"/>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sp>
        <p:nvSpPr>
          <p:cNvPr id="2" name="TextBox 1">
            <a:extLst>
              <a:ext uri="{FF2B5EF4-FFF2-40B4-BE49-F238E27FC236}">
                <a16:creationId xmlns:a16="http://schemas.microsoft.com/office/drawing/2014/main" id="{963073C0-BEE2-42B8-A7CA-661FA49C0753}"/>
              </a:ext>
            </a:extLst>
          </p:cNvPr>
          <p:cNvSpPr txBox="1"/>
          <p:nvPr/>
        </p:nvSpPr>
        <p:spPr>
          <a:xfrm>
            <a:off x="3421642" y="2163594"/>
            <a:ext cx="4598233" cy="1815882"/>
          </a:xfrm>
          <a:prstGeom prst="rect">
            <a:avLst/>
          </a:prstGeom>
          <a:noFill/>
        </p:spPr>
        <p:txBody>
          <a:bodyPr wrap="square" rtlCol="0">
            <a:spAutoFit/>
          </a:bodyPr>
          <a:lstStyle/>
          <a:p>
            <a:r>
              <a:rPr lang="en-GB" sz="2800" dirty="0">
                <a:latin typeface="Comic Sans MS" panose="030F0702030302020204" pitchFamily="66" charset="0"/>
              </a:rPr>
              <a:t>Welcome to this parents workshop on</a:t>
            </a:r>
          </a:p>
          <a:p>
            <a:r>
              <a:rPr lang="en-GB" sz="2800" dirty="0">
                <a:latin typeface="Comic Sans MS" panose="030F0702030302020204" pitchFamily="66" charset="0"/>
              </a:rPr>
              <a:t>supporting your child with their maths homework.</a:t>
            </a:r>
          </a:p>
        </p:txBody>
      </p:sp>
      <p:pic>
        <p:nvPicPr>
          <p:cNvPr id="6" name="Picture 5" descr="Free Math Symbols Poster – BookLife">
            <a:extLst>
              <a:ext uri="{FF2B5EF4-FFF2-40B4-BE49-F238E27FC236}">
                <a16:creationId xmlns:a16="http://schemas.microsoft.com/office/drawing/2014/main" id="{64176C3E-BFD5-4CCB-95C9-3D62AD05E7D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10864" y="2743220"/>
            <a:ext cx="2934905" cy="298500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6" name="Picture 2" descr="Math Subject Images - Free Download on Freepik">
            <a:extLst>
              <a:ext uri="{FF2B5EF4-FFF2-40B4-BE49-F238E27FC236}">
                <a16:creationId xmlns:a16="http://schemas.microsoft.com/office/drawing/2014/main" id="{2A327936-1471-4477-BD17-C481AC677E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695" y="2802186"/>
            <a:ext cx="2506830" cy="298500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a:extLst>
              <a:ext uri="{FF2B5EF4-FFF2-40B4-BE49-F238E27FC236}">
                <a16:creationId xmlns:a16="http://schemas.microsoft.com/office/drawing/2014/main" id="{77F9FB98-4D3D-45FA-A61C-BF9443B046B3}"/>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b="5262"/>
          <a:stretch/>
        </p:blipFill>
        <p:spPr bwMode="auto">
          <a:xfrm>
            <a:off x="2888949" y="4381567"/>
            <a:ext cx="5663617" cy="2211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71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 y="75501"/>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sp>
        <p:nvSpPr>
          <p:cNvPr id="3" name="TextBox 2">
            <a:extLst>
              <a:ext uri="{FF2B5EF4-FFF2-40B4-BE49-F238E27FC236}">
                <a16:creationId xmlns:a16="http://schemas.microsoft.com/office/drawing/2014/main" id="{AF7F972E-7210-4FE6-86F2-E986ED0F00BF}"/>
              </a:ext>
            </a:extLst>
          </p:cNvPr>
          <p:cNvSpPr txBox="1"/>
          <p:nvPr/>
        </p:nvSpPr>
        <p:spPr>
          <a:xfrm>
            <a:off x="3827721" y="1802949"/>
            <a:ext cx="3859619" cy="1323439"/>
          </a:xfrm>
          <a:prstGeom prst="rect">
            <a:avLst/>
          </a:prstGeom>
          <a:noFill/>
        </p:spPr>
        <p:txBody>
          <a:bodyPr wrap="square" rtlCol="0">
            <a:spAutoFit/>
          </a:bodyPr>
          <a:lstStyle/>
          <a:p>
            <a:r>
              <a:rPr lang="en-GB" sz="4000" dirty="0">
                <a:latin typeface="Comic Sans MS" panose="030F0702030302020204" pitchFamily="66" charset="0"/>
              </a:rPr>
              <a:t>Questionnaire </a:t>
            </a:r>
          </a:p>
          <a:p>
            <a:r>
              <a:rPr lang="en-GB" sz="4000" dirty="0">
                <a:latin typeface="Comic Sans MS" panose="030F0702030302020204" pitchFamily="66" charset="0"/>
              </a:rPr>
              <a:t>Time</a:t>
            </a:r>
          </a:p>
        </p:txBody>
      </p:sp>
      <p:sp>
        <p:nvSpPr>
          <p:cNvPr id="6" name="TextBox 5">
            <a:extLst>
              <a:ext uri="{FF2B5EF4-FFF2-40B4-BE49-F238E27FC236}">
                <a16:creationId xmlns:a16="http://schemas.microsoft.com/office/drawing/2014/main" id="{ECF94EC9-913B-4F0B-81CD-BDEBF962EDF4}"/>
              </a:ext>
            </a:extLst>
          </p:cNvPr>
          <p:cNvSpPr txBox="1"/>
          <p:nvPr/>
        </p:nvSpPr>
        <p:spPr>
          <a:xfrm>
            <a:off x="3625702" y="3731613"/>
            <a:ext cx="3253563" cy="2308324"/>
          </a:xfrm>
          <a:prstGeom prst="rect">
            <a:avLst/>
          </a:prstGeom>
          <a:noFill/>
        </p:spPr>
        <p:txBody>
          <a:bodyPr wrap="square" rtlCol="0">
            <a:spAutoFit/>
          </a:bodyPr>
          <a:lstStyle/>
          <a:p>
            <a:r>
              <a:rPr lang="en-GB" sz="3600" dirty="0">
                <a:latin typeface="Comic Sans MS" panose="030F0702030302020204" pitchFamily="66" charset="0"/>
              </a:rPr>
              <a:t>Can you now please </a:t>
            </a:r>
          </a:p>
          <a:p>
            <a:r>
              <a:rPr lang="en-GB" sz="3600" dirty="0">
                <a:latin typeface="Comic Sans MS" panose="030F0702030302020204" pitchFamily="66" charset="0"/>
              </a:rPr>
              <a:t>Fill in the </a:t>
            </a:r>
          </a:p>
          <a:p>
            <a:r>
              <a:rPr lang="en-GB" sz="3600" dirty="0">
                <a:latin typeface="Comic Sans MS" panose="030F0702030302020204" pitchFamily="66" charset="0"/>
              </a:rPr>
              <a:t>questionnaire</a:t>
            </a:r>
          </a:p>
        </p:txBody>
      </p:sp>
      <p:pic>
        <p:nvPicPr>
          <p:cNvPr id="7" name="Picture 2" descr="Math question | Number And Math Puzzle - BrainFans">
            <a:extLst>
              <a:ext uri="{FF2B5EF4-FFF2-40B4-BE49-F238E27FC236}">
                <a16:creationId xmlns:a16="http://schemas.microsoft.com/office/drawing/2014/main" id="{23CF89A9-3AE6-44AC-AA7B-55E3A360B2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280" y="205482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577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 y="75501"/>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pic>
        <p:nvPicPr>
          <p:cNvPr id="1026" name="Picture 2" descr="Cool Math Lesson Template | Free PowerPoint Template">
            <a:extLst>
              <a:ext uri="{FF2B5EF4-FFF2-40B4-BE49-F238E27FC236}">
                <a16:creationId xmlns:a16="http://schemas.microsoft.com/office/drawing/2014/main" id="{2CB1C8D1-87A3-4886-8DE2-10168D1BC5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954" y="2047390"/>
            <a:ext cx="9558670" cy="4810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5773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 y="75501"/>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sp>
        <p:nvSpPr>
          <p:cNvPr id="2" name="TextBox 1">
            <a:extLst>
              <a:ext uri="{FF2B5EF4-FFF2-40B4-BE49-F238E27FC236}">
                <a16:creationId xmlns:a16="http://schemas.microsoft.com/office/drawing/2014/main" id="{9F833FCF-BDA2-432C-92D5-CBC712C18F21}"/>
              </a:ext>
            </a:extLst>
          </p:cNvPr>
          <p:cNvSpPr txBox="1"/>
          <p:nvPr/>
        </p:nvSpPr>
        <p:spPr>
          <a:xfrm>
            <a:off x="1971414" y="2525087"/>
            <a:ext cx="6199464" cy="3108543"/>
          </a:xfrm>
          <a:prstGeom prst="rect">
            <a:avLst/>
          </a:prstGeom>
          <a:noFill/>
        </p:spPr>
        <p:txBody>
          <a:bodyPr wrap="square" rtlCol="0">
            <a:spAutoFit/>
          </a:bodyPr>
          <a:lstStyle/>
          <a:p>
            <a:r>
              <a:rPr lang="en-GB" sz="2800" dirty="0">
                <a:latin typeface="Comic Sans MS" panose="030F0702030302020204" pitchFamily="66" charset="0"/>
              </a:rPr>
              <a:t>Good Morning:</a:t>
            </a:r>
          </a:p>
          <a:p>
            <a:endParaRPr lang="en-GB" sz="2800" dirty="0">
              <a:latin typeface="Comic Sans MS" panose="030F0702030302020204" pitchFamily="66" charset="0"/>
            </a:endParaRPr>
          </a:p>
          <a:p>
            <a:r>
              <a:rPr lang="en-GB" sz="2800" dirty="0">
                <a:latin typeface="Comic Sans MS" panose="030F0702030302020204" pitchFamily="66" charset="0"/>
              </a:rPr>
              <a:t>My name is Mrs Patricia Morris and I’m the Maths Teaching Assistant supporting KS3 and KS4</a:t>
            </a:r>
          </a:p>
          <a:p>
            <a:r>
              <a:rPr lang="en-GB" sz="2800" dirty="0">
                <a:latin typeface="Comic Sans MS" panose="030F0702030302020204" pitchFamily="66" charset="0"/>
              </a:rPr>
              <a:t>I have been at </a:t>
            </a:r>
            <a:r>
              <a:rPr lang="en-GB" sz="2800" dirty="0" err="1">
                <a:latin typeface="Comic Sans MS" panose="030F0702030302020204" pitchFamily="66" charset="0"/>
              </a:rPr>
              <a:t>Yardleys</a:t>
            </a:r>
            <a:r>
              <a:rPr lang="en-GB" sz="2800" dirty="0">
                <a:latin typeface="Comic Sans MS" panose="030F0702030302020204" pitchFamily="66" charset="0"/>
              </a:rPr>
              <a:t> for the past 11 years.</a:t>
            </a:r>
          </a:p>
        </p:txBody>
      </p:sp>
    </p:spTree>
    <p:extLst>
      <p:ext uri="{BB962C8B-B14F-4D97-AF65-F5344CB8AC3E}">
        <p14:creationId xmlns:p14="http://schemas.microsoft.com/office/powerpoint/2010/main" val="2795547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 y="75501"/>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sp>
        <p:nvSpPr>
          <p:cNvPr id="6" name="TextBox 5">
            <a:extLst>
              <a:ext uri="{FF2B5EF4-FFF2-40B4-BE49-F238E27FC236}">
                <a16:creationId xmlns:a16="http://schemas.microsoft.com/office/drawing/2014/main" id="{42455258-9CE7-48EE-9779-86C90B45172B}"/>
              </a:ext>
            </a:extLst>
          </p:cNvPr>
          <p:cNvSpPr txBox="1"/>
          <p:nvPr/>
        </p:nvSpPr>
        <p:spPr>
          <a:xfrm>
            <a:off x="2550254" y="1728024"/>
            <a:ext cx="4790114" cy="523220"/>
          </a:xfrm>
          <a:prstGeom prst="rect">
            <a:avLst/>
          </a:prstGeom>
          <a:noFill/>
        </p:spPr>
        <p:txBody>
          <a:bodyPr wrap="square">
            <a:spAutoFit/>
          </a:bodyPr>
          <a:lstStyle/>
          <a:p>
            <a:r>
              <a:rPr lang="en-GB" sz="2800" b="1" dirty="0">
                <a:latin typeface="Comic Sans MS" panose="030F0702030302020204" pitchFamily="66" charset="0"/>
                <a:cs typeface="Calibri" panose="020F0502020204030204" pitchFamily="34" charset="0"/>
              </a:rPr>
              <a:t>Curriculum Intent - SEND</a:t>
            </a:r>
            <a:endParaRPr lang="en-GB" sz="2800" dirty="0"/>
          </a:p>
        </p:txBody>
      </p:sp>
      <p:sp>
        <p:nvSpPr>
          <p:cNvPr id="7" name="TextBox 6">
            <a:extLst>
              <a:ext uri="{FF2B5EF4-FFF2-40B4-BE49-F238E27FC236}">
                <a16:creationId xmlns:a16="http://schemas.microsoft.com/office/drawing/2014/main" id="{75B7213D-EA6D-4B06-97CA-8E35D61786B3}"/>
              </a:ext>
            </a:extLst>
          </p:cNvPr>
          <p:cNvSpPr txBox="1"/>
          <p:nvPr/>
        </p:nvSpPr>
        <p:spPr>
          <a:xfrm>
            <a:off x="3047301" y="2692433"/>
            <a:ext cx="6094602" cy="2677656"/>
          </a:xfrm>
          <a:prstGeom prst="rect">
            <a:avLst/>
          </a:prstGeom>
          <a:noFill/>
        </p:spPr>
        <p:txBody>
          <a:bodyPr wrap="square">
            <a:spAutoFit/>
          </a:bodyPr>
          <a:lstStyle/>
          <a:p>
            <a:pPr algn="ctr"/>
            <a:r>
              <a:rPr lang="en-GB" sz="2400" b="1" dirty="0">
                <a:latin typeface="Comic Sans MS" panose="030F0702030302020204" pitchFamily="66" charset="0"/>
              </a:rPr>
              <a:t>The curriculum is successfully adapted, designed or developed to be ambitious and meet the needs of pupils with SEND, developing their knowledge, skills and abilities to apply what they know and can do with increasing fluency and independence.</a:t>
            </a:r>
          </a:p>
        </p:txBody>
      </p:sp>
    </p:spTree>
    <p:extLst>
      <p:ext uri="{BB962C8B-B14F-4D97-AF65-F5344CB8AC3E}">
        <p14:creationId xmlns:p14="http://schemas.microsoft.com/office/powerpoint/2010/main" val="1546277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0" y="0"/>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sp>
        <p:nvSpPr>
          <p:cNvPr id="6" name="TextBox 5">
            <a:extLst>
              <a:ext uri="{FF2B5EF4-FFF2-40B4-BE49-F238E27FC236}">
                <a16:creationId xmlns:a16="http://schemas.microsoft.com/office/drawing/2014/main" id="{B1142678-8092-431B-A09D-4E6535922BDA}"/>
              </a:ext>
            </a:extLst>
          </p:cNvPr>
          <p:cNvSpPr txBox="1"/>
          <p:nvPr/>
        </p:nvSpPr>
        <p:spPr>
          <a:xfrm>
            <a:off x="348913" y="1660357"/>
            <a:ext cx="9673391" cy="5105437"/>
          </a:xfrm>
          <a:prstGeom prst="rect">
            <a:avLst/>
          </a:prstGeom>
          <a:noFill/>
        </p:spPr>
        <p:txBody>
          <a:bodyPr wrap="square">
            <a:spAutoFit/>
          </a:bodyPr>
          <a:lstStyle/>
          <a:p>
            <a:pPr>
              <a:lnSpc>
                <a:spcPct val="107000"/>
              </a:lnSpc>
              <a:spcAft>
                <a:spcPts val="800"/>
              </a:spcAft>
            </a:pPr>
            <a:r>
              <a:rPr lang="en-GB" sz="1800" b="1" u="sng" dirty="0">
                <a:effectLst/>
                <a:latin typeface="Calibri" panose="020F0502020204030204" pitchFamily="34" charset="0"/>
                <a:ea typeface="Calibri" panose="020F0502020204030204" pitchFamily="34" charset="0"/>
                <a:cs typeface="Times New Roman" panose="02020603050405020304" pitchFamily="18" charset="0"/>
              </a:rPr>
              <a:t>Our Vision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Our vision is that, regardless of need or disability, all students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Yardleys</a:t>
            </a:r>
            <a:r>
              <a:rPr lang="en-GB" sz="1600" dirty="0">
                <a:effectLst/>
                <a:latin typeface="Calibri" panose="020F0502020204030204" pitchFamily="34" charset="0"/>
                <a:ea typeface="Calibri" panose="020F0502020204030204" pitchFamily="34" charset="0"/>
                <a:cs typeface="Times New Roman" panose="02020603050405020304" pitchFamily="18" charset="0"/>
              </a:rPr>
              <a:t> School receive a high-quality and ambitious education. Students with special educational needs and/or disabilities will have their needs identified and supported throughout their time here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Yardleys</a:t>
            </a:r>
            <a:r>
              <a:rPr lang="en-GB" sz="1600" dirty="0">
                <a:effectLst/>
                <a:latin typeface="Calibri" panose="020F0502020204030204" pitchFamily="34" charset="0"/>
                <a:ea typeface="Calibri" panose="020F0502020204030204" pitchFamily="34" charset="0"/>
                <a:cs typeface="Times New Roman" panose="02020603050405020304" pitchFamily="18" charset="0"/>
              </a:rPr>
              <a:t> to ensure they receive an inclusive learning provision that has a positive impact on their overall academic and holistic progress, allowing them to grow as individuals at the same rate as students without special educational needs and/or disabilities.  As a result of the provision provided by the school students with special educational needs and/or disabilities can fluently access the skills they need to become independent learners and thinkers throughout their lives, allowing them to accomplish their dreams and live their lives to the fullest. </a:t>
            </a:r>
          </a:p>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Here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Yardleys</a:t>
            </a:r>
            <a:r>
              <a:rPr lang="en-GB" sz="1600" dirty="0">
                <a:effectLst/>
                <a:latin typeface="Calibri" panose="020F0502020204030204" pitchFamily="34" charset="0"/>
                <a:ea typeface="Calibri" panose="020F0502020204030204" pitchFamily="34" charset="0"/>
                <a:cs typeface="Times New Roman" panose="02020603050405020304" pitchFamily="18" charset="0"/>
              </a:rPr>
              <a:t> School we intend to achieve our vision by:</a:t>
            </a:r>
          </a:p>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 supporting the students identified as SEND as efficiently as possible by deploying resources effectively so they can engage in not only teaching and learning but also extra-curricular activities and the CEIAG program</a:t>
            </a:r>
          </a:p>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working collaboratively with teaching staff, outside agencies, parents and students so that we can maximise the outcome for students with special educational needs and/or disabilities </a:t>
            </a:r>
          </a:p>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developing staff and student awareness, understanding and empathy towards our students with special educational needs and/or disabilities to ensure we continue to foster an inclusive environment where all can thrive.</a:t>
            </a:r>
          </a:p>
        </p:txBody>
      </p:sp>
    </p:spTree>
    <p:extLst>
      <p:ext uri="{BB962C8B-B14F-4D97-AF65-F5344CB8AC3E}">
        <p14:creationId xmlns:p14="http://schemas.microsoft.com/office/powerpoint/2010/main" val="362794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 y="75501"/>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sp>
        <p:nvSpPr>
          <p:cNvPr id="6" name="TextBox 5">
            <a:extLst>
              <a:ext uri="{FF2B5EF4-FFF2-40B4-BE49-F238E27FC236}">
                <a16:creationId xmlns:a16="http://schemas.microsoft.com/office/drawing/2014/main" id="{675935E2-D048-4493-9C4F-A407AF8E013E}"/>
              </a:ext>
            </a:extLst>
          </p:cNvPr>
          <p:cNvSpPr txBox="1"/>
          <p:nvPr/>
        </p:nvSpPr>
        <p:spPr>
          <a:xfrm>
            <a:off x="709864" y="1538622"/>
            <a:ext cx="4608094" cy="646331"/>
          </a:xfrm>
          <a:prstGeom prst="rect">
            <a:avLst/>
          </a:prstGeom>
          <a:noFill/>
        </p:spPr>
        <p:txBody>
          <a:bodyPr wrap="square">
            <a:spAutoFit/>
          </a:bodyPr>
          <a:lstStyle/>
          <a:p>
            <a:r>
              <a:rPr lang="en-GB" sz="3600" dirty="0">
                <a:latin typeface="Comic Sans MS" panose="030F0702030302020204" pitchFamily="66" charset="0"/>
              </a:rPr>
              <a:t>Aims of our session:</a:t>
            </a:r>
          </a:p>
        </p:txBody>
      </p:sp>
      <p:sp>
        <p:nvSpPr>
          <p:cNvPr id="7" name="TextBox 6">
            <a:extLst>
              <a:ext uri="{FF2B5EF4-FFF2-40B4-BE49-F238E27FC236}">
                <a16:creationId xmlns:a16="http://schemas.microsoft.com/office/drawing/2014/main" id="{BDADFC85-AA12-4B82-AA91-05CC410534A2}"/>
              </a:ext>
            </a:extLst>
          </p:cNvPr>
          <p:cNvSpPr txBox="1"/>
          <p:nvPr/>
        </p:nvSpPr>
        <p:spPr>
          <a:xfrm>
            <a:off x="1386640" y="2610253"/>
            <a:ext cx="6093994" cy="707886"/>
          </a:xfrm>
          <a:prstGeom prst="rect">
            <a:avLst/>
          </a:prstGeom>
          <a:noFill/>
        </p:spPr>
        <p:txBody>
          <a:bodyPr wrap="square">
            <a:spAutoFit/>
          </a:bodyPr>
          <a:lstStyle/>
          <a:p>
            <a:r>
              <a:rPr lang="en-GB" sz="2000" dirty="0">
                <a:latin typeface="Comic Sans MS" panose="030F0702030302020204" pitchFamily="66" charset="0"/>
              </a:rPr>
              <a:t>Provide you with a Homework Booklet which you can use to support your child at home.</a:t>
            </a:r>
          </a:p>
        </p:txBody>
      </p:sp>
      <p:sp>
        <p:nvSpPr>
          <p:cNvPr id="9" name="TextBox 8">
            <a:extLst>
              <a:ext uri="{FF2B5EF4-FFF2-40B4-BE49-F238E27FC236}">
                <a16:creationId xmlns:a16="http://schemas.microsoft.com/office/drawing/2014/main" id="{D7CD9DE7-1D33-47E2-B369-4C8B838ED5A8}"/>
              </a:ext>
            </a:extLst>
          </p:cNvPr>
          <p:cNvSpPr txBox="1"/>
          <p:nvPr/>
        </p:nvSpPr>
        <p:spPr>
          <a:xfrm>
            <a:off x="1386640" y="3743439"/>
            <a:ext cx="6093994" cy="1015663"/>
          </a:xfrm>
          <a:prstGeom prst="rect">
            <a:avLst/>
          </a:prstGeom>
          <a:noFill/>
        </p:spPr>
        <p:txBody>
          <a:bodyPr wrap="square">
            <a:spAutoFit/>
          </a:bodyPr>
          <a:lstStyle/>
          <a:p>
            <a:r>
              <a:rPr lang="en-GB" sz="2000" dirty="0">
                <a:latin typeface="Comic Sans MS" panose="030F0702030302020204" pitchFamily="66" charset="0"/>
              </a:rPr>
              <a:t>Share with you some information and examples which you can use at home to support </a:t>
            </a:r>
            <a:r>
              <a:rPr lang="en-GB" sz="2000">
                <a:latin typeface="Comic Sans MS" panose="030F0702030302020204" pitchFamily="66" charset="0"/>
              </a:rPr>
              <a:t>your child </a:t>
            </a:r>
            <a:r>
              <a:rPr lang="en-GB" sz="2000" dirty="0">
                <a:latin typeface="Comic Sans MS" panose="030F0702030302020204" pitchFamily="66" charset="0"/>
              </a:rPr>
              <a:t>with their homework.</a:t>
            </a:r>
          </a:p>
        </p:txBody>
      </p:sp>
      <p:sp>
        <p:nvSpPr>
          <p:cNvPr id="12" name="TextBox 11">
            <a:extLst>
              <a:ext uri="{FF2B5EF4-FFF2-40B4-BE49-F238E27FC236}">
                <a16:creationId xmlns:a16="http://schemas.microsoft.com/office/drawing/2014/main" id="{9093AE35-53D4-4587-905C-19CF32282096}"/>
              </a:ext>
            </a:extLst>
          </p:cNvPr>
          <p:cNvSpPr txBox="1"/>
          <p:nvPr/>
        </p:nvSpPr>
        <p:spPr>
          <a:xfrm>
            <a:off x="7820527" y="3128211"/>
            <a:ext cx="3729789" cy="2950488"/>
          </a:xfrm>
          <a:prstGeom prst="rect">
            <a:avLst/>
          </a:prstGeom>
          <a:noFill/>
        </p:spPr>
        <p:txBody>
          <a:bodyPr wrap="square">
            <a:spAutoFit/>
          </a:bodyPr>
          <a:lstStyle/>
          <a:p>
            <a:pPr algn="ctr">
              <a:lnSpc>
                <a:spcPct val="107000"/>
              </a:lnSpc>
              <a:spcAft>
                <a:spcPts val="800"/>
              </a:spcAft>
            </a:pPr>
            <a:r>
              <a:rPr lang="en-GB" sz="2400"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MATHS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400"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HOMEWORK</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400"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SUPPORT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400"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BOOKLET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400"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FOR</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                       KS3</a:t>
            </a:r>
            <a:endParaRPr lang="en-GB" sz="2400" dirty="0"/>
          </a:p>
        </p:txBody>
      </p:sp>
    </p:spTree>
    <p:extLst>
      <p:ext uri="{BB962C8B-B14F-4D97-AF65-F5344CB8AC3E}">
        <p14:creationId xmlns:p14="http://schemas.microsoft.com/office/powerpoint/2010/main" val="29722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 y="75501"/>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pic>
        <p:nvPicPr>
          <p:cNvPr id="6" name="Picture 5" descr="Algebra - What is Algebra? Basics, Definition, Examples">
            <a:extLst>
              <a:ext uri="{FF2B5EF4-FFF2-40B4-BE49-F238E27FC236}">
                <a16:creationId xmlns:a16="http://schemas.microsoft.com/office/drawing/2014/main" id="{48D7385F-E21C-404E-857D-C8AB9444BDAC}"/>
              </a:ext>
            </a:extLst>
          </p:cNvPr>
          <p:cNvPicPr/>
          <p:nvPr/>
        </p:nvPicPr>
        <p:blipFill rotWithShape="1">
          <a:blip r:embed="rId4">
            <a:extLst>
              <a:ext uri="{28A0092B-C50C-407E-A947-70E740481C1C}">
                <a14:useLocalDpi xmlns:a14="http://schemas.microsoft.com/office/drawing/2010/main" val="0"/>
              </a:ext>
            </a:extLst>
          </a:blip>
          <a:srcRect t="2146" r="21021"/>
          <a:stretch/>
        </p:blipFill>
        <p:spPr bwMode="auto">
          <a:xfrm>
            <a:off x="4304967" y="1256519"/>
            <a:ext cx="2752725" cy="1404620"/>
          </a:xfrm>
          <a:prstGeom prst="rect">
            <a:avLst/>
          </a:prstGeom>
          <a:noFill/>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488AFD7E-2257-43C7-A6EF-13955A306301}"/>
              </a:ext>
            </a:extLst>
          </p:cNvPr>
          <p:cNvSpPr txBox="1"/>
          <p:nvPr/>
        </p:nvSpPr>
        <p:spPr>
          <a:xfrm>
            <a:off x="2982799" y="2614023"/>
            <a:ext cx="6097772" cy="2763064"/>
          </a:xfrm>
          <a:prstGeom prst="rect">
            <a:avLst/>
          </a:prstGeom>
          <a:noFill/>
        </p:spPr>
        <p:txBody>
          <a:bodyPr wrap="square">
            <a:spAutoFit/>
          </a:bodyPr>
          <a:lstStyle/>
          <a:p>
            <a:pPr algn="ctr">
              <a:lnSpc>
                <a:spcPct val="107000"/>
              </a:lnSpc>
              <a:spcAft>
                <a:spcPts val="800"/>
              </a:spcAft>
            </a:pPr>
            <a:r>
              <a:rPr lang="en-GB" sz="1800" dirty="0">
                <a:solidFill>
                  <a:srgbClr val="2E74B5"/>
                </a:solidFill>
                <a:effectLst/>
                <a:latin typeface="Comic Sans MS" panose="030F0702030302020204" pitchFamily="66" charset="0"/>
                <a:ea typeface="Calibri" panose="020F0502020204030204" pitchFamily="34" charset="0"/>
                <a:cs typeface="Times New Roman" panose="02020603050405020304" pitchFamily="18" charset="0"/>
              </a:rPr>
              <a:t>MATHS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2E74B5"/>
                </a:solidFill>
                <a:effectLst/>
                <a:latin typeface="Comic Sans MS" panose="030F0702030302020204" pitchFamily="66" charset="0"/>
                <a:ea typeface="Calibri" panose="020F0502020204030204" pitchFamily="34" charset="0"/>
                <a:cs typeface="Times New Roman" panose="02020603050405020304" pitchFamily="18" charset="0"/>
              </a:rPr>
              <a:t>HOMEWORK</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2E74B5"/>
                </a:solidFill>
                <a:effectLst/>
                <a:latin typeface="Comic Sans MS" panose="030F0702030302020204" pitchFamily="66" charset="0"/>
                <a:ea typeface="Calibri" panose="020F0502020204030204" pitchFamily="34" charset="0"/>
                <a:cs typeface="Times New Roman" panose="02020603050405020304" pitchFamily="18" charset="0"/>
              </a:rPr>
              <a:t>SUPPORT</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2E74B5"/>
                </a:solidFill>
                <a:effectLst/>
                <a:latin typeface="Comic Sans MS" panose="030F0702030302020204" pitchFamily="66" charset="0"/>
                <a:ea typeface="Calibri" panose="020F0502020204030204" pitchFamily="34" charset="0"/>
                <a:cs typeface="Times New Roman" panose="02020603050405020304" pitchFamily="18" charset="0"/>
              </a:rPr>
              <a:t>BOOKLET</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2E74B5"/>
                </a:solidFill>
                <a:effectLst/>
                <a:latin typeface="Comic Sans MS" panose="030F0702030302020204" pitchFamily="66" charset="0"/>
                <a:ea typeface="Calibri" panose="020F0502020204030204" pitchFamily="34" charset="0"/>
                <a:cs typeface="Times New Roman" panose="02020603050405020304" pitchFamily="18" charset="0"/>
              </a:rPr>
              <a:t>FOR</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2E74B5"/>
                </a:solidFill>
                <a:effectLst/>
                <a:latin typeface="Comic Sans MS" panose="030F0702030302020204" pitchFamily="66" charset="0"/>
                <a:ea typeface="Calibri" panose="020F0502020204030204" pitchFamily="34" charset="0"/>
                <a:cs typeface="Times New Roman" panose="02020603050405020304" pitchFamily="18" charset="0"/>
              </a:rPr>
              <a:t>Parents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solidFill>
                  <a:srgbClr val="2E74B5"/>
                </a:solidFill>
                <a:effectLst/>
                <a:latin typeface="Comic Sans MS" panose="030F0702030302020204" pitchFamily="66" charset="0"/>
                <a:ea typeface="Calibri" panose="020F0502020204030204" pitchFamily="34" charset="0"/>
                <a:cs typeface="Times New Roman" panose="02020603050405020304" pitchFamily="18" charset="0"/>
              </a:rPr>
              <a:t>                                        KS 3</a:t>
            </a:r>
            <a:endParaRPr lang="en-GB" dirty="0"/>
          </a:p>
        </p:txBody>
      </p:sp>
      <p:pic>
        <p:nvPicPr>
          <p:cNvPr id="8" name="Picture 7" descr="What is Geometry? - Definition, Facts and Examples">
            <a:extLst>
              <a:ext uri="{FF2B5EF4-FFF2-40B4-BE49-F238E27FC236}">
                <a16:creationId xmlns:a16="http://schemas.microsoft.com/office/drawing/2014/main" id="{0C4B63E6-492D-4E95-8A8A-C480BAF36E1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294517" y="5517397"/>
            <a:ext cx="5474335" cy="1122045"/>
          </a:xfrm>
          <a:prstGeom prst="rect">
            <a:avLst/>
          </a:prstGeom>
          <a:noFill/>
          <a:ln>
            <a:noFill/>
          </a:ln>
        </p:spPr>
      </p:pic>
    </p:spTree>
    <p:extLst>
      <p:ext uri="{BB962C8B-B14F-4D97-AF65-F5344CB8AC3E}">
        <p14:creationId xmlns:p14="http://schemas.microsoft.com/office/powerpoint/2010/main" val="3630331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32813" y="167779"/>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sp>
        <p:nvSpPr>
          <p:cNvPr id="6" name="TextBox 5">
            <a:extLst>
              <a:ext uri="{FF2B5EF4-FFF2-40B4-BE49-F238E27FC236}">
                <a16:creationId xmlns:a16="http://schemas.microsoft.com/office/drawing/2014/main" id="{7391E1A8-D038-4896-AB6D-CEEF6D1AFA32}"/>
              </a:ext>
            </a:extLst>
          </p:cNvPr>
          <p:cNvSpPr txBox="1"/>
          <p:nvPr/>
        </p:nvSpPr>
        <p:spPr>
          <a:xfrm>
            <a:off x="261445" y="2004968"/>
            <a:ext cx="5971433" cy="3134320"/>
          </a:xfrm>
          <a:prstGeom prst="rect">
            <a:avLst/>
          </a:prstGeom>
          <a:noFill/>
        </p:spPr>
        <p:txBody>
          <a:bodyPr wrap="square">
            <a:spAutoFit/>
          </a:bodyPr>
          <a:lstStyle/>
          <a:p>
            <a:pPr>
              <a:lnSpc>
                <a:spcPct val="115000"/>
              </a:lnSpc>
              <a:spcAft>
                <a:spcPts val="800"/>
              </a:spcAft>
            </a:pPr>
            <a:r>
              <a:rPr lang="en-US" sz="1800" dirty="0">
                <a:effectLst/>
                <a:latin typeface="Comic Sans MS" panose="030F0702030302020204" pitchFamily="66" charset="0"/>
                <a:ea typeface="Calibri" panose="020F0502020204030204" pitchFamily="34" charset="0"/>
                <a:cs typeface="Times New Roman" panose="02020603050405020304" pitchFamily="18" charset="0"/>
              </a:rPr>
              <a:t>A prime factor is a factor of a number which is also prime. We will discover just how important these prime factors are!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Comic Sans MS" panose="030F0702030302020204" pitchFamily="66" charset="0"/>
                <a:ea typeface="Calibri" panose="020F0502020204030204" pitchFamily="34" charset="0"/>
                <a:cs typeface="Times New Roman" panose="02020603050405020304" pitchFamily="18" charset="0"/>
              </a:rPr>
              <a:t>Prime factors only have </a:t>
            </a:r>
            <a:r>
              <a:rPr lang="en-US" sz="1800" u="sng" dirty="0">
                <a:effectLst/>
                <a:latin typeface="Comic Sans MS" panose="030F0702030302020204" pitchFamily="66" charset="0"/>
                <a:ea typeface="Calibri" panose="020F0502020204030204" pitchFamily="34" charset="0"/>
                <a:cs typeface="Times New Roman" panose="02020603050405020304" pitchFamily="18" charset="0"/>
              </a:rPr>
              <a:t>TWO factors 1 and itself.</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Comic Sans MS" panose="030F0702030302020204" pitchFamily="66" charset="0"/>
                <a:ea typeface="Calibri" panose="020F0502020204030204" pitchFamily="34" charset="0"/>
                <a:cs typeface="Times New Roman" panose="02020603050405020304" pitchFamily="18" charset="0"/>
              </a:rPr>
              <a:t>The first 10 prime numbers:  2,3,5,7,11,13,17,19,23,29</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Comic Sans MS" panose="030F0702030302020204" pitchFamily="66" charset="0"/>
                <a:ea typeface="Calibri" panose="020F0502020204030204" pitchFamily="34" charset="0"/>
                <a:cs typeface="Times New Roman" panose="02020603050405020304" pitchFamily="18" charset="0"/>
              </a:rPr>
              <a:t>For example, 2 is prime number which is a factor of 6.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Comic Sans MS" panose="030F0702030302020204" pitchFamily="66" charset="0"/>
                <a:ea typeface="Calibri" panose="020F0502020204030204" pitchFamily="34" charset="0"/>
                <a:cs typeface="Times New Roman" panose="02020603050405020304" pitchFamily="18" charset="0"/>
              </a:rPr>
              <a:t>Therefore 2 is a prime factor of 6.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Comic Sans MS" panose="030F0702030302020204" pitchFamily="66"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descr="What is Prime Factorization — Definition &amp; Examples - Expii">
            <a:extLst>
              <a:ext uri="{FF2B5EF4-FFF2-40B4-BE49-F238E27FC236}">
                <a16:creationId xmlns:a16="http://schemas.microsoft.com/office/drawing/2014/main" id="{63F80C86-08AA-49FB-A266-729692C773D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898643"/>
            <a:ext cx="4619625" cy="3927999"/>
          </a:xfrm>
          <a:prstGeom prst="rect">
            <a:avLst/>
          </a:prstGeom>
          <a:noFill/>
          <a:ln>
            <a:noFill/>
          </a:ln>
        </p:spPr>
      </p:pic>
      <p:sp>
        <p:nvSpPr>
          <p:cNvPr id="8" name="TextBox 7">
            <a:extLst>
              <a:ext uri="{FF2B5EF4-FFF2-40B4-BE49-F238E27FC236}">
                <a16:creationId xmlns:a16="http://schemas.microsoft.com/office/drawing/2014/main" id="{3A4F3703-0AF3-4551-9379-9EB029D1436E}"/>
              </a:ext>
            </a:extLst>
          </p:cNvPr>
          <p:cNvSpPr txBox="1"/>
          <p:nvPr/>
        </p:nvSpPr>
        <p:spPr>
          <a:xfrm>
            <a:off x="9112973" y="2985717"/>
            <a:ext cx="2954460" cy="1172822"/>
          </a:xfrm>
          <a:prstGeom prst="rect">
            <a:avLst/>
          </a:prstGeom>
          <a:noFill/>
        </p:spPr>
        <p:txBody>
          <a:bodyPr wrap="square">
            <a:spAutoFit/>
          </a:bodyPr>
          <a:lstStyle/>
          <a:p>
            <a:pPr algn="ctr">
              <a:lnSpc>
                <a:spcPct val="107000"/>
              </a:lnSpc>
              <a:spcAft>
                <a:spcPts val="800"/>
              </a:spcAft>
            </a:pPr>
            <a:r>
              <a:rPr lang="en-GB" sz="1800" dirty="0">
                <a:effectLst/>
                <a:latin typeface="Comic Sans MS" panose="030F0702030302020204" pitchFamily="66" charset="0"/>
                <a:ea typeface="Calibri" panose="020F0502020204030204" pitchFamily="34" charset="0"/>
                <a:cs typeface="Times New Roman" panose="02020603050405020304" pitchFamily="18" charset="0"/>
              </a:rPr>
              <a:t>Index Form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effectLst/>
                <a:latin typeface="Comic Sans MS" panose="030F0702030302020204" pitchFamily="66" charset="0"/>
                <a:ea typeface="Calibri" panose="020F0502020204030204" pitchFamily="34" charset="0"/>
                <a:cs typeface="Times New Roman" panose="02020603050405020304" pitchFamily="18" charset="0"/>
              </a:rPr>
              <a:t>2x2x3x3</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effectLst/>
                <a:latin typeface="Comic Sans MS" panose="030F0702030302020204" pitchFamily="66" charset="0"/>
                <a:ea typeface="Calibri" panose="020F0502020204030204" pitchFamily="34" charset="0"/>
                <a:cs typeface="Times New Roman" panose="02020603050405020304" pitchFamily="18" charset="0"/>
              </a:rPr>
              <a:t>= 2²x 3²</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8243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 y="75501"/>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sp>
        <p:nvSpPr>
          <p:cNvPr id="2" name="TextBox 1">
            <a:extLst>
              <a:ext uri="{FF2B5EF4-FFF2-40B4-BE49-F238E27FC236}">
                <a16:creationId xmlns:a16="http://schemas.microsoft.com/office/drawing/2014/main" id="{59A33563-79FC-4D25-9565-8AD9029AF9AC}"/>
              </a:ext>
            </a:extLst>
          </p:cNvPr>
          <p:cNvSpPr txBox="1"/>
          <p:nvPr/>
        </p:nvSpPr>
        <p:spPr>
          <a:xfrm>
            <a:off x="3072809" y="2004968"/>
            <a:ext cx="4752754" cy="646331"/>
          </a:xfrm>
          <a:prstGeom prst="rect">
            <a:avLst/>
          </a:prstGeom>
          <a:noFill/>
        </p:spPr>
        <p:txBody>
          <a:bodyPr wrap="square" rtlCol="0">
            <a:spAutoFit/>
          </a:bodyPr>
          <a:lstStyle/>
          <a:p>
            <a:r>
              <a:rPr lang="en-GB" sz="3600" dirty="0"/>
              <a:t>HOMEWORK SUPPORT</a:t>
            </a:r>
          </a:p>
        </p:txBody>
      </p:sp>
      <p:sp>
        <p:nvSpPr>
          <p:cNvPr id="3" name="TextBox 2">
            <a:extLst>
              <a:ext uri="{FF2B5EF4-FFF2-40B4-BE49-F238E27FC236}">
                <a16:creationId xmlns:a16="http://schemas.microsoft.com/office/drawing/2014/main" id="{0414BE29-0336-459F-8B85-3E0A90926330}"/>
              </a:ext>
            </a:extLst>
          </p:cNvPr>
          <p:cNvSpPr txBox="1"/>
          <p:nvPr/>
        </p:nvSpPr>
        <p:spPr>
          <a:xfrm>
            <a:off x="1196162" y="3349256"/>
            <a:ext cx="3753293" cy="1815882"/>
          </a:xfrm>
          <a:prstGeom prst="rect">
            <a:avLst/>
          </a:prstGeom>
          <a:noFill/>
        </p:spPr>
        <p:txBody>
          <a:bodyPr wrap="square" rtlCol="0">
            <a:spAutoFit/>
          </a:bodyPr>
          <a:lstStyle/>
          <a:p>
            <a:r>
              <a:rPr lang="en-GB" sz="2800" dirty="0"/>
              <a:t>Monday:  In the SEND room till 4 pm</a:t>
            </a:r>
          </a:p>
          <a:p>
            <a:r>
              <a:rPr lang="en-GB" sz="2800" dirty="0"/>
              <a:t>With the use of computers</a:t>
            </a:r>
          </a:p>
        </p:txBody>
      </p:sp>
      <p:pic>
        <p:nvPicPr>
          <p:cNvPr id="2052" name="Picture 4" descr="Student Privacy | Electronic Frontier Foundation">
            <a:extLst>
              <a:ext uri="{FF2B5EF4-FFF2-40B4-BE49-F238E27FC236}">
                <a16:creationId xmlns:a16="http://schemas.microsoft.com/office/drawing/2014/main" id="{3F794743-0090-40F3-B37A-2FF0926D47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8104" y="3048001"/>
            <a:ext cx="6069496" cy="3405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94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24202A6-65F6-485A-81AA-A4FD4EFA707D}"/>
              </a:ext>
            </a:extLst>
          </p:cNvPr>
          <p:cNvPicPr/>
          <p:nvPr/>
        </p:nvPicPr>
        <p:blipFill>
          <a:blip r:embed="rId2">
            <a:extLst>
              <a:ext uri="{28A0092B-C50C-407E-A947-70E740481C1C}">
                <a14:useLocalDpi xmlns:a14="http://schemas.microsoft.com/office/drawing/2010/main" val="0"/>
              </a:ext>
            </a:extLst>
          </a:blip>
          <a:srcRect b="31642"/>
          <a:stretch>
            <a:fillRect/>
          </a:stretch>
        </p:blipFill>
        <p:spPr bwMode="auto">
          <a:xfrm>
            <a:off x="1" y="75501"/>
            <a:ext cx="12063368" cy="1837189"/>
          </a:xfrm>
          <a:prstGeom prst="rect">
            <a:avLst/>
          </a:prstGeom>
          <a:noFill/>
          <a:ln>
            <a:noFill/>
          </a:ln>
        </p:spPr>
      </p:pic>
      <p:pic>
        <p:nvPicPr>
          <p:cNvPr id="5" name="Picture 4">
            <a:extLst>
              <a:ext uri="{FF2B5EF4-FFF2-40B4-BE49-F238E27FC236}">
                <a16:creationId xmlns:a16="http://schemas.microsoft.com/office/drawing/2014/main" id="{A924697B-B36E-467F-97CC-17FB1D8739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94334" y="918063"/>
            <a:ext cx="2736221" cy="1086905"/>
          </a:xfrm>
          <a:prstGeom prst="rect">
            <a:avLst/>
          </a:prstGeom>
          <a:noFill/>
          <a:ln>
            <a:noFill/>
          </a:ln>
        </p:spPr>
      </p:pic>
      <p:sp>
        <p:nvSpPr>
          <p:cNvPr id="6" name="TextBox 5">
            <a:extLst>
              <a:ext uri="{FF2B5EF4-FFF2-40B4-BE49-F238E27FC236}">
                <a16:creationId xmlns:a16="http://schemas.microsoft.com/office/drawing/2014/main" id="{B2CCAFD3-3A2B-40CB-80E9-26EAA41CD678}"/>
              </a:ext>
            </a:extLst>
          </p:cNvPr>
          <p:cNvSpPr txBox="1"/>
          <p:nvPr/>
        </p:nvSpPr>
        <p:spPr>
          <a:xfrm>
            <a:off x="3048699" y="2004968"/>
            <a:ext cx="6094602"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rPr>
              <a:t>Questions and time to share experiences</a:t>
            </a:r>
          </a:p>
        </p:txBody>
      </p:sp>
      <p:pic>
        <p:nvPicPr>
          <p:cNvPr id="7" name="Picture 2" descr="Cartoon Young People Talking Stock Illustration - Download Image Now -  Brazil, Cartoon, Horizontal - iStock">
            <a:extLst>
              <a:ext uri="{FF2B5EF4-FFF2-40B4-BE49-F238E27FC236}">
                <a16:creationId xmlns:a16="http://schemas.microsoft.com/office/drawing/2014/main" id="{6F57665D-A253-4134-9375-D35EF994C9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3773" y="2656995"/>
            <a:ext cx="4362450" cy="3590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094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58050D72245347997804CAA73B937E" ma:contentTypeVersion="14" ma:contentTypeDescription="Create a new document." ma:contentTypeScope="" ma:versionID="1c819514e0d92c1c80869447b1dbd761">
  <xsd:schema xmlns:xsd="http://www.w3.org/2001/XMLSchema" xmlns:xs="http://www.w3.org/2001/XMLSchema" xmlns:p="http://schemas.microsoft.com/office/2006/metadata/properties" xmlns:ns2="f262e37a-4ad9-43d6-9826-93f75dc9c633" xmlns:ns3="270f534d-4cde-478e-9589-4d4cd4ed8d59" targetNamespace="http://schemas.microsoft.com/office/2006/metadata/properties" ma:root="true" ma:fieldsID="c2f748b97882e0241579c7a148764cf3" ns2:_="" ns3:_="">
    <xsd:import namespace="f262e37a-4ad9-43d6-9826-93f75dc9c633"/>
    <xsd:import namespace="270f534d-4cde-478e-9589-4d4cd4ed8d5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62e37a-4ad9-43d6-9826-93f75dc9c6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5cb8004-4641-4a0d-be9b-f10b966b8da6"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0f534d-4cde-478e-9589-4d4cd4ed8d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caa9827-993d-43f9-905b-46961f70c8fd}" ma:internalName="TaxCatchAll" ma:showField="CatchAllData" ma:web="270f534d-4cde-478e-9589-4d4cd4ed8d59">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70f534d-4cde-478e-9589-4d4cd4ed8d59" xsi:nil="true"/>
    <lcf76f155ced4ddcb4097134ff3c332f xmlns="f262e37a-4ad9-43d6-9826-93f75dc9c63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E520347-9146-4E2E-95E3-EF059D03765C}"/>
</file>

<file path=customXml/itemProps2.xml><?xml version="1.0" encoding="utf-8"?>
<ds:datastoreItem xmlns:ds="http://schemas.openxmlformats.org/officeDocument/2006/customXml" ds:itemID="{659E0336-AD78-4C13-9B62-263FE6383348}"/>
</file>

<file path=customXml/itemProps3.xml><?xml version="1.0" encoding="utf-8"?>
<ds:datastoreItem xmlns:ds="http://schemas.openxmlformats.org/officeDocument/2006/customXml" ds:itemID="{A1DBBF6B-ED33-41C0-8F08-5D12ED000468}"/>
</file>

<file path=docProps/app.xml><?xml version="1.0" encoding="utf-8"?>
<Properties xmlns="http://schemas.openxmlformats.org/officeDocument/2006/extended-properties" xmlns:vt="http://schemas.openxmlformats.org/officeDocument/2006/docPropsVTypes">
  <TotalTime>298</TotalTime>
  <Words>503</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Patricia Morris</dc:creator>
  <cp:lastModifiedBy>Richard Thornton</cp:lastModifiedBy>
  <cp:revision>18</cp:revision>
  <dcterms:created xsi:type="dcterms:W3CDTF">2023-05-04T10:51:58Z</dcterms:created>
  <dcterms:modified xsi:type="dcterms:W3CDTF">2024-11-06T07:45:37Z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0x0101001158050D72245347997804CAA73B937E</vt:lpwstr>
  </property>
</Properties>
</file>