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00" r:id="rId5"/>
    <p:sldId id="731" r:id="rId6"/>
    <p:sldId id="294" r:id="rId7"/>
    <p:sldId id="354" r:id="rId8"/>
    <p:sldId id="383" r:id="rId9"/>
    <p:sldId id="257" r:id="rId10"/>
    <p:sldId id="382" r:id="rId11"/>
    <p:sldId id="388" r:id="rId12"/>
    <p:sldId id="384" r:id="rId13"/>
    <p:sldId id="258" r:id="rId14"/>
    <p:sldId id="385" r:id="rId15"/>
    <p:sldId id="381" r:id="rId16"/>
    <p:sldId id="387" r:id="rId17"/>
    <p:sldId id="386" r:id="rId18"/>
    <p:sldId id="390" r:id="rId19"/>
    <p:sldId id="391" r:id="rId20"/>
    <p:sldId id="392" r:id="rId21"/>
    <p:sldId id="393" r:id="rId22"/>
    <p:sldId id="26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E74A1-2DB1-430D-AC46-79D8E6614831}" v="3" dt="2025-11-04T15:54:59.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napToGrid="0">
      <p:cViewPr varScale="1">
        <p:scale>
          <a:sx n="68" d="100"/>
          <a:sy n="68" d="100"/>
        </p:scale>
        <p:origin x="9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Thornton" userId="2894ffd7-0dd0-4993-83bb-e914022aa7a3" providerId="ADAL" clId="{B57831A1-D726-45E8-B72A-69F92BD7F29A}"/>
    <pc:docChg chg="undo custSel addSld delSld modSld">
      <pc:chgData name="Richard Thornton" userId="2894ffd7-0dd0-4993-83bb-e914022aa7a3" providerId="ADAL" clId="{B57831A1-D726-45E8-B72A-69F92BD7F29A}" dt="2025-11-05T07:57:28.893" v="27" actId="20577"/>
      <pc:docMkLst>
        <pc:docMk/>
      </pc:docMkLst>
      <pc:sldChg chg="add">
        <pc:chgData name="Richard Thornton" userId="2894ffd7-0dd0-4993-83bb-e914022aa7a3" providerId="ADAL" clId="{B57831A1-D726-45E8-B72A-69F92BD7F29A}" dt="2025-11-04T15:54:38.490" v="17"/>
        <pc:sldMkLst>
          <pc:docMk/>
          <pc:sldMk cId="772371635" sldId="263"/>
        </pc:sldMkLst>
      </pc:sldChg>
      <pc:sldChg chg="add">
        <pc:chgData name="Richard Thornton" userId="2894ffd7-0dd0-4993-83bb-e914022aa7a3" providerId="ADAL" clId="{B57831A1-D726-45E8-B72A-69F92BD7F29A}" dt="2025-11-04T15:54:59.858" v="18"/>
        <pc:sldMkLst>
          <pc:docMk/>
          <pc:sldMk cId="3465911263" sldId="274"/>
        </pc:sldMkLst>
      </pc:sldChg>
      <pc:sldChg chg="add">
        <pc:chgData name="Richard Thornton" userId="2894ffd7-0dd0-4993-83bb-e914022aa7a3" providerId="ADAL" clId="{B57831A1-D726-45E8-B72A-69F92BD7F29A}" dt="2025-11-04T15:52:12.301" v="0"/>
        <pc:sldMkLst>
          <pc:docMk/>
          <pc:sldMk cId="2756681507" sldId="294"/>
        </pc:sldMkLst>
      </pc:sldChg>
      <pc:sldChg chg="add">
        <pc:chgData name="Richard Thornton" userId="2894ffd7-0dd0-4993-83bb-e914022aa7a3" providerId="ADAL" clId="{B57831A1-D726-45E8-B72A-69F92BD7F29A}" dt="2025-11-04T15:52:12.301" v="0"/>
        <pc:sldMkLst>
          <pc:docMk/>
          <pc:sldMk cId="2941208333" sldId="354"/>
        </pc:sldMkLst>
      </pc:sldChg>
      <pc:sldChg chg="modSp add mod">
        <pc:chgData name="Richard Thornton" userId="2894ffd7-0dd0-4993-83bb-e914022aa7a3" providerId="ADAL" clId="{B57831A1-D726-45E8-B72A-69F92BD7F29A}" dt="2025-11-05T07:57:28.893" v="27" actId="20577"/>
        <pc:sldMkLst>
          <pc:docMk/>
          <pc:sldMk cId="1033795274" sldId="731"/>
        </pc:sldMkLst>
        <pc:spChg chg="mod">
          <ac:chgData name="Richard Thornton" userId="2894ffd7-0dd0-4993-83bb-e914022aa7a3" providerId="ADAL" clId="{B57831A1-D726-45E8-B72A-69F92BD7F29A}" dt="2025-11-05T07:57:28.893" v="27" actId="20577"/>
          <ac:spMkLst>
            <pc:docMk/>
            <pc:sldMk cId="1033795274" sldId="731"/>
            <ac:spMk id="4" creationId="{151DE44C-9D85-1840-2493-09B0D3E62DB9}"/>
          </ac:spMkLst>
        </pc:spChg>
      </pc:sldChg>
      <pc:sldChg chg="add del">
        <pc:chgData name="Richard Thornton" userId="2894ffd7-0dd0-4993-83bb-e914022aa7a3" providerId="ADAL" clId="{B57831A1-D726-45E8-B72A-69F92BD7F29A}" dt="2025-11-04T15:52:40.987" v="2" actId="2890"/>
        <pc:sldMkLst>
          <pc:docMk/>
          <pc:sldMk cId="1994117969" sldId="7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46B6F-013F-46B1-945C-5302A4FC7C49}"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0AB5E-FA17-460E-9A16-46987712659A}" type="slidenum">
              <a:rPr lang="en-GB" smtClean="0"/>
              <a:t>‹#›</a:t>
            </a:fld>
            <a:endParaRPr lang="en-GB"/>
          </a:p>
        </p:txBody>
      </p:sp>
    </p:spTree>
    <p:extLst>
      <p:ext uri="{BB962C8B-B14F-4D97-AF65-F5344CB8AC3E}">
        <p14:creationId xmlns:p14="http://schemas.microsoft.com/office/powerpoint/2010/main" val="204924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07E41-7101-495E-9AB4-015DE0261BD9}" type="slidenum">
              <a:rPr lang="en-GB" smtClean="0"/>
              <a:t>1</a:t>
            </a:fld>
            <a:endParaRPr lang="en-GB" dirty="0"/>
          </a:p>
        </p:txBody>
      </p:sp>
    </p:spTree>
    <p:extLst>
      <p:ext uri="{BB962C8B-B14F-4D97-AF65-F5344CB8AC3E}">
        <p14:creationId xmlns:p14="http://schemas.microsoft.com/office/powerpoint/2010/main" val="106102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09F74-C983-1B51-BC40-E5FCC9B5F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3B066-33EE-1D70-C6BA-C58CA6196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E0D97-A31B-9855-1A3E-A26322CA4A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6F644F-871D-81C4-D781-EEF0E879B73D}"/>
              </a:ext>
            </a:extLst>
          </p:cNvPr>
          <p:cNvSpPr>
            <a:spLocks noGrp="1"/>
          </p:cNvSpPr>
          <p:nvPr>
            <p:ph type="sldNum" sz="quarter" idx="5"/>
          </p:nvPr>
        </p:nvSpPr>
        <p:spPr/>
        <p:txBody>
          <a:bodyPr/>
          <a:lstStyle/>
          <a:p>
            <a:fld id="{7340AB5E-FA17-460E-9A16-46987712659A}" type="slidenum">
              <a:rPr lang="en-GB" smtClean="0"/>
              <a:t>18</a:t>
            </a:fld>
            <a:endParaRPr lang="en-GB"/>
          </a:p>
        </p:txBody>
      </p:sp>
    </p:spTree>
    <p:extLst>
      <p:ext uri="{BB962C8B-B14F-4D97-AF65-F5344CB8AC3E}">
        <p14:creationId xmlns:p14="http://schemas.microsoft.com/office/powerpoint/2010/main" val="208581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0AB5E-FA17-460E-9A16-46987712659A}" type="slidenum">
              <a:rPr lang="en-GB" smtClean="0"/>
              <a:t>5</a:t>
            </a:fld>
            <a:endParaRPr lang="en-GB"/>
          </a:p>
        </p:txBody>
      </p:sp>
    </p:spTree>
    <p:extLst>
      <p:ext uri="{BB962C8B-B14F-4D97-AF65-F5344CB8AC3E}">
        <p14:creationId xmlns:p14="http://schemas.microsoft.com/office/powerpoint/2010/main" val="211196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0AB5E-FA17-460E-9A16-46987712659A}" type="slidenum">
              <a:rPr lang="en-GB" smtClean="0"/>
              <a:t>6</a:t>
            </a:fld>
            <a:endParaRPr lang="en-GB"/>
          </a:p>
        </p:txBody>
      </p:sp>
    </p:spTree>
    <p:extLst>
      <p:ext uri="{BB962C8B-B14F-4D97-AF65-F5344CB8AC3E}">
        <p14:creationId xmlns:p14="http://schemas.microsoft.com/office/powerpoint/2010/main" val="21898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0AB5E-FA17-460E-9A16-46987712659A}" type="slidenum">
              <a:rPr lang="en-GB" smtClean="0"/>
              <a:t>11</a:t>
            </a:fld>
            <a:endParaRPr lang="en-GB"/>
          </a:p>
        </p:txBody>
      </p:sp>
    </p:spTree>
    <p:extLst>
      <p:ext uri="{BB962C8B-B14F-4D97-AF65-F5344CB8AC3E}">
        <p14:creationId xmlns:p14="http://schemas.microsoft.com/office/powerpoint/2010/main" val="14667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0AB5E-FA17-460E-9A16-46987712659A}" type="slidenum">
              <a:rPr lang="en-GB" smtClean="0"/>
              <a:t>13</a:t>
            </a:fld>
            <a:endParaRPr lang="en-GB"/>
          </a:p>
        </p:txBody>
      </p:sp>
    </p:spTree>
    <p:extLst>
      <p:ext uri="{BB962C8B-B14F-4D97-AF65-F5344CB8AC3E}">
        <p14:creationId xmlns:p14="http://schemas.microsoft.com/office/powerpoint/2010/main" val="27765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0AB5E-FA17-460E-9A16-46987712659A}" type="slidenum">
              <a:rPr lang="en-GB" smtClean="0"/>
              <a:t>14</a:t>
            </a:fld>
            <a:endParaRPr lang="en-GB"/>
          </a:p>
        </p:txBody>
      </p:sp>
    </p:spTree>
    <p:extLst>
      <p:ext uri="{BB962C8B-B14F-4D97-AF65-F5344CB8AC3E}">
        <p14:creationId xmlns:p14="http://schemas.microsoft.com/office/powerpoint/2010/main" val="304015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5094-2267-BB06-C9C3-977AD0EB6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BE77A-7810-9126-7EAC-F6220A2B0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F659C-0AD0-7A99-52F7-CEAD5700B7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DAE6F1-A66A-1E09-B86E-5F880993A895}"/>
              </a:ext>
            </a:extLst>
          </p:cNvPr>
          <p:cNvSpPr>
            <a:spLocks noGrp="1"/>
          </p:cNvSpPr>
          <p:nvPr>
            <p:ph type="sldNum" sz="quarter" idx="5"/>
          </p:nvPr>
        </p:nvSpPr>
        <p:spPr/>
        <p:txBody>
          <a:bodyPr/>
          <a:lstStyle/>
          <a:p>
            <a:fld id="{7340AB5E-FA17-460E-9A16-46987712659A}" type="slidenum">
              <a:rPr lang="en-GB" smtClean="0"/>
              <a:t>15</a:t>
            </a:fld>
            <a:endParaRPr lang="en-GB"/>
          </a:p>
        </p:txBody>
      </p:sp>
    </p:spTree>
    <p:extLst>
      <p:ext uri="{BB962C8B-B14F-4D97-AF65-F5344CB8AC3E}">
        <p14:creationId xmlns:p14="http://schemas.microsoft.com/office/powerpoint/2010/main" val="27240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F024-B5EE-E4AE-6F7F-1810C3511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D457F-402C-C094-18D8-831EAC995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F2050-9DF1-FF14-AE2D-BEEE53CADA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7C563A-367A-025C-7588-B2459CCD71C3}"/>
              </a:ext>
            </a:extLst>
          </p:cNvPr>
          <p:cNvSpPr>
            <a:spLocks noGrp="1"/>
          </p:cNvSpPr>
          <p:nvPr>
            <p:ph type="sldNum" sz="quarter" idx="5"/>
          </p:nvPr>
        </p:nvSpPr>
        <p:spPr/>
        <p:txBody>
          <a:bodyPr/>
          <a:lstStyle/>
          <a:p>
            <a:fld id="{7340AB5E-FA17-460E-9A16-46987712659A}" type="slidenum">
              <a:rPr lang="en-GB" smtClean="0"/>
              <a:t>16</a:t>
            </a:fld>
            <a:endParaRPr lang="en-GB"/>
          </a:p>
        </p:txBody>
      </p:sp>
    </p:spTree>
    <p:extLst>
      <p:ext uri="{BB962C8B-B14F-4D97-AF65-F5344CB8AC3E}">
        <p14:creationId xmlns:p14="http://schemas.microsoft.com/office/powerpoint/2010/main" val="193928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78CC7-1658-E8EF-66CA-AEC801B89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639A5-AB44-2BA7-1A04-704D813C5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9D633-4AF3-C064-62ED-900345996C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5B8AA0-AC06-A06A-D2DD-5EFDE2E04B4D}"/>
              </a:ext>
            </a:extLst>
          </p:cNvPr>
          <p:cNvSpPr>
            <a:spLocks noGrp="1"/>
          </p:cNvSpPr>
          <p:nvPr>
            <p:ph type="sldNum" sz="quarter" idx="5"/>
          </p:nvPr>
        </p:nvSpPr>
        <p:spPr/>
        <p:txBody>
          <a:bodyPr/>
          <a:lstStyle/>
          <a:p>
            <a:fld id="{7340AB5E-FA17-460E-9A16-46987712659A}" type="slidenum">
              <a:rPr lang="en-GB" smtClean="0"/>
              <a:t>17</a:t>
            </a:fld>
            <a:endParaRPr lang="en-GB"/>
          </a:p>
        </p:txBody>
      </p:sp>
    </p:spTree>
    <p:extLst>
      <p:ext uri="{BB962C8B-B14F-4D97-AF65-F5344CB8AC3E}">
        <p14:creationId xmlns:p14="http://schemas.microsoft.com/office/powerpoint/2010/main" val="36223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F535-156D-C205-D9A7-6B31983C61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2B2AF17-858F-BE53-9182-2415723AB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1C098BF-B6B1-0FB9-2981-F463DB7030E3}"/>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5" name="Footer Placeholder 4">
            <a:extLst>
              <a:ext uri="{FF2B5EF4-FFF2-40B4-BE49-F238E27FC236}">
                <a16:creationId xmlns:a16="http://schemas.microsoft.com/office/drawing/2014/main" id="{BB60E99C-9AE9-EFBA-9330-F4BD28A41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BCBB7-015A-B2A1-29FB-95A4D7B421CE}"/>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425022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93DC-4A67-0946-2919-1FE02655465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CDD0F5C-DF12-DD03-79F7-17A9346C9C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5BBB12-6682-80B7-E8BA-08A0276E0FFA}"/>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5" name="Footer Placeholder 4">
            <a:extLst>
              <a:ext uri="{FF2B5EF4-FFF2-40B4-BE49-F238E27FC236}">
                <a16:creationId xmlns:a16="http://schemas.microsoft.com/office/drawing/2014/main" id="{05EB7772-BA9D-71C0-EDFD-D611F026F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A67DE-EA41-CB1F-D368-4D6851D9E339}"/>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1284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81A1F-D0C7-4BE8-5FCB-86DB3BC3C33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ED7C5A2-C751-9F05-8692-CD9DB97687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784149-CB02-BAD7-AB44-8A7A531D9358}"/>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5" name="Footer Placeholder 4">
            <a:extLst>
              <a:ext uri="{FF2B5EF4-FFF2-40B4-BE49-F238E27FC236}">
                <a16:creationId xmlns:a16="http://schemas.microsoft.com/office/drawing/2014/main" id="{75ED4A20-8310-DA74-FF44-12CC863B5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70E76-B9B6-FEBB-2F5F-F98314EEBE3B}"/>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355800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C939-2EBD-DB65-610C-A6D7FDF071C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9B1C27-E525-1A87-3601-C30C61BC00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C4A0C3-6997-1804-BDE8-B034416D23E9}"/>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5" name="Footer Placeholder 4">
            <a:extLst>
              <a:ext uri="{FF2B5EF4-FFF2-40B4-BE49-F238E27FC236}">
                <a16:creationId xmlns:a16="http://schemas.microsoft.com/office/drawing/2014/main" id="{68392EA2-68BF-E709-5E30-2B655F1F5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DB464-3193-C0E4-03C7-BED42753F394}"/>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241928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7E9C-F2AC-E914-BBAA-D740045490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F8224BF-198F-A7EB-CF99-F4DEF3E2EB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0AB7B0-B697-63BA-761D-2BCBB1B4D7C2}"/>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5" name="Footer Placeholder 4">
            <a:extLst>
              <a:ext uri="{FF2B5EF4-FFF2-40B4-BE49-F238E27FC236}">
                <a16:creationId xmlns:a16="http://schemas.microsoft.com/office/drawing/2014/main" id="{11E93AAE-F4DC-5432-6BB1-A24F159E6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A8CCFA-160B-3C77-B01F-363AD2A7903B}"/>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57886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0624-8B4A-EE71-AB6A-722413CF04A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55AA23-7D50-D9FB-83D0-C9F5F46BFB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CA19F2A-7EF2-9C00-CB5A-95E43DD56C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D25FFCC-3DED-3C40-558E-1930728B7D06}"/>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6" name="Footer Placeholder 5">
            <a:extLst>
              <a:ext uri="{FF2B5EF4-FFF2-40B4-BE49-F238E27FC236}">
                <a16:creationId xmlns:a16="http://schemas.microsoft.com/office/drawing/2014/main" id="{6A1B712C-C3BF-317F-AA66-8612F8C8E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71689-1EDC-3560-0880-DAD8B8E8F2B2}"/>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272828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959D-14D3-3C90-6AEC-17FC22149A3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6BDA443-0EDA-DC02-A063-F23272192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17154-00BE-D49A-492A-DF5D9F0C5E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AA56657-1527-B6DF-E921-CE75BBDDC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F48338-41AD-FC22-C250-D5CB6FD6CB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13F5DA5-A48F-A066-6731-978393B559D2}"/>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8" name="Footer Placeholder 7">
            <a:extLst>
              <a:ext uri="{FF2B5EF4-FFF2-40B4-BE49-F238E27FC236}">
                <a16:creationId xmlns:a16="http://schemas.microsoft.com/office/drawing/2014/main" id="{BCE56896-0E3C-76A5-218D-E053CB91AC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31A3EA-D76A-4A4F-378B-DE4CE5F71C7F}"/>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135000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6B41-ABB3-DD3F-9E16-4425557B829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C4E3B84-2315-9A22-A8FF-02FC28BFE834}"/>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4" name="Footer Placeholder 3">
            <a:extLst>
              <a:ext uri="{FF2B5EF4-FFF2-40B4-BE49-F238E27FC236}">
                <a16:creationId xmlns:a16="http://schemas.microsoft.com/office/drawing/2014/main" id="{26A62429-22BC-2E1E-2A70-77E6473210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D16C26-4FE9-37A7-CFC1-3E6A7299EBC1}"/>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176024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B613B-687D-DA53-7CEE-25933869926B}"/>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3" name="Footer Placeholder 2">
            <a:extLst>
              <a:ext uri="{FF2B5EF4-FFF2-40B4-BE49-F238E27FC236}">
                <a16:creationId xmlns:a16="http://schemas.microsoft.com/office/drawing/2014/main" id="{1B7ECEBD-CB3E-2BB1-38D4-5397FC9DEF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96C581-D8B5-18C7-9957-B4FA069FF983}"/>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272292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D69F-BD08-1BED-463A-782D57240C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2F9F6D1-2613-7168-DEDF-28ADF8273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DCC239-DD15-1CC3-FEE8-21A0D7569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FFAE75-EF87-00BC-F09C-19BAD604B4AA}"/>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6" name="Footer Placeholder 5">
            <a:extLst>
              <a:ext uri="{FF2B5EF4-FFF2-40B4-BE49-F238E27FC236}">
                <a16:creationId xmlns:a16="http://schemas.microsoft.com/office/drawing/2014/main" id="{3C73C64B-D490-10CA-1672-A85A90A29A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7DFAC-E3CE-F6C1-6B3D-00B58159C8FD}"/>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40389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1889-4F72-E7AA-A489-FEEC1B2657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41CB687-D653-8CDF-6E21-53FBEFC89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BCEBD9-FAD6-3A49-BA34-5D750DCAA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AA01EC-8457-21D8-503D-3E9DDB3C1439}"/>
              </a:ext>
            </a:extLst>
          </p:cNvPr>
          <p:cNvSpPr>
            <a:spLocks noGrp="1"/>
          </p:cNvSpPr>
          <p:nvPr>
            <p:ph type="dt" sz="half" idx="10"/>
          </p:nvPr>
        </p:nvSpPr>
        <p:spPr/>
        <p:txBody>
          <a:bodyPr/>
          <a:lstStyle/>
          <a:p>
            <a:fld id="{02BACE81-162D-4547-A40D-FE42BBD09F58}" type="datetimeFigureOut">
              <a:rPr lang="en-GB" smtClean="0"/>
              <a:t>05/11/2025</a:t>
            </a:fld>
            <a:endParaRPr lang="en-GB"/>
          </a:p>
        </p:txBody>
      </p:sp>
      <p:sp>
        <p:nvSpPr>
          <p:cNvPr id="6" name="Footer Placeholder 5">
            <a:extLst>
              <a:ext uri="{FF2B5EF4-FFF2-40B4-BE49-F238E27FC236}">
                <a16:creationId xmlns:a16="http://schemas.microsoft.com/office/drawing/2014/main" id="{46887DF7-75CD-ADC6-B9DD-AEC30CF672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400D07-1E47-EF91-DFDB-E8DA7D6D31A0}"/>
              </a:ext>
            </a:extLst>
          </p:cNvPr>
          <p:cNvSpPr>
            <a:spLocks noGrp="1"/>
          </p:cNvSpPr>
          <p:nvPr>
            <p:ph type="sldNum" sz="quarter" idx="12"/>
          </p:nvPr>
        </p:nvSpPr>
        <p:spPr/>
        <p:txBody>
          <a:bodyPr/>
          <a:lstStyle/>
          <a:p>
            <a:fld id="{D2A4C808-2008-4FC7-87C7-7827828EFA9E}" type="slidenum">
              <a:rPr lang="en-GB" smtClean="0"/>
              <a:t>‹#›</a:t>
            </a:fld>
            <a:endParaRPr lang="en-GB"/>
          </a:p>
        </p:txBody>
      </p:sp>
    </p:spTree>
    <p:extLst>
      <p:ext uri="{BB962C8B-B14F-4D97-AF65-F5344CB8AC3E}">
        <p14:creationId xmlns:p14="http://schemas.microsoft.com/office/powerpoint/2010/main" val="40544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ABF48-7046-934E-D4B5-35CBDC7C0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084F1A5-696F-51F8-7D9B-5F4024795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2B2669-05F5-22BE-1117-95067E1AF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BACE81-162D-4547-A40D-FE42BBD09F58}" type="datetimeFigureOut">
              <a:rPr lang="en-GB" smtClean="0"/>
              <a:t>05/11/2025</a:t>
            </a:fld>
            <a:endParaRPr lang="en-GB"/>
          </a:p>
        </p:txBody>
      </p:sp>
      <p:sp>
        <p:nvSpPr>
          <p:cNvPr id="5" name="Footer Placeholder 4">
            <a:extLst>
              <a:ext uri="{FF2B5EF4-FFF2-40B4-BE49-F238E27FC236}">
                <a16:creationId xmlns:a16="http://schemas.microsoft.com/office/drawing/2014/main" id="{D19EDB0E-96C2-01C9-48AF-5AE9E92B9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E5BADA-5BBE-9215-57A1-345AC990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A4C808-2008-4FC7-87C7-7827828EFA9E}" type="slidenum">
              <a:rPr lang="en-GB" smtClean="0"/>
              <a:t>‹#›</a:t>
            </a:fld>
            <a:endParaRPr lang="en-GB"/>
          </a:p>
        </p:txBody>
      </p:sp>
    </p:spTree>
    <p:extLst>
      <p:ext uri="{BB962C8B-B14F-4D97-AF65-F5344CB8AC3E}">
        <p14:creationId xmlns:p14="http://schemas.microsoft.com/office/powerpoint/2010/main" val="26633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Hand holding a pen shading number on a sheet">
            <a:extLst>
              <a:ext uri="{FF2B5EF4-FFF2-40B4-BE49-F238E27FC236}">
                <a16:creationId xmlns:a16="http://schemas.microsoft.com/office/drawing/2014/main" id="{48F7553B-0D39-5AF1-26E9-AE9DBFB94701}"/>
              </a:ext>
            </a:extLst>
          </p:cNvPr>
          <p:cNvPicPr>
            <a:picLocks noChangeAspect="1"/>
          </p:cNvPicPr>
          <p:nvPr/>
        </p:nvPicPr>
        <p:blipFill>
          <a:blip r:embed="rId3">
            <a:alphaModFix amt="50000"/>
          </a:blip>
          <a:srcRect r="-1" b="15708"/>
          <a:stretch>
            <a:fillRect/>
          </a:stretch>
        </p:blipFill>
        <p:spPr>
          <a:xfrm>
            <a:off x="20" y="10"/>
            <a:ext cx="12188930" cy="6857990"/>
          </a:xfrm>
          <a:prstGeom prst="rect">
            <a:avLst/>
          </a:prstGeom>
        </p:spPr>
      </p:pic>
      <p:sp>
        <p:nvSpPr>
          <p:cNvPr id="2" name="Title 1"/>
          <p:cNvSpPr>
            <a:spLocks noGrp="1"/>
          </p:cNvSpPr>
          <p:nvPr>
            <p:ph type="title"/>
          </p:nvPr>
        </p:nvSpPr>
        <p:spPr>
          <a:xfrm>
            <a:off x="1524000" y="1122363"/>
            <a:ext cx="9144000" cy="3063240"/>
          </a:xfrm>
        </p:spPr>
        <p:txBody>
          <a:bodyPr vert="horz" lIns="91440" tIns="45720" rIns="91440" bIns="45720" rtlCol="0" anchor="b">
            <a:noAutofit/>
          </a:bodyPr>
          <a:lstStyle/>
          <a:p>
            <a:pPr algn="ctr"/>
            <a:r>
              <a:rPr lang="en-US" sz="11500" b="1" dirty="0">
                <a:solidFill>
                  <a:schemeClr val="bg1"/>
                </a:solidFill>
              </a:rPr>
              <a:t>Access Arrangements </a:t>
            </a:r>
          </a:p>
        </p:txBody>
      </p:sp>
      <p:sp>
        <p:nvSpPr>
          <p:cNvPr id="4" name="TextBox 3">
            <a:extLst>
              <a:ext uri="{FF2B5EF4-FFF2-40B4-BE49-F238E27FC236}">
                <a16:creationId xmlns:a16="http://schemas.microsoft.com/office/drawing/2014/main" id="{8BE960CD-9278-1D96-3647-7E2AA0BA688E}"/>
              </a:ext>
            </a:extLst>
          </p:cNvPr>
          <p:cNvSpPr txBox="1"/>
          <p:nvPr/>
        </p:nvSpPr>
        <p:spPr>
          <a:xfrm>
            <a:off x="1527048" y="4599432"/>
            <a:ext cx="9144000" cy="1536192"/>
          </a:xfrm>
          <a:prstGeom prst="rect">
            <a:avLst/>
          </a:prstGeom>
        </p:spPr>
        <p:txBody>
          <a:bodyPr vert="horz" lIns="91440" tIns="45720" rIns="91440" bIns="45720" rtlCol="0">
            <a:normAutofit/>
          </a:bodyPr>
          <a:lstStyle/>
          <a:p>
            <a:pPr algn="ctr">
              <a:lnSpc>
                <a:spcPct val="90000"/>
              </a:lnSpc>
              <a:spcBef>
                <a:spcPts val="1000"/>
              </a:spcBef>
            </a:pPr>
            <a:r>
              <a:rPr lang="en-US" sz="2400">
                <a:solidFill>
                  <a:schemeClr val="bg1"/>
                </a:solidFill>
              </a:rPr>
              <a:t>At Yardleys </a:t>
            </a:r>
          </a:p>
        </p:txBody>
      </p:sp>
      <p:sp>
        <p:nvSpPr>
          <p:cNvPr id="2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 y="4551210"/>
            <a:ext cx="12191999"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GB" sz="8000" b="1" dirty="0">
              <a:solidFill>
                <a:schemeClr val="accent1">
                  <a:lumMod val="75000"/>
                </a:schemeClr>
              </a:solidFill>
            </a:endParaRPr>
          </a:p>
        </p:txBody>
      </p:sp>
    </p:spTree>
    <p:extLst>
      <p:ext uri="{BB962C8B-B14F-4D97-AF65-F5344CB8AC3E}">
        <p14:creationId xmlns:p14="http://schemas.microsoft.com/office/powerpoint/2010/main" val="258482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973E055-D7A2-B08D-DF15-1D82C85E982D}"/>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Who will make the assessment </a:t>
            </a:r>
          </a:p>
        </p:txBody>
      </p:sp>
      <p:sp>
        <p:nvSpPr>
          <p:cNvPr id="3" name="Content Placeholder 2">
            <a:extLst>
              <a:ext uri="{FF2B5EF4-FFF2-40B4-BE49-F238E27FC236}">
                <a16:creationId xmlns:a16="http://schemas.microsoft.com/office/drawing/2014/main" id="{89B952AF-F0F8-F6EB-3F92-F27B4F717C2E}"/>
              </a:ext>
            </a:extLst>
          </p:cNvPr>
          <p:cNvSpPr>
            <a:spLocks noGrp="1"/>
          </p:cNvSpPr>
          <p:nvPr>
            <p:ph idx="1"/>
          </p:nvPr>
        </p:nvSpPr>
        <p:spPr>
          <a:xfrm>
            <a:off x="6127767" y="317241"/>
            <a:ext cx="6088827" cy="6540759"/>
          </a:xfrm>
        </p:spPr>
        <p:txBody>
          <a:bodyPr anchor="ctr">
            <a:normAutofit/>
          </a:bodyPr>
          <a:lstStyle/>
          <a:p>
            <a:pPr lvl="0"/>
            <a:r>
              <a:rPr lang="en-GB" dirty="0">
                <a:solidFill>
                  <a:schemeClr val="tx2"/>
                </a:solidFill>
              </a:rPr>
              <a:t>Specialists (for example, a medical consultant or a psychiatrist) are responsible for providing a formal diagnosis. They are </a:t>
            </a:r>
            <a:r>
              <a:rPr lang="en-GB" b="1" dirty="0">
                <a:solidFill>
                  <a:schemeClr val="tx2"/>
                </a:solidFill>
              </a:rPr>
              <a:t>not</a:t>
            </a:r>
            <a:r>
              <a:rPr lang="en-GB" dirty="0">
                <a:solidFill>
                  <a:schemeClr val="tx2"/>
                </a:solidFill>
              </a:rPr>
              <a:t> responsible for decisions about access arrangements.</a:t>
            </a:r>
          </a:p>
          <a:p>
            <a:endParaRPr lang="en-GB" sz="1200" dirty="0">
              <a:solidFill>
                <a:schemeClr val="tx2"/>
              </a:solidFill>
            </a:endParaRPr>
          </a:p>
        </p:txBody>
      </p:sp>
    </p:spTree>
    <p:extLst>
      <p:ext uri="{BB962C8B-B14F-4D97-AF65-F5344CB8AC3E}">
        <p14:creationId xmlns:p14="http://schemas.microsoft.com/office/powerpoint/2010/main" val="151146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D6DB69-B78D-6F0B-B337-35C7F5725A5B}"/>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548369BF-22F0-1C9F-657D-A57D87808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2443B41D-C2BA-9C50-23BE-438F99F4B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0F51D8C-1F03-58EE-68AF-A4651090F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F72CEFD0-7937-F0A0-14FC-64697BB55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021AF380-5ADA-EBC7-FA60-66EDB7D8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75687AB-2DA3-0D86-C4E2-00E3629E5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1D68BCA-F1B2-A5B1-AA93-BD43B32CE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ED2E3B6-C6C7-F38D-4C85-02849D91D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9F7028A-031D-BD0A-D0E7-597AA24EA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E8B14B12-C0C2-CBE6-CB20-0BC1EB9A6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876F8A58-1082-9B18-67BA-075997579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FE2D8ED-61D1-EAAC-B053-62D49FC27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64AF17E-91DE-65A5-7E70-1452DD1A1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73E3A27-1352-3301-5A84-66521487703D}"/>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Who will make the assessment </a:t>
            </a:r>
          </a:p>
        </p:txBody>
      </p:sp>
      <p:sp>
        <p:nvSpPr>
          <p:cNvPr id="3" name="Content Placeholder 2">
            <a:extLst>
              <a:ext uri="{FF2B5EF4-FFF2-40B4-BE49-F238E27FC236}">
                <a16:creationId xmlns:a16="http://schemas.microsoft.com/office/drawing/2014/main" id="{D4598002-B41B-8106-3765-6184505C97F4}"/>
              </a:ext>
            </a:extLst>
          </p:cNvPr>
          <p:cNvSpPr>
            <a:spLocks noGrp="1"/>
          </p:cNvSpPr>
          <p:nvPr>
            <p:ph idx="1"/>
          </p:nvPr>
        </p:nvSpPr>
        <p:spPr>
          <a:xfrm>
            <a:off x="6127767" y="391887"/>
            <a:ext cx="6036587" cy="6195526"/>
          </a:xfrm>
        </p:spPr>
        <p:txBody>
          <a:bodyPr anchor="ctr">
            <a:normAutofit/>
          </a:bodyPr>
          <a:lstStyle/>
          <a:p>
            <a:pPr lvl="0"/>
            <a:r>
              <a:rPr lang="en-GB" b="1" dirty="0">
                <a:solidFill>
                  <a:schemeClr val="tx2"/>
                </a:solidFill>
              </a:rPr>
              <a:t>TNR and CWH will decide which access arrangements a student has for their exams.</a:t>
            </a:r>
          </a:p>
          <a:p>
            <a:pPr lvl="0"/>
            <a:r>
              <a:rPr lang="en-GB" dirty="0">
                <a:solidFill>
                  <a:schemeClr val="tx2"/>
                </a:solidFill>
              </a:rPr>
              <a:t>Teachers must give evidence to show that an access arrangement is needed. The school or college will record how effective the arrangement is in the classroom, in internal tests or in mock exams.</a:t>
            </a:r>
          </a:p>
          <a:p>
            <a:endParaRPr lang="en-GB" sz="1200" dirty="0">
              <a:solidFill>
                <a:schemeClr val="tx2"/>
              </a:solidFill>
            </a:endParaRPr>
          </a:p>
        </p:txBody>
      </p:sp>
    </p:spTree>
    <p:extLst>
      <p:ext uri="{BB962C8B-B14F-4D97-AF65-F5344CB8AC3E}">
        <p14:creationId xmlns:p14="http://schemas.microsoft.com/office/powerpoint/2010/main" val="115831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2474DDE-BCAE-517F-9DF7-C063DD8DF060}"/>
              </a:ext>
            </a:extLst>
          </p:cNvPr>
          <p:cNvSpPr>
            <a:spLocks noGrp="1"/>
          </p:cNvSpPr>
          <p:nvPr>
            <p:ph type="title"/>
          </p:nvPr>
        </p:nvSpPr>
        <p:spPr>
          <a:xfrm>
            <a:off x="786385" y="841248"/>
            <a:ext cx="5129600" cy="5340097"/>
          </a:xfrm>
        </p:spPr>
        <p:txBody>
          <a:bodyPr anchor="ctr">
            <a:normAutofit/>
          </a:bodyPr>
          <a:lstStyle/>
          <a:p>
            <a:r>
              <a:rPr lang="en-GB" sz="4800" dirty="0">
                <a:solidFill>
                  <a:schemeClr val="bg1"/>
                </a:solidFill>
              </a:rPr>
              <a:t>What else needs to be done?</a:t>
            </a:r>
            <a:br>
              <a:rPr lang="en-GB" sz="4800" dirty="0">
                <a:solidFill>
                  <a:schemeClr val="bg1"/>
                </a:solidFill>
              </a:rPr>
            </a:br>
            <a:endParaRPr lang="en-GB" sz="4800" dirty="0">
              <a:solidFill>
                <a:schemeClr val="bg1"/>
              </a:solidFill>
            </a:endParaRPr>
          </a:p>
        </p:txBody>
      </p:sp>
      <p:sp>
        <p:nvSpPr>
          <p:cNvPr id="3" name="Content Placeholder 2">
            <a:extLst>
              <a:ext uri="{FF2B5EF4-FFF2-40B4-BE49-F238E27FC236}">
                <a16:creationId xmlns:a16="http://schemas.microsoft.com/office/drawing/2014/main" id="{F1C5AEFC-87EB-4292-D005-7DC280F76FB0}"/>
              </a:ext>
            </a:extLst>
          </p:cNvPr>
          <p:cNvSpPr>
            <a:spLocks noGrp="1"/>
          </p:cNvSpPr>
          <p:nvPr>
            <p:ph idx="1"/>
          </p:nvPr>
        </p:nvSpPr>
        <p:spPr>
          <a:xfrm>
            <a:off x="6464409" y="841247"/>
            <a:ext cx="5310823" cy="5340097"/>
          </a:xfrm>
        </p:spPr>
        <p:txBody>
          <a:bodyPr anchor="ctr">
            <a:normAutofit/>
          </a:bodyPr>
          <a:lstStyle/>
          <a:p>
            <a:pPr lvl="0"/>
            <a:r>
              <a:rPr lang="en-GB" dirty="0">
                <a:solidFill>
                  <a:schemeClr val="tx2"/>
                </a:solidFill>
              </a:rPr>
              <a:t>CWH will have to apply for some arrangements online by 21</a:t>
            </a:r>
            <a:r>
              <a:rPr lang="en-GB" baseline="30000" dirty="0">
                <a:solidFill>
                  <a:schemeClr val="tx2"/>
                </a:solidFill>
              </a:rPr>
              <a:t>st</a:t>
            </a:r>
            <a:r>
              <a:rPr lang="en-GB" dirty="0">
                <a:solidFill>
                  <a:schemeClr val="tx2"/>
                </a:solidFill>
              </a:rPr>
              <a:t> March 2026</a:t>
            </a:r>
          </a:p>
          <a:p>
            <a:pPr lvl="0"/>
            <a:r>
              <a:rPr lang="en-GB" dirty="0">
                <a:solidFill>
                  <a:schemeClr val="tx2"/>
                </a:solidFill>
              </a:rPr>
              <a:t>Sometimes some arrangements are not straight forward and have to be referred to exams board.</a:t>
            </a:r>
          </a:p>
          <a:p>
            <a:endParaRPr lang="en-GB" sz="1800" dirty="0">
              <a:solidFill>
                <a:schemeClr val="tx2"/>
              </a:solidFill>
            </a:endParaRPr>
          </a:p>
        </p:txBody>
      </p:sp>
    </p:spTree>
    <p:extLst>
      <p:ext uri="{BB962C8B-B14F-4D97-AF65-F5344CB8AC3E}">
        <p14:creationId xmlns:p14="http://schemas.microsoft.com/office/powerpoint/2010/main" val="227079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41BB493-C54C-622B-BFAC-32CD3732F65E}"/>
              </a:ext>
            </a:extLst>
          </p:cNvPr>
          <p:cNvSpPr>
            <a:spLocks noGrp="1"/>
          </p:cNvSpPr>
          <p:nvPr>
            <p:ph type="title"/>
          </p:nvPr>
        </p:nvSpPr>
        <p:spPr>
          <a:xfrm>
            <a:off x="786385" y="841248"/>
            <a:ext cx="5129600" cy="5340097"/>
          </a:xfrm>
        </p:spPr>
        <p:txBody>
          <a:bodyPr anchor="ctr">
            <a:normAutofit/>
          </a:bodyPr>
          <a:lstStyle/>
          <a:p>
            <a:r>
              <a:rPr lang="en-GB" sz="4800" dirty="0">
                <a:solidFill>
                  <a:srgbClr val="FFFFFF"/>
                </a:solidFill>
              </a:rPr>
              <a:t>Types of Access Arrangements</a:t>
            </a:r>
            <a:endParaRPr lang="en-GB" sz="4800" dirty="0">
              <a:solidFill>
                <a:schemeClr val="bg1"/>
              </a:solidFill>
            </a:endParaRPr>
          </a:p>
        </p:txBody>
      </p:sp>
      <p:sp>
        <p:nvSpPr>
          <p:cNvPr id="3" name="Content Placeholder 2">
            <a:extLst>
              <a:ext uri="{FF2B5EF4-FFF2-40B4-BE49-F238E27FC236}">
                <a16:creationId xmlns:a16="http://schemas.microsoft.com/office/drawing/2014/main" id="{E499DD50-9CF8-BBCD-CE7D-1627D0E65C9F}"/>
              </a:ext>
            </a:extLst>
          </p:cNvPr>
          <p:cNvSpPr>
            <a:spLocks noGrp="1"/>
          </p:cNvSpPr>
          <p:nvPr>
            <p:ph idx="1"/>
          </p:nvPr>
        </p:nvSpPr>
        <p:spPr>
          <a:xfrm>
            <a:off x="6264036" y="206765"/>
            <a:ext cx="5900318" cy="6651235"/>
          </a:xfrm>
        </p:spPr>
        <p:txBody>
          <a:bodyPr anchor="ctr">
            <a:normAutofit/>
          </a:bodyPr>
          <a:lstStyle/>
          <a:p>
            <a:r>
              <a:rPr lang="en-GB" dirty="0"/>
              <a:t>Extra Time </a:t>
            </a:r>
          </a:p>
          <a:p>
            <a:r>
              <a:rPr lang="en-GB" dirty="0"/>
              <a:t>Reader or Computer Reader</a:t>
            </a:r>
          </a:p>
          <a:p>
            <a:r>
              <a:rPr lang="en-GB" dirty="0"/>
              <a:t>Read Aloud</a:t>
            </a:r>
          </a:p>
          <a:p>
            <a:r>
              <a:rPr lang="en-GB" dirty="0"/>
              <a:t>Examination Reading Pen </a:t>
            </a:r>
          </a:p>
          <a:p>
            <a:r>
              <a:rPr lang="en-GB" dirty="0"/>
              <a:t>Word Processor </a:t>
            </a:r>
          </a:p>
          <a:p>
            <a:r>
              <a:rPr lang="en-GB" dirty="0"/>
              <a:t>Scribe </a:t>
            </a:r>
          </a:p>
          <a:p>
            <a:r>
              <a:rPr lang="en-GB" dirty="0"/>
              <a:t>Practical Assistant </a:t>
            </a:r>
          </a:p>
          <a:p>
            <a:r>
              <a:rPr lang="en-GB" dirty="0"/>
              <a:t>Enlarged Papers</a:t>
            </a:r>
          </a:p>
          <a:p>
            <a:r>
              <a:rPr lang="en-GB" dirty="0"/>
              <a:t>Coloured paper </a:t>
            </a:r>
          </a:p>
          <a:p>
            <a:r>
              <a:rPr lang="en-GB" dirty="0"/>
              <a:t>Supervised Rest Breaks </a:t>
            </a:r>
          </a:p>
          <a:p>
            <a:endParaRPr lang="en-GB" sz="1800" dirty="0">
              <a:solidFill>
                <a:schemeClr val="tx2"/>
              </a:solidFill>
            </a:endParaRPr>
          </a:p>
        </p:txBody>
      </p:sp>
    </p:spTree>
    <p:extLst>
      <p:ext uri="{BB962C8B-B14F-4D97-AF65-F5344CB8AC3E}">
        <p14:creationId xmlns:p14="http://schemas.microsoft.com/office/powerpoint/2010/main" val="364851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37A3DC6-BAC3-CE73-48BD-EF87EC420BE2}"/>
              </a:ext>
            </a:extLst>
          </p:cNvPr>
          <p:cNvSpPr>
            <a:spLocks noGrp="1"/>
          </p:cNvSpPr>
          <p:nvPr>
            <p:ph type="title"/>
          </p:nvPr>
        </p:nvSpPr>
        <p:spPr>
          <a:xfrm>
            <a:off x="786385" y="841248"/>
            <a:ext cx="5129600" cy="5340097"/>
          </a:xfrm>
        </p:spPr>
        <p:txBody>
          <a:bodyPr anchor="ctr">
            <a:normAutofit/>
          </a:bodyPr>
          <a:lstStyle/>
          <a:p>
            <a:r>
              <a:rPr lang="en-GB" sz="4800" dirty="0">
                <a:solidFill>
                  <a:schemeClr val="bg1"/>
                </a:solidFill>
              </a:rPr>
              <a:t>‘Normal Way of Working</a:t>
            </a:r>
            <a:r>
              <a:rPr lang="en-GB" sz="4800" b="1" dirty="0">
                <a:solidFill>
                  <a:schemeClr val="bg1"/>
                </a:solidFill>
              </a:rPr>
              <a:t>’</a:t>
            </a:r>
            <a:endParaRPr lang="en-GB" sz="4800" dirty="0">
              <a:solidFill>
                <a:schemeClr val="bg1"/>
              </a:solidFill>
            </a:endParaRPr>
          </a:p>
        </p:txBody>
      </p:sp>
      <p:sp>
        <p:nvSpPr>
          <p:cNvPr id="3" name="Content Placeholder 2">
            <a:extLst>
              <a:ext uri="{FF2B5EF4-FFF2-40B4-BE49-F238E27FC236}">
                <a16:creationId xmlns:a16="http://schemas.microsoft.com/office/drawing/2014/main" id="{49748FF4-AA0A-82FB-005D-E2E587C923A0}"/>
              </a:ext>
            </a:extLst>
          </p:cNvPr>
          <p:cNvSpPr>
            <a:spLocks noGrp="1"/>
          </p:cNvSpPr>
          <p:nvPr>
            <p:ph idx="1"/>
          </p:nvPr>
        </p:nvSpPr>
        <p:spPr>
          <a:xfrm>
            <a:off x="6234037" y="578498"/>
            <a:ext cx="5930317" cy="5602847"/>
          </a:xfrm>
        </p:spPr>
        <p:txBody>
          <a:bodyPr anchor="ctr">
            <a:normAutofit/>
          </a:bodyPr>
          <a:lstStyle/>
          <a:p>
            <a:pPr marL="0" indent="0">
              <a:buNone/>
            </a:pPr>
            <a:r>
              <a:rPr lang="en-GB" dirty="0"/>
              <a:t>The arrangement(s) put in place must reflect the support given to your child in school, e.g. </a:t>
            </a:r>
          </a:p>
          <a:p>
            <a:pPr marL="0" indent="0">
              <a:buNone/>
            </a:pPr>
            <a:r>
              <a:rPr lang="en-GB" dirty="0"/>
              <a:t>• in the classroom </a:t>
            </a:r>
          </a:p>
          <a:p>
            <a:pPr marL="0" indent="0">
              <a:buNone/>
            </a:pPr>
            <a:r>
              <a:rPr lang="en-GB" dirty="0"/>
              <a:t>• working in small groups </a:t>
            </a:r>
          </a:p>
          <a:p>
            <a:pPr marL="0" indent="0">
              <a:buNone/>
            </a:pPr>
            <a:r>
              <a:rPr lang="en-GB" dirty="0"/>
              <a:t>• literacy support lessons</a:t>
            </a:r>
          </a:p>
          <a:p>
            <a:pPr marL="0" indent="0">
              <a:buNone/>
            </a:pPr>
            <a:r>
              <a:rPr lang="en-GB" dirty="0"/>
              <a:t>• literacy intervention strategies</a:t>
            </a:r>
          </a:p>
          <a:p>
            <a:pPr marL="0" indent="0">
              <a:buNone/>
            </a:pPr>
            <a:r>
              <a:rPr lang="en-GB" dirty="0"/>
              <a:t>• in internal school tests/examinations </a:t>
            </a:r>
          </a:p>
          <a:p>
            <a:pPr marL="0" indent="0">
              <a:buNone/>
            </a:pPr>
            <a:r>
              <a:rPr lang="en-GB" dirty="0"/>
              <a:t>• mock examinations</a:t>
            </a:r>
            <a:endParaRPr lang="en-GB" dirty="0">
              <a:solidFill>
                <a:schemeClr val="tx2"/>
              </a:solidFill>
            </a:endParaRPr>
          </a:p>
        </p:txBody>
      </p:sp>
    </p:spTree>
    <p:extLst>
      <p:ext uri="{BB962C8B-B14F-4D97-AF65-F5344CB8AC3E}">
        <p14:creationId xmlns:p14="http://schemas.microsoft.com/office/powerpoint/2010/main" val="3203464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0A55DA-F343-C6CB-8FE4-D6C77DC84644}"/>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CE61B8C3-F9B9-8133-C42C-C0A341CD2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DFF798AF-9EAE-867C-DE81-2F5F8CC3E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34CFA31-C3DE-5BC4-0BBF-74DDE62106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90CAE1CE-3166-1845-ED4E-115D0BA3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3C569CA-75BA-9B05-2AE4-10CD2C1CA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A6F3F38-2341-D22D-9EE3-3CC5F494E9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F49CDD7B-7E0C-E1DF-BE0F-4732CB70D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6C6604C4-571D-E27B-0576-9576556A5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41A2908E-377B-F777-73F2-1EFA3E32F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3407368-0073-6F27-C157-82B4C017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B9F34CD-9874-1BC8-5D30-9A96A24DA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BFD75390-45AF-7663-AC41-D8274BD8D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F2C62A88-77DE-9A96-6D5F-DC8E7742C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43AFE9F-3ECE-94B2-6974-BE64262BAE7E}"/>
              </a:ext>
            </a:extLst>
          </p:cNvPr>
          <p:cNvSpPr>
            <a:spLocks noGrp="1"/>
          </p:cNvSpPr>
          <p:nvPr>
            <p:ph type="title"/>
          </p:nvPr>
        </p:nvSpPr>
        <p:spPr>
          <a:xfrm>
            <a:off x="167951" y="841248"/>
            <a:ext cx="5748034" cy="5340097"/>
          </a:xfrm>
        </p:spPr>
        <p:txBody>
          <a:bodyPr anchor="ctr">
            <a:normAutofit/>
          </a:bodyPr>
          <a:lstStyle/>
          <a:p>
            <a:pPr algn="ctr"/>
            <a:r>
              <a:rPr lang="en-GB" sz="4800" dirty="0">
                <a:solidFill>
                  <a:schemeClr val="bg1"/>
                </a:solidFill>
              </a:rPr>
              <a:t>Teaching Assistants Role in exams </a:t>
            </a:r>
            <a:br>
              <a:rPr lang="en-US" sz="4800" dirty="0">
                <a:solidFill>
                  <a:schemeClr val="bg1"/>
                </a:solidFill>
              </a:rPr>
            </a:br>
            <a:endParaRPr lang="en-GB" sz="4800" dirty="0">
              <a:solidFill>
                <a:schemeClr val="bg1"/>
              </a:solidFill>
            </a:endParaRPr>
          </a:p>
        </p:txBody>
      </p:sp>
      <p:sp>
        <p:nvSpPr>
          <p:cNvPr id="3" name="Content Placeholder 2">
            <a:extLst>
              <a:ext uri="{FF2B5EF4-FFF2-40B4-BE49-F238E27FC236}">
                <a16:creationId xmlns:a16="http://schemas.microsoft.com/office/drawing/2014/main" id="{26B82C21-72E8-83CA-3828-BA9F5C3F871E}"/>
              </a:ext>
            </a:extLst>
          </p:cNvPr>
          <p:cNvSpPr>
            <a:spLocks noGrp="1"/>
          </p:cNvSpPr>
          <p:nvPr>
            <p:ph idx="1"/>
          </p:nvPr>
        </p:nvSpPr>
        <p:spPr>
          <a:xfrm>
            <a:off x="6248469" y="752666"/>
            <a:ext cx="5930317" cy="5602847"/>
          </a:xfrm>
        </p:spPr>
        <p:txBody>
          <a:bodyPr anchor="ctr">
            <a:normAutofit/>
          </a:bodyPr>
          <a:lstStyle/>
          <a:p>
            <a:pPr marL="0" indent="0">
              <a:buNone/>
            </a:pPr>
            <a:endParaRPr lang="en-GB" b="1" dirty="0"/>
          </a:p>
          <a:p>
            <a:pPr lvl="0"/>
            <a:r>
              <a:rPr lang="en-GB" dirty="0"/>
              <a:t>They can only help in certain ways</a:t>
            </a:r>
            <a:endParaRPr lang="en-US" dirty="0"/>
          </a:p>
          <a:p>
            <a:pPr lvl="0"/>
            <a:r>
              <a:rPr lang="en-GB" dirty="0"/>
              <a:t>They can’t give you clues like I do in lessons</a:t>
            </a:r>
            <a:endParaRPr lang="en-US" dirty="0"/>
          </a:p>
          <a:p>
            <a:pPr lvl="0"/>
            <a:r>
              <a:rPr lang="en-GB" dirty="0"/>
              <a:t>They can’t give you examples like I do in lessons</a:t>
            </a:r>
            <a:endParaRPr lang="en-US" dirty="0"/>
          </a:p>
          <a:p>
            <a:pPr lvl="0"/>
            <a:r>
              <a:rPr lang="en-GB" dirty="0"/>
              <a:t>They can’t tell you if your answers are right or wrong</a:t>
            </a:r>
            <a:endParaRPr lang="en-US" dirty="0"/>
          </a:p>
          <a:p>
            <a:pPr lvl="0"/>
            <a:r>
              <a:rPr lang="en-GB" dirty="0"/>
              <a:t>They can’t check your work to see if you have understood</a:t>
            </a:r>
            <a:endParaRPr lang="en-US" dirty="0"/>
          </a:p>
          <a:p>
            <a:pPr marL="0" indent="0">
              <a:buNone/>
            </a:pPr>
            <a:endParaRPr lang="en-US" dirty="0"/>
          </a:p>
          <a:p>
            <a:pPr marL="0" indent="0">
              <a:buNone/>
            </a:pPr>
            <a:endParaRPr lang="en-GB" dirty="0">
              <a:solidFill>
                <a:schemeClr val="tx2"/>
              </a:solidFill>
            </a:endParaRPr>
          </a:p>
        </p:txBody>
      </p:sp>
    </p:spTree>
    <p:extLst>
      <p:ext uri="{BB962C8B-B14F-4D97-AF65-F5344CB8AC3E}">
        <p14:creationId xmlns:p14="http://schemas.microsoft.com/office/powerpoint/2010/main" val="236370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9C4A51-5112-204F-A7A7-4AE435561BCB}"/>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B1EE850A-C906-E7FD-14A6-178DD6EA6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20B25902-0369-251A-8FE1-524E2CD5E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4F2EE97-C048-A7AB-5954-1F1C3A2DA7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82DC2CF6-F004-D262-131C-6D4E27E2F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EAE81D79-422E-9CBE-EBD1-ECDD9F3D46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64EF1C3-0C8A-7E52-F212-305A44A6A9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EC298C1-851A-5701-679D-BD7A5D5A7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30D70D36-B412-9FA1-2853-A8A2E18C0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E6425A0-A2C7-C66B-0869-68F2541C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4D88859-467B-23EA-E2D9-DBCD9D3D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7740827F-EAE8-85C2-3A8B-0E89840A4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DB0FBAC9-31C9-B02E-89B7-F0F28E9DA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D1542FEF-B089-0864-02C8-2FDD83009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F9EF38B-7003-7EFA-6A74-40147D339AAB}"/>
              </a:ext>
            </a:extLst>
          </p:cNvPr>
          <p:cNvSpPr>
            <a:spLocks noGrp="1"/>
          </p:cNvSpPr>
          <p:nvPr>
            <p:ph type="title"/>
          </p:nvPr>
        </p:nvSpPr>
        <p:spPr>
          <a:xfrm>
            <a:off x="167951" y="841248"/>
            <a:ext cx="5748034" cy="5340097"/>
          </a:xfrm>
        </p:spPr>
        <p:txBody>
          <a:bodyPr anchor="ctr">
            <a:normAutofit/>
          </a:bodyPr>
          <a:lstStyle/>
          <a:p>
            <a:pPr algn="ctr"/>
            <a:r>
              <a:rPr lang="en-GB" sz="4800" dirty="0">
                <a:solidFill>
                  <a:schemeClr val="bg1"/>
                </a:solidFill>
              </a:rPr>
              <a:t>Student’s role</a:t>
            </a:r>
            <a:br>
              <a:rPr lang="en-US" sz="4800" dirty="0">
                <a:solidFill>
                  <a:schemeClr val="bg1"/>
                </a:solidFill>
              </a:rPr>
            </a:br>
            <a:r>
              <a:rPr lang="en-US" sz="4800" dirty="0">
                <a:solidFill>
                  <a:schemeClr val="bg1"/>
                </a:solidFill>
              </a:rPr>
              <a:t>in exams</a:t>
            </a:r>
            <a:br>
              <a:rPr lang="en-US" sz="4800" dirty="0">
                <a:solidFill>
                  <a:schemeClr val="bg1"/>
                </a:solidFill>
              </a:rPr>
            </a:br>
            <a:endParaRPr lang="en-GB" sz="4800" dirty="0">
              <a:solidFill>
                <a:schemeClr val="bg1"/>
              </a:solidFill>
            </a:endParaRPr>
          </a:p>
        </p:txBody>
      </p:sp>
      <p:sp>
        <p:nvSpPr>
          <p:cNvPr id="3" name="Content Placeholder 2">
            <a:extLst>
              <a:ext uri="{FF2B5EF4-FFF2-40B4-BE49-F238E27FC236}">
                <a16:creationId xmlns:a16="http://schemas.microsoft.com/office/drawing/2014/main" id="{D75F5AFB-A513-82E3-C7F2-6F62BBA5DD2A}"/>
              </a:ext>
            </a:extLst>
          </p:cNvPr>
          <p:cNvSpPr>
            <a:spLocks noGrp="1"/>
          </p:cNvSpPr>
          <p:nvPr>
            <p:ph idx="1"/>
          </p:nvPr>
        </p:nvSpPr>
        <p:spPr>
          <a:xfrm>
            <a:off x="6218159" y="833852"/>
            <a:ext cx="5930317" cy="6241639"/>
          </a:xfrm>
        </p:spPr>
        <p:txBody>
          <a:bodyPr anchor="ctr">
            <a:normAutofit fontScale="92500" lnSpcReduction="20000"/>
          </a:bodyPr>
          <a:lstStyle/>
          <a:p>
            <a:pPr lvl="0">
              <a:lnSpc>
                <a:spcPct val="110000"/>
              </a:lnSpc>
            </a:pPr>
            <a:r>
              <a:rPr lang="en-GB" dirty="0"/>
              <a:t>They can’t walk around or go to the toilet</a:t>
            </a:r>
            <a:endParaRPr lang="en-US" dirty="0"/>
          </a:p>
          <a:p>
            <a:pPr lvl="0">
              <a:lnSpc>
                <a:spcPct val="110000"/>
              </a:lnSpc>
            </a:pPr>
            <a:r>
              <a:rPr lang="en-GB" dirty="0"/>
              <a:t>They can’t use the computer to check things</a:t>
            </a:r>
            <a:endParaRPr lang="en-US" dirty="0"/>
          </a:p>
          <a:p>
            <a:pPr lvl="0">
              <a:lnSpc>
                <a:spcPct val="110000"/>
              </a:lnSpc>
            </a:pPr>
            <a:r>
              <a:rPr lang="en-GB" dirty="0"/>
              <a:t>They must leave their bag outside</a:t>
            </a:r>
            <a:endParaRPr lang="en-US" dirty="0"/>
          </a:p>
          <a:p>
            <a:pPr lvl="0">
              <a:lnSpc>
                <a:spcPct val="110000"/>
              </a:lnSpc>
            </a:pPr>
            <a:r>
              <a:rPr lang="en-GB" dirty="0"/>
              <a:t>They can only take what they need for the exam (such as a pen or pencil)</a:t>
            </a:r>
          </a:p>
          <a:p>
            <a:pPr lvl="0">
              <a:lnSpc>
                <a:spcPct val="110000"/>
              </a:lnSpc>
            </a:pPr>
            <a:r>
              <a:rPr lang="en-US" dirty="0"/>
              <a:t>They must have nothing in their blazer pockets</a:t>
            </a:r>
          </a:p>
          <a:p>
            <a:pPr lvl="0">
              <a:lnSpc>
                <a:spcPct val="110000"/>
              </a:lnSpc>
            </a:pPr>
            <a:r>
              <a:rPr lang="en-GB" dirty="0"/>
              <a:t>No books or mobile phones</a:t>
            </a:r>
            <a:endParaRPr lang="en-US" dirty="0"/>
          </a:p>
          <a:p>
            <a:pPr lvl="0">
              <a:lnSpc>
                <a:spcPct val="110000"/>
              </a:lnSpc>
            </a:pPr>
            <a:r>
              <a:rPr lang="en-GB" dirty="0"/>
              <a:t>They must be quiet and put their hand up if they need help</a:t>
            </a:r>
            <a:endParaRPr lang="en-US" dirty="0"/>
          </a:p>
          <a:p>
            <a:pPr lvl="0">
              <a:lnSpc>
                <a:spcPct val="110000"/>
              </a:lnSpc>
            </a:pPr>
            <a:r>
              <a:rPr lang="en-GB" dirty="0"/>
              <a:t>They will have to stay until the end of the exam time. </a:t>
            </a:r>
          </a:p>
          <a:p>
            <a:pPr marL="0" indent="0">
              <a:lnSpc>
                <a:spcPct val="110000"/>
              </a:lnSpc>
              <a:buNone/>
            </a:pPr>
            <a:endParaRPr lang="en-US" dirty="0"/>
          </a:p>
          <a:p>
            <a:pPr marL="0" indent="0">
              <a:buNone/>
            </a:pPr>
            <a:endParaRPr lang="en-GB" dirty="0">
              <a:solidFill>
                <a:schemeClr val="tx2"/>
              </a:solidFill>
            </a:endParaRPr>
          </a:p>
        </p:txBody>
      </p:sp>
    </p:spTree>
    <p:extLst>
      <p:ext uri="{BB962C8B-B14F-4D97-AF65-F5344CB8AC3E}">
        <p14:creationId xmlns:p14="http://schemas.microsoft.com/office/powerpoint/2010/main" val="319161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FF8A3-F390-7B77-F714-5D1DF0B47572}"/>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28348CE-323B-5A3D-900C-365A72457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FB35CEEA-4817-096B-835C-CA48FAE56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57DFCEF-A510-0954-09BC-45C3D4F65A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92AB294A-3CA8-92F3-C0E9-6B181D3B4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FC9E2686-664F-4B93-14DF-268CD5AC9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5CCDDA6-BD37-DCDD-E69C-24E6E35693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E6643265-8AB6-EC75-549C-3430DEE2E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1D1AA8D-3225-B005-A09D-68096A064C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F0152641-152A-9882-3314-8B9A33DA7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883FF695-FCB2-4F87-49C8-9B89055D9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60412BC-643A-038B-967E-BD7300906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7ED8C8F-5BC0-A9F1-8A82-3FC23CB74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F31D71D0-6675-EBCA-D976-2B980798FD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FEDFF87-7B8B-96D1-7CC2-18A65A8C3FEC}"/>
              </a:ext>
            </a:extLst>
          </p:cNvPr>
          <p:cNvSpPr>
            <a:spLocks noGrp="1"/>
          </p:cNvSpPr>
          <p:nvPr>
            <p:ph type="title"/>
          </p:nvPr>
        </p:nvSpPr>
        <p:spPr>
          <a:xfrm>
            <a:off x="167951" y="841248"/>
            <a:ext cx="5748034" cy="5340097"/>
          </a:xfrm>
        </p:spPr>
        <p:txBody>
          <a:bodyPr anchor="ctr">
            <a:normAutofit/>
          </a:bodyPr>
          <a:lstStyle/>
          <a:p>
            <a:pPr algn="ctr"/>
            <a:r>
              <a:rPr lang="en-GB" sz="4800" dirty="0">
                <a:solidFill>
                  <a:srgbClr val="FFFFFF"/>
                </a:solidFill>
              </a:rPr>
              <a:t>How can parents help at home?</a:t>
            </a:r>
            <a:br>
              <a:rPr lang="en-US" sz="4800" dirty="0">
                <a:solidFill>
                  <a:schemeClr val="bg1"/>
                </a:solidFill>
              </a:rPr>
            </a:br>
            <a:endParaRPr lang="en-GB" sz="4800" dirty="0">
              <a:solidFill>
                <a:schemeClr val="bg1"/>
              </a:solidFill>
            </a:endParaRPr>
          </a:p>
        </p:txBody>
      </p:sp>
      <p:sp>
        <p:nvSpPr>
          <p:cNvPr id="5" name="Content Placeholder 4">
            <a:extLst>
              <a:ext uri="{FF2B5EF4-FFF2-40B4-BE49-F238E27FC236}">
                <a16:creationId xmlns:a16="http://schemas.microsoft.com/office/drawing/2014/main" id="{4D352391-1E55-94B2-2884-009DCFCB9FDC}"/>
              </a:ext>
            </a:extLst>
          </p:cNvPr>
          <p:cNvSpPr>
            <a:spLocks noGrp="1"/>
          </p:cNvSpPr>
          <p:nvPr>
            <p:ph idx="1"/>
          </p:nvPr>
        </p:nvSpPr>
        <p:spPr>
          <a:xfrm>
            <a:off x="6290382" y="433406"/>
            <a:ext cx="5733667" cy="6135345"/>
          </a:xfrm>
        </p:spPr>
        <p:txBody>
          <a:bodyPr>
            <a:normAutofit/>
          </a:bodyPr>
          <a:lstStyle/>
          <a:p>
            <a:r>
              <a:rPr lang="en-GB" dirty="0"/>
              <a:t>Encourage your child to read anything, fiction and non-fiction</a:t>
            </a:r>
            <a:endParaRPr lang="en-US" dirty="0"/>
          </a:p>
          <a:p>
            <a:r>
              <a:rPr lang="en-GB" dirty="0"/>
              <a:t>Read their work and homework with them and look for any common mistakes</a:t>
            </a:r>
            <a:endParaRPr lang="en-US" dirty="0"/>
          </a:p>
          <a:p>
            <a:r>
              <a:rPr lang="en-GB" dirty="0"/>
              <a:t>Encourage them to proofread their work</a:t>
            </a:r>
            <a:endParaRPr lang="en-US" dirty="0"/>
          </a:p>
          <a:p>
            <a:r>
              <a:rPr lang="en-GB" dirty="0"/>
              <a:t>Look for any subject specific vocabulary – ask them to explain and spell these words</a:t>
            </a:r>
          </a:p>
          <a:p>
            <a:r>
              <a:rPr lang="en-GB" dirty="0"/>
              <a:t>Present work with pride and neat handwriting</a:t>
            </a:r>
            <a:endParaRPr lang="en-US" dirty="0"/>
          </a:p>
          <a:p>
            <a:endParaRPr lang="en-US" dirty="0"/>
          </a:p>
          <a:p>
            <a:endParaRPr lang="en-GB" dirty="0"/>
          </a:p>
        </p:txBody>
      </p:sp>
    </p:spTree>
    <p:extLst>
      <p:ext uri="{BB962C8B-B14F-4D97-AF65-F5344CB8AC3E}">
        <p14:creationId xmlns:p14="http://schemas.microsoft.com/office/powerpoint/2010/main" val="152082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8F86D8-9D90-AD81-2D9B-F37037BFF0B6}"/>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17BD8FE4-AEB0-998B-6700-08D53D0D3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B7B8340D-444F-3AA8-5CCF-A407D86B2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F1E15DD-C3D2-F33C-A7C1-4C59CB5EF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E1D9F486-A6B5-956E-87BA-3BA887D9A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AF04BDE-BA3A-5FF8-4E9B-7C8EFB864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5F1F4FC3-11E5-C0FF-1693-C4C6C2327E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CD5D465D-9E17-875A-1819-AAB2A1FF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DA957EA-2127-6A4A-6DFF-E8756E00B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AD79A5A-112D-7D8E-450A-10CCD5C3E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DC4DF3A7-D796-4A21-3A3F-50A143ECC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FA432F5F-F27C-CA34-075A-3DE48D64A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82D339B-31CF-2EA9-CF21-2B89315E5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1DDCD6B-5C8A-3843-CB5E-66374D877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F910E22-20DF-321C-0EB2-9B9744712F19}"/>
              </a:ext>
            </a:extLst>
          </p:cNvPr>
          <p:cNvSpPr>
            <a:spLocks noGrp="1"/>
          </p:cNvSpPr>
          <p:nvPr>
            <p:ph type="title"/>
          </p:nvPr>
        </p:nvSpPr>
        <p:spPr>
          <a:xfrm>
            <a:off x="167951" y="841248"/>
            <a:ext cx="5748034" cy="5340097"/>
          </a:xfrm>
        </p:spPr>
        <p:txBody>
          <a:bodyPr anchor="ctr">
            <a:normAutofit/>
          </a:bodyPr>
          <a:lstStyle/>
          <a:p>
            <a:pPr algn="ctr"/>
            <a:r>
              <a:rPr lang="en-GB" sz="4800" dirty="0">
                <a:solidFill>
                  <a:srgbClr val="FFFFFF"/>
                </a:solidFill>
              </a:rPr>
              <a:t>How can parents help at home?</a:t>
            </a:r>
            <a:br>
              <a:rPr lang="en-GB" sz="4800" dirty="0">
                <a:solidFill>
                  <a:srgbClr val="FFFFFF"/>
                </a:solidFill>
              </a:rPr>
            </a:br>
            <a:br>
              <a:rPr lang="en-GB" sz="4800" dirty="0">
                <a:solidFill>
                  <a:srgbClr val="FFFFFF"/>
                </a:solidFill>
              </a:rPr>
            </a:br>
            <a:r>
              <a:rPr lang="en-GB" sz="4000" dirty="0">
                <a:solidFill>
                  <a:schemeClr val="bg1"/>
                </a:solidFill>
              </a:rPr>
              <a:t>Offer Support &amp; Encouragement</a:t>
            </a:r>
            <a:br>
              <a:rPr lang="en-US" sz="4800" dirty="0">
                <a:solidFill>
                  <a:schemeClr val="bg1"/>
                </a:solidFill>
              </a:rPr>
            </a:br>
            <a:endParaRPr lang="en-GB" sz="4800" dirty="0">
              <a:solidFill>
                <a:schemeClr val="bg1"/>
              </a:solidFill>
            </a:endParaRPr>
          </a:p>
        </p:txBody>
      </p:sp>
      <p:sp>
        <p:nvSpPr>
          <p:cNvPr id="5" name="Content Placeholder 4">
            <a:extLst>
              <a:ext uri="{FF2B5EF4-FFF2-40B4-BE49-F238E27FC236}">
                <a16:creationId xmlns:a16="http://schemas.microsoft.com/office/drawing/2014/main" id="{BB33FB05-7433-05D5-2672-AB3D8B626472}"/>
              </a:ext>
            </a:extLst>
          </p:cNvPr>
          <p:cNvSpPr>
            <a:spLocks noGrp="1"/>
          </p:cNvSpPr>
          <p:nvPr>
            <p:ph idx="1"/>
          </p:nvPr>
        </p:nvSpPr>
        <p:spPr>
          <a:xfrm>
            <a:off x="6290382" y="433406"/>
            <a:ext cx="5873972" cy="6135345"/>
          </a:xfrm>
        </p:spPr>
        <p:txBody>
          <a:bodyPr>
            <a:normAutofit lnSpcReduction="10000"/>
          </a:bodyPr>
          <a:lstStyle/>
          <a:p>
            <a:r>
              <a:rPr lang="en-GB" dirty="0"/>
              <a:t>Encouraging them to eat well</a:t>
            </a:r>
          </a:p>
          <a:p>
            <a:r>
              <a:rPr lang="en-GB" dirty="0"/>
              <a:t>Encouraging them to sleep well</a:t>
            </a:r>
          </a:p>
          <a:p>
            <a:r>
              <a:rPr lang="en-GB" dirty="0"/>
              <a:t>Encouraging them to drink water every day</a:t>
            </a:r>
          </a:p>
          <a:p>
            <a:r>
              <a:rPr lang="en-GB" dirty="0"/>
              <a:t>Help them to identify what is causing the stress (and seek support where necessary)</a:t>
            </a:r>
          </a:p>
          <a:p>
            <a:r>
              <a:rPr lang="en-GB" dirty="0"/>
              <a:t>Acknowledge difficult times but remind them that they can cope</a:t>
            </a:r>
          </a:p>
          <a:p>
            <a:r>
              <a:rPr lang="en-GB" dirty="0"/>
              <a:t>Encourage them to work to a weekly timetable or plan around managing out of school time</a:t>
            </a:r>
          </a:p>
          <a:p>
            <a:r>
              <a:rPr lang="en-GB" dirty="0"/>
              <a:t>Encourage them to schedule breaks – resting, walking, listening to music</a:t>
            </a:r>
          </a:p>
          <a:p>
            <a:endParaRPr lang="en-GB" dirty="0"/>
          </a:p>
        </p:txBody>
      </p:sp>
    </p:spTree>
    <p:extLst>
      <p:ext uri="{BB962C8B-B14F-4D97-AF65-F5344CB8AC3E}">
        <p14:creationId xmlns:p14="http://schemas.microsoft.com/office/powerpoint/2010/main" val="361780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7" name="Picture 6">
            <a:extLst>
              <a:ext uri="{FF2B5EF4-FFF2-40B4-BE49-F238E27FC236}">
                <a16:creationId xmlns:a16="http://schemas.microsoft.com/office/drawing/2014/main" id="{6BFAAF51-3ADE-4FDA-A7E2-E4CC147E1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50" y="92767"/>
            <a:ext cx="11899900" cy="6198976"/>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DE44C-9D85-1840-2493-09B0D3E62DB9}"/>
              </a:ext>
            </a:extLst>
          </p:cNvPr>
          <p:cNvSpPr txBox="1"/>
          <p:nvPr/>
        </p:nvSpPr>
        <p:spPr>
          <a:xfrm>
            <a:off x="280657" y="151179"/>
            <a:ext cx="11651810" cy="6924973"/>
          </a:xfrm>
          <a:prstGeom prst="rect">
            <a:avLst/>
          </a:prstGeom>
          <a:noFill/>
        </p:spPr>
        <p:txBody>
          <a:bodyPr wrap="square" rtlCol="0">
            <a:spAutoFit/>
          </a:bodyPr>
          <a:lstStyle/>
          <a:p>
            <a:r>
              <a:rPr lang="en-GB" sz="2400" dirty="0">
                <a:latin typeface="Comic Sans MS" panose="030F0702030302020204" pitchFamily="66" charset="0"/>
              </a:rPr>
              <a:t>The SEND team here at Yardleys:</a:t>
            </a:r>
          </a:p>
          <a:p>
            <a:endParaRPr lang="en-GB" sz="2400" dirty="0">
              <a:latin typeface="Comic Sans MS" panose="030F0702030302020204" pitchFamily="66" charset="0"/>
            </a:endParaRPr>
          </a:p>
          <a:p>
            <a:r>
              <a:rPr lang="en-GB" sz="2400" dirty="0">
                <a:latin typeface="Comic Sans MS" panose="030F0702030302020204" pitchFamily="66" charset="0"/>
              </a:rPr>
              <a:t>Ms Ahmed </a:t>
            </a:r>
          </a:p>
          <a:p>
            <a:r>
              <a:rPr lang="en-GB" sz="2400" dirty="0">
                <a:latin typeface="Comic Sans MS" panose="030F0702030302020204" pitchFamily="66" charset="0"/>
              </a:rPr>
              <a:t>Ms Ali</a:t>
            </a:r>
          </a:p>
          <a:p>
            <a:r>
              <a:rPr lang="en-GB" sz="2400" dirty="0">
                <a:latin typeface="Comic Sans MS" panose="030F0702030302020204" pitchFamily="66" charset="0"/>
              </a:rPr>
              <a:t>Mrs Begum</a:t>
            </a:r>
          </a:p>
          <a:p>
            <a:r>
              <a:rPr lang="en-GB" sz="2400" dirty="0">
                <a:latin typeface="Comic Sans MS" panose="030F0702030302020204" pitchFamily="66" charset="0"/>
              </a:rPr>
              <a:t>Ms </a:t>
            </a:r>
            <a:r>
              <a:rPr lang="en-GB" sz="2400" dirty="0" err="1">
                <a:latin typeface="Comic Sans MS" panose="030F0702030302020204" pitchFamily="66" charset="0"/>
              </a:rPr>
              <a:t>Bondos</a:t>
            </a:r>
            <a:endParaRPr lang="en-GB" sz="2400" dirty="0">
              <a:latin typeface="Comic Sans MS" panose="030F0702030302020204" pitchFamily="66" charset="0"/>
            </a:endParaRPr>
          </a:p>
          <a:p>
            <a:r>
              <a:rPr lang="en-GB" sz="2400" dirty="0">
                <a:latin typeface="Comic Sans MS" panose="030F0702030302020204" pitchFamily="66" charset="0"/>
              </a:rPr>
              <a:t>Mrs Crew – HLTA 4</a:t>
            </a:r>
          </a:p>
          <a:p>
            <a:r>
              <a:rPr lang="en-GB" sz="2400" dirty="0">
                <a:latin typeface="Comic Sans MS" panose="030F0702030302020204" pitchFamily="66" charset="0"/>
              </a:rPr>
              <a:t>Ms Hackett</a:t>
            </a:r>
          </a:p>
          <a:p>
            <a:r>
              <a:rPr lang="en-GB" sz="2400" dirty="0">
                <a:latin typeface="Comic Sans MS" panose="030F0702030302020204" pitchFamily="66" charset="0"/>
              </a:rPr>
              <a:t>Ms Kauser</a:t>
            </a:r>
          </a:p>
          <a:p>
            <a:r>
              <a:rPr lang="en-GB" sz="2400" dirty="0">
                <a:latin typeface="Comic Sans MS" panose="030F0702030302020204" pitchFamily="66" charset="0"/>
              </a:rPr>
              <a:t>Mrs Morris</a:t>
            </a:r>
          </a:p>
          <a:p>
            <a:r>
              <a:rPr lang="en-GB" sz="2400" dirty="0">
                <a:latin typeface="Comic Sans MS" panose="030F0702030302020204" pitchFamily="66" charset="0"/>
              </a:rPr>
              <a:t>Agency TA’s – Anjum Ahmed ; </a:t>
            </a:r>
            <a:r>
              <a:rPr lang="en-GB" sz="2400" dirty="0" err="1">
                <a:latin typeface="Comic Sans MS" panose="030F0702030302020204" pitchFamily="66" charset="0"/>
              </a:rPr>
              <a:t>Mehrosh</a:t>
            </a:r>
            <a:r>
              <a:rPr lang="en-GB" sz="2400" dirty="0">
                <a:latin typeface="Comic Sans MS" panose="030F0702030302020204" pitchFamily="66" charset="0"/>
              </a:rPr>
              <a:t> Qasim; Bina Pancholi</a:t>
            </a:r>
          </a:p>
          <a:p>
            <a:endParaRPr lang="en-GB" sz="2400" dirty="0">
              <a:latin typeface="Comic Sans MS" panose="030F0702030302020204" pitchFamily="66" charset="0"/>
            </a:endParaRPr>
          </a:p>
          <a:p>
            <a:r>
              <a:rPr lang="en-GB" sz="2400" dirty="0">
                <a:latin typeface="Comic Sans MS" panose="030F0702030302020204" pitchFamily="66" charset="0"/>
              </a:rPr>
              <a:t>Ms Wareham – Administrator</a:t>
            </a:r>
          </a:p>
          <a:p>
            <a:endParaRPr lang="en-GB" sz="2400" dirty="0">
              <a:latin typeface="Comic Sans MS" panose="030F0702030302020204" pitchFamily="66" charset="0"/>
            </a:endParaRPr>
          </a:p>
          <a:p>
            <a:r>
              <a:rPr lang="en-GB" sz="2400" dirty="0">
                <a:latin typeface="Comic Sans MS" panose="030F0702030302020204" pitchFamily="66" charset="0"/>
              </a:rPr>
              <a:t>Mr Thornton – SENCo</a:t>
            </a:r>
          </a:p>
          <a:p>
            <a:endParaRPr lang="en-GB" sz="2400" dirty="0">
              <a:latin typeface="Comic Sans MS" panose="030F0702030302020204" pitchFamily="66" charset="0"/>
            </a:endParaRPr>
          </a:p>
          <a:p>
            <a:r>
              <a:rPr lang="en-GB" sz="2400" dirty="0">
                <a:latin typeface="Comic Sans MS" panose="030F0702030302020204" pitchFamily="66" charset="0"/>
              </a:rPr>
              <a:t>SLT Lead – Ms Yates</a:t>
            </a:r>
          </a:p>
          <a:p>
            <a:endParaRPr lang="en-GB" dirty="0"/>
          </a:p>
          <a:p>
            <a:endParaRPr lang="en-GB" dirty="0"/>
          </a:p>
        </p:txBody>
      </p:sp>
    </p:spTree>
    <p:extLst>
      <p:ext uri="{BB962C8B-B14F-4D97-AF65-F5344CB8AC3E}">
        <p14:creationId xmlns:p14="http://schemas.microsoft.com/office/powerpoint/2010/main" val="103379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799" y="1382911"/>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sp>
        <p:nvSpPr>
          <p:cNvPr id="5" name="TextBox 4">
            <a:extLst>
              <a:ext uri="{FF2B5EF4-FFF2-40B4-BE49-F238E27FC236}">
                <a16:creationId xmlns:a16="http://schemas.microsoft.com/office/drawing/2014/main" id="{DEA4A325-4901-4B73-987F-8D0EE4773D70}"/>
              </a:ext>
            </a:extLst>
          </p:cNvPr>
          <p:cNvSpPr txBox="1"/>
          <p:nvPr/>
        </p:nvSpPr>
        <p:spPr>
          <a:xfrm>
            <a:off x="2208190" y="3429000"/>
            <a:ext cx="8011886" cy="1938992"/>
          </a:xfrm>
          <a:prstGeom prst="rect">
            <a:avLst/>
          </a:prstGeom>
          <a:noFill/>
        </p:spPr>
        <p:txBody>
          <a:bodyPr wrap="square" rtlCol="0">
            <a:spAutoFit/>
          </a:bodyPr>
          <a:lstStyle/>
          <a:p>
            <a:pPr algn="ctr"/>
            <a:r>
              <a:rPr lang="en-GB" sz="2400" b="1" dirty="0">
                <a:latin typeface="Comic Sans MS" panose="030F0702030302020204" pitchFamily="66" charset="0"/>
              </a:rPr>
              <a:t>The curriculum is successfully adapted, designed or developed to be ambitious and meet the needs of pupils with SEND, developing their knowledge, skills and abilities to apply what they know and can do withy increasing fluency and independence.</a:t>
            </a:r>
          </a:p>
        </p:txBody>
      </p:sp>
    </p:spTree>
    <p:extLst>
      <p:ext uri="{BB962C8B-B14F-4D97-AF65-F5344CB8AC3E}">
        <p14:creationId xmlns:p14="http://schemas.microsoft.com/office/powerpoint/2010/main" val="275668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951" y="21420"/>
            <a:ext cx="6048672" cy="1143000"/>
          </a:xfrm>
        </p:spPr>
        <p:txBody>
          <a:bodyPr>
            <a:noAutofit/>
          </a:bodyPr>
          <a:lstStyle/>
          <a:p>
            <a:r>
              <a:rPr lang="en-GB" sz="3600" b="1" dirty="0">
                <a:latin typeface="Comic Sans MS" panose="030F0702030302020204" pitchFamily="66" charset="0"/>
              </a:rPr>
              <a:t>Yardleys SEND Vision</a:t>
            </a:r>
          </a:p>
        </p:txBody>
      </p:sp>
      <p:sp>
        <p:nvSpPr>
          <p:cNvPr id="4" name="Content Placeholder 3"/>
          <p:cNvSpPr>
            <a:spLocks noGrp="1"/>
          </p:cNvSpPr>
          <p:nvPr>
            <p:ph idx="1"/>
          </p:nvPr>
        </p:nvSpPr>
        <p:spPr>
          <a:xfrm>
            <a:off x="422031" y="1164420"/>
            <a:ext cx="11197883" cy="5287142"/>
          </a:xfrm>
        </p:spPr>
        <p:txBody>
          <a:bodyPr>
            <a:normAutofit fontScale="25000" lnSpcReduction="20000"/>
          </a:bodyPr>
          <a:lstStyle/>
          <a:p>
            <a:pPr marL="0" indent="0">
              <a:buNone/>
            </a:pPr>
            <a:r>
              <a:rPr lang="en-GB" sz="7200" dirty="0">
                <a:latin typeface="Comic Sans MS" panose="030F0702030302020204" pitchFamily="66" charset="0"/>
              </a:rPr>
              <a:t>Our vision is that regardless of need or disability all students at </a:t>
            </a:r>
            <a:r>
              <a:rPr lang="en-GB" sz="7200" dirty="0" err="1">
                <a:latin typeface="Comic Sans MS" panose="030F0702030302020204" pitchFamily="66" charset="0"/>
              </a:rPr>
              <a:t>Yardleys</a:t>
            </a:r>
            <a:r>
              <a:rPr lang="en-GB" sz="7200" dirty="0">
                <a:latin typeface="Comic Sans MS" panose="030F0702030302020204" pitchFamily="66" charset="0"/>
              </a:rPr>
              <a:t> School receive a high-quality and ambitious education. Students with special educational needs and/or disabilities will have their needs identified and supported throughout their time here at </a:t>
            </a:r>
            <a:r>
              <a:rPr lang="en-GB" sz="7200" dirty="0" err="1">
                <a:latin typeface="Comic Sans MS" panose="030F0702030302020204" pitchFamily="66" charset="0"/>
              </a:rPr>
              <a:t>Yardleys</a:t>
            </a:r>
            <a:r>
              <a:rPr lang="en-GB" sz="7200" dirty="0">
                <a:latin typeface="Comic Sans MS" panose="030F0702030302020204" pitchFamily="66"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Here at </a:t>
            </a:r>
            <a:r>
              <a:rPr lang="en-GB" sz="7200" dirty="0" err="1">
                <a:latin typeface="Comic Sans MS" panose="030F0702030302020204" pitchFamily="66" charset="0"/>
              </a:rPr>
              <a:t>Yardleys</a:t>
            </a:r>
            <a:r>
              <a:rPr lang="en-GB" sz="7200" dirty="0">
                <a:latin typeface="Comic Sans MS" panose="030F0702030302020204" pitchFamily="66" charset="0"/>
              </a:rPr>
              <a:t> School we achieve our vision by:</a:t>
            </a:r>
          </a:p>
          <a:p>
            <a:pPr marL="0" indent="0">
              <a:buNone/>
            </a:pPr>
            <a:r>
              <a:rPr lang="en-GB" sz="7200" dirty="0">
                <a:latin typeface="Comic Sans MS" panose="030F0702030302020204" pitchFamily="66"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7200" dirty="0">
                <a:latin typeface="Comic Sans MS" panose="030F0702030302020204" pitchFamily="66" charset="0"/>
              </a:rPr>
              <a:t>- Working collaboratively with teaching staff, outside agencies, parents and students so that we can maximise the outcome for students with special educational needs and/or disabilities. </a:t>
            </a:r>
          </a:p>
          <a:p>
            <a:pPr marL="0" indent="0">
              <a:buNone/>
            </a:pPr>
            <a:r>
              <a:rPr lang="en-GB" sz="7200" dirty="0">
                <a:latin typeface="Comic Sans MS" panose="030F0702030302020204" pitchFamily="66"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6400" dirty="0">
              <a:latin typeface="Comic Sans MS" panose="030F0702030302020204" pitchFamily="66" charset="0"/>
            </a:endParaRPr>
          </a:p>
          <a:p>
            <a:endParaRPr lang="en-GB" sz="4900"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9412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EAE0E9A-D0A9-9E57-870F-8131C34A8E95}"/>
              </a:ext>
            </a:extLst>
          </p:cNvPr>
          <p:cNvSpPr>
            <a:spLocks noGrp="1"/>
          </p:cNvSpPr>
          <p:nvPr>
            <p:ph type="title"/>
          </p:nvPr>
        </p:nvSpPr>
        <p:spPr>
          <a:xfrm>
            <a:off x="786385" y="841248"/>
            <a:ext cx="5129600" cy="5340097"/>
          </a:xfrm>
        </p:spPr>
        <p:txBody>
          <a:bodyPr anchor="ctr">
            <a:normAutofit/>
          </a:bodyPr>
          <a:lstStyle/>
          <a:p>
            <a:pPr algn="ctr"/>
            <a:r>
              <a:rPr lang="en-GB" sz="4800" dirty="0">
                <a:solidFill>
                  <a:schemeClr val="bg1"/>
                </a:solidFill>
              </a:rPr>
              <a:t>The </a:t>
            </a:r>
            <a:r>
              <a:rPr lang="en-GB" altLang="en-US" sz="4800" dirty="0">
                <a:solidFill>
                  <a:schemeClr val="bg1"/>
                </a:solidFill>
              </a:rPr>
              <a:t>Purpose of Access arrangements </a:t>
            </a:r>
            <a:endParaRPr lang="en-GB" sz="4800" dirty="0">
              <a:solidFill>
                <a:schemeClr val="bg1"/>
              </a:solidFill>
            </a:endParaRPr>
          </a:p>
        </p:txBody>
      </p:sp>
      <p:sp>
        <p:nvSpPr>
          <p:cNvPr id="3" name="Content Placeholder 2">
            <a:extLst>
              <a:ext uri="{FF2B5EF4-FFF2-40B4-BE49-F238E27FC236}">
                <a16:creationId xmlns:a16="http://schemas.microsoft.com/office/drawing/2014/main" id="{6FD3FB39-159C-285D-726E-2DFC947C983F}"/>
              </a:ext>
            </a:extLst>
          </p:cNvPr>
          <p:cNvSpPr>
            <a:spLocks noGrp="1"/>
          </p:cNvSpPr>
          <p:nvPr>
            <p:ph idx="1"/>
          </p:nvPr>
        </p:nvSpPr>
        <p:spPr>
          <a:xfrm>
            <a:off x="6064235" y="841247"/>
            <a:ext cx="6100119" cy="5340097"/>
          </a:xfrm>
        </p:spPr>
        <p:txBody>
          <a:bodyPr anchor="ctr">
            <a:normAutofit/>
          </a:bodyPr>
          <a:lstStyle/>
          <a:p>
            <a:r>
              <a:rPr lang="en-GB" dirty="0"/>
              <a:t>Access arrangements are not there to give students an unfair advantage, but to give all students a level playing field in which to demonstrate their skills, knowledge and understanding.</a:t>
            </a:r>
          </a:p>
          <a:p>
            <a:endParaRPr lang="en-US" dirty="0"/>
          </a:p>
          <a:p>
            <a:r>
              <a:rPr lang="en-GB" dirty="0"/>
              <a:t>To reflect the student’s normal way of working in school.</a:t>
            </a:r>
            <a:endParaRPr lang="en-US" dirty="0"/>
          </a:p>
          <a:p>
            <a:endParaRPr lang="en-GB" sz="1800" dirty="0">
              <a:solidFill>
                <a:schemeClr val="tx2"/>
              </a:solidFill>
            </a:endParaRPr>
          </a:p>
        </p:txBody>
      </p:sp>
    </p:spTree>
    <p:extLst>
      <p:ext uri="{BB962C8B-B14F-4D97-AF65-F5344CB8AC3E}">
        <p14:creationId xmlns:p14="http://schemas.microsoft.com/office/powerpoint/2010/main" val="238132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DCEBE25-DCAA-4061-281F-7123FA47C2E7}"/>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What are Access arrangements?</a:t>
            </a:r>
          </a:p>
        </p:txBody>
      </p:sp>
      <p:sp>
        <p:nvSpPr>
          <p:cNvPr id="3" name="Content Placeholder 2">
            <a:extLst>
              <a:ext uri="{FF2B5EF4-FFF2-40B4-BE49-F238E27FC236}">
                <a16:creationId xmlns:a16="http://schemas.microsoft.com/office/drawing/2014/main" id="{8CEE3029-40D9-FA31-62C2-488B91453641}"/>
              </a:ext>
            </a:extLst>
          </p:cNvPr>
          <p:cNvSpPr>
            <a:spLocks noGrp="1"/>
          </p:cNvSpPr>
          <p:nvPr>
            <p:ph idx="1"/>
          </p:nvPr>
        </p:nvSpPr>
        <p:spPr>
          <a:xfrm>
            <a:off x="6193913" y="841247"/>
            <a:ext cx="5970442" cy="5340097"/>
          </a:xfrm>
        </p:spPr>
        <p:txBody>
          <a:bodyPr anchor="ctr">
            <a:normAutofit/>
          </a:bodyPr>
          <a:lstStyle/>
          <a:p>
            <a:r>
              <a:rPr lang="en-GB" dirty="0">
                <a:solidFill>
                  <a:schemeClr val="tx2"/>
                </a:solidFill>
              </a:rPr>
              <a:t>Access arrangements allow students with specific needs, such as special educational needs and disabilities to access their exams.</a:t>
            </a:r>
          </a:p>
        </p:txBody>
      </p:sp>
    </p:spTree>
    <p:extLst>
      <p:ext uri="{BB962C8B-B14F-4D97-AF65-F5344CB8AC3E}">
        <p14:creationId xmlns:p14="http://schemas.microsoft.com/office/powerpoint/2010/main" val="365257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3AD57EB-D9BC-08C1-1465-18A597CDBAE6}"/>
              </a:ext>
            </a:extLst>
          </p:cNvPr>
          <p:cNvSpPr>
            <a:spLocks noGrp="1"/>
          </p:cNvSpPr>
          <p:nvPr>
            <p:ph type="title"/>
          </p:nvPr>
        </p:nvSpPr>
        <p:spPr>
          <a:xfrm>
            <a:off x="786385" y="841248"/>
            <a:ext cx="5129600" cy="5340097"/>
          </a:xfrm>
        </p:spPr>
        <p:txBody>
          <a:bodyPr anchor="ctr">
            <a:normAutofit/>
          </a:bodyPr>
          <a:lstStyle/>
          <a:p>
            <a:r>
              <a:rPr lang="en-GB" sz="4800" b="1" dirty="0">
                <a:solidFill>
                  <a:schemeClr val="bg1"/>
                </a:solidFill>
              </a:rPr>
              <a:t>How will the process start?</a:t>
            </a:r>
            <a:br>
              <a:rPr lang="en-GB" sz="4800" dirty="0">
                <a:solidFill>
                  <a:schemeClr val="bg1"/>
                </a:solidFill>
              </a:rPr>
            </a:br>
            <a:endParaRPr lang="en-GB" sz="4800" dirty="0">
              <a:solidFill>
                <a:schemeClr val="bg1"/>
              </a:solidFill>
            </a:endParaRPr>
          </a:p>
        </p:txBody>
      </p:sp>
      <p:sp>
        <p:nvSpPr>
          <p:cNvPr id="3" name="Content Placeholder 2">
            <a:extLst>
              <a:ext uri="{FF2B5EF4-FFF2-40B4-BE49-F238E27FC236}">
                <a16:creationId xmlns:a16="http://schemas.microsoft.com/office/drawing/2014/main" id="{DBFFFB50-D8F2-6653-8445-FB2118D08197}"/>
              </a:ext>
            </a:extLst>
          </p:cNvPr>
          <p:cNvSpPr>
            <a:spLocks noGrp="1"/>
          </p:cNvSpPr>
          <p:nvPr>
            <p:ph idx="1"/>
          </p:nvPr>
        </p:nvSpPr>
        <p:spPr>
          <a:xfrm>
            <a:off x="6089355" y="354563"/>
            <a:ext cx="6074999" cy="6503437"/>
          </a:xfrm>
        </p:spPr>
        <p:txBody>
          <a:bodyPr anchor="ctr">
            <a:normAutofit/>
          </a:bodyPr>
          <a:lstStyle/>
          <a:p>
            <a:pPr lvl="0"/>
            <a:r>
              <a:rPr lang="en-GB" dirty="0">
                <a:solidFill>
                  <a:schemeClr val="tx2"/>
                </a:solidFill>
              </a:rPr>
              <a:t>TNR and CWH will work with teachers and the students to identify who in school need access arrangements.</a:t>
            </a:r>
          </a:p>
          <a:p>
            <a:pPr lvl="0"/>
            <a:endParaRPr lang="en-GB" dirty="0">
              <a:solidFill>
                <a:schemeClr val="tx2"/>
              </a:solidFill>
            </a:endParaRPr>
          </a:p>
          <a:p>
            <a:pPr lvl="0"/>
            <a:r>
              <a:rPr lang="en-GB" dirty="0">
                <a:solidFill>
                  <a:schemeClr val="tx2"/>
                </a:solidFill>
              </a:rPr>
              <a:t>TNR will do a range of tests with students with learning difficulties. </a:t>
            </a:r>
          </a:p>
          <a:p>
            <a:endParaRPr lang="en-GB" sz="1500" dirty="0">
              <a:solidFill>
                <a:schemeClr val="tx2"/>
              </a:solidFill>
            </a:endParaRPr>
          </a:p>
        </p:txBody>
      </p:sp>
    </p:spTree>
    <p:extLst>
      <p:ext uri="{BB962C8B-B14F-4D97-AF65-F5344CB8AC3E}">
        <p14:creationId xmlns:p14="http://schemas.microsoft.com/office/powerpoint/2010/main" val="47211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B02D6C-7D0D-A381-35E7-45952F4775B4}"/>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D8E85F0A-B419-FDE1-927A-B5D109DD4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94D11CC-7841-286F-E7E9-AF6CA5389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8C9E548-2ED5-0333-CD52-36510D519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F5BC16CA-D317-EDB4-7DCE-40C7DF8DE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DC531B8-8BA8-743A-D6BE-FBE353F9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441F9FF-EA69-2027-B303-83E8D3738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2ADA5329-BA98-83D6-2E77-E706F8A7A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48551867-5381-E213-082D-A4A110F86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6C56DE9-7A3C-0405-4AF4-66A3E0ED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FA94185F-B99D-45B1-9FA8-A2229CF9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F0F1C4C6-FE01-5703-66F7-27E1709D5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15CFA47-1276-934D-70FC-58A090FC8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8ADB51C-C9F1-541B-FB6A-AA22DC233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96EE4F9-E4C4-6189-6B35-06657E088BA0}"/>
              </a:ext>
            </a:extLst>
          </p:cNvPr>
          <p:cNvSpPr>
            <a:spLocks noGrp="1"/>
          </p:cNvSpPr>
          <p:nvPr>
            <p:ph type="title"/>
          </p:nvPr>
        </p:nvSpPr>
        <p:spPr>
          <a:xfrm>
            <a:off x="786385" y="841248"/>
            <a:ext cx="5129600" cy="5340097"/>
          </a:xfrm>
        </p:spPr>
        <p:txBody>
          <a:bodyPr anchor="ctr">
            <a:normAutofit/>
          </a:bodyPr>
          <a:lstStyle/>
          <a:p>
            <a:r>
              <a:rPr lang="en-GB" sz="4800" b="1" dirty="0">
                <a:solidFill>
                  <a:schemeClr val="bg1"/>
                </a:solidFill>
              </a:rPr>
              <a:t>How will the process start?</a:t>
            </a:r>
            <a:br>
              <a:rPr lang="en-GB" sz="4800" dirty="0">
                <a:solidFill>
                  <a:schemeClr val="bg1"/>
                </a:solidFill>
              </a:rPr>
            </a:br>
            <a:endParaRPr lang="en-GB" sz="4800" dirty="0">
              <a:solidFill>
                <a:schemeClr val="bg1"/>
              </a:solidFill>
            </a:endParaRPr>
          </a:p>
        </p:txBody>
      </p:sp>
      <p:sp>
        <p:nvSpPr>
          <p:cNvPr id="3" name="Content Placeholder 2">
            <a:extLst>
              <a:ext uri="{FF2B5EF4-FFF2-40B4-BE49-F238E27FC236}">
                <a16:creationId xmlns:a16="http://schemas.microsoft.com/office/drawing/2014/main" id="{00C5C75B-203F-E081-D780-4C6CEC8B3908}"/>
              </a:ext>
            </a:extLst>
          </p:cNvPr>
          <p:cNvSpPr>
            <a:spLocks noGrp="1"/>
          </p:cNvSpPr>
          <p:nvPr>
            <p:ph idx="1"/>
          </p:nvPr>
        </p:nvSpPr>
        <p:spPr>
          <a:xfrm>
            <a:off x="6089355" y="354563"/>
            <a:ext cx="6074999" cy="6503437"/>
          </a:xfrm>
        </p:spPr>
        <p:txBody>
          <a:bodyPr anchor="ctr">
            <a:normAutofit/>
          </a:bodyPr>
          <a:lstStyle/>
          <a:p>
            <a:pPr lvl="0"/>
            <a:r>
              <a:rPr lang="en-GB" dirty="0">
                <a:solidFill>
                  <a:schemeClr val="tx2"/>
                </a:solidFill>
              </a:rPr>
              <a:t>Various access arrangements are available. For example, support for students who have difficulties with reading, writing, speed of working or concentration.</a:t>
            </a:r>
          </a:p>
          <a:p>
            <a:endParaRPr lang="en-GB" sz="1500" dirty="0">
              <a:solidFill>
                <a:schemeClr val="tx2"/>
              </a:solidFill>
            </a:endParaRPr>
          </a:p>
        </p:txBody>
      </p:sp>
    </p:spTree>
    <p:extLst>
      <p:ext uri="{BB962C8B-B14F-4D97-AF65-F5344CB8AC3E}">
        <p14:creationId xmlns:p14="http://schemas.microsoft.com/office/powerpoint/2010/main" val="135378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AD1762-3CB1-7E70-0221-3CF3A2DD7BCA}"/>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6BD435C7-A4E9-FFCA-1379-1E2BBCF11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472EBC27-3BDA-ABE1-1CB8-8BC88EB55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E10FA66-7E4A-1DB7-D221-720EC514F6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DC2D5707-286E-CA3B-737E-BC768AE9D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0A260ED4-90D4-77E7-0961-32CF4B20E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CED5150F-9060-6AF6-B482-F6FAF2BBC0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8A520F42-E341-5B43-FA7A-C459E03F0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8D4545E0-06C3-73A9-A78E-198FD92E7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186CB96-D8B1-9A2B-6740-AB861BF6F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F4E77F34-D82F-A19E-7298-103C62CD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CC4363-5473-CA16-98C9-B8848EE17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FE8F8AD-BA45-E9B1-72F2-C921927CB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4D60FFFD-38E5-6292-077D-6F7A94C8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669C6EA-EC63-5125-0603-BD2EE50D0530}"/>
              </a:ext>
            </a:extLst>
          </p:cNvPr>
          <p:cNvSpPr>
            <a:spLocks noGrp="1"/>
          </p:cNvSpPr>
          <p:nvPr>
            <p:ph type="title"/>
          </p:nvPr>
        </p:nvSpPr>
        <p:spPr>
          <a:xfrm>
            <a:off x="786385" y="841248"/>
            <a:ext cx="5129600" cy="5340097"/>
          </a:xfrm>
        </p:spPr>
        <p:txBody>
          <a:bodyPr anchor="ctr">
            <a:normAutofit/>
          </a:bodyPr>
          <a:lstStyle/>
          <a:p>
            <a:r>
              <a:rPr lang="en-GB" sz="4800" b="1" dirty="0">
                <a:solidFill>
                  <a:schemeClr val="bg1"/>
                </a:solidFill>
              </a:rPr>
              <a:t>How will the process start?</a:t>
            </a:r>
            <a:br>
              <a:rPr lang="en-GB" sz="4800" dirty="0">
                <a:solidFill>
                  <a:schemeClr val="bg1"/>
                </a:solidFill>
              </a:rPr>
            </a:br>
            <a:endParaRPr lang="en-GB" sz="4800" dirty="0">
              <a:solidFill>
                <a:schemeClr val="bg1"/>
              </a:solidFill>
            </a:endParaRPr>
          </a:p>
        </p:txBody>
      </p:sp>
      <p:sp>
        <p:nvSpPr>
          <p:cNvPr id="3" name="Content Placeholder 2">
            <a:extLst>
              <a:ext uri="{FF2B5EF4-FFF2-40B4-BE49-F238E27FC236}">
                <a16:creationId xmlns:a16="http://schemas.microsoft.com/office/drawing/2014/main" id="{807899D7-667D-A0FB-13EC-701735694C4A}"/>
              </a:ext>
            </a:extLst>
          </p:cNvPr>
          <p:cNvSpPr>
            <a:spLocks noGrp="1"/>
          </p:cNvSpPr>
          <p:nvPr>
            <p:ph idx="1"/>
          </p:nvPr>
        </p:nvSpPr>
        <p:spPr>
          <a:xfrm>
            <a:off x="6089355" y="354563"/>
            <a:ext cx="6074999" cy="6503437"/>
          </a:xfrm>
        </p:spPr>
        <p:txBody>
          <a:bodyPr anchor="ctr">
            <a:normAutofit/>
          </a:bodyPr>
          <a:lstStyle/>
          <a:p>
            <a:pPr lvl="0"/>
            <a:r>
              <a:rPr lang="en-GB" b="1" u="sng" dirty="0">
                <a:solidFill>
                  <a:schemeClr val="tx2"/>
                </a:solidFill>
              </a:rPr>
              <a:t>Not all students with additional needs will require access arrangements. </a:t>
            </a:r>
          </a:p>
          <a:p>
            <a:pPr marL="0" lvl="0" indent="0" algn="ctr">
              <a:buNone/>
            </a:pPr>
            <a:r>
              <a:rPr lang="en-GB" dirty="0">
                <a:solidFill>
                  <a:schemeClr val="tx2"/>
                </a:solidFill>
              </a:rPr>
              <a:t>This depends on whether their difficulty affects their access to exams. Additional needs or a diagnosis alone do not entitle a student to access arrangements.</a:t>
            </a:r>
            <a:endParaRPr lang="en-GB" sz="3000" dirty="0">
              <a:solidFill>
                <a:schemeClr val="tx2"/>
              </a:solidFill>
            </a:endParaRPr>
          </a:p>
          <a:p>
            <a:endParaRPr lang="en-GB" sz="1500" dirty="0">
              <a:solidFill>
                <a:schemeClr val="tx2"/>
              </a:solidFill>
            </a:endParaRPr>
          </a:p>
        </p:txBody>
      </p:sp>
    </p:spTree>
    <p:extLst>
      <p:ext uri="{BB962C8B-B14F-4D97-AF65-F5344CB8AC3E}">
        <p14:creationId xmlns:p14="http://schemas.microsoft.com/office/powerpoint/2010/main" val="111430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58050D72245347997804CAA73B937E" ma:contentTypeVersion="15" ma:contentTypeDescription="Create a new document." ma:contentTypeScope="" ma:versionID="092d7b94438bd4f9db4d706b916a7c3e">
  <xsd:schema xmlns:xsd="http://www.w3.org/2001/XMLSchema" xmlns:xs="http://www.w3.org/2001/XMLSchema" xmlns:p="http://schemas.microsoft.com/office/2006/metadata/properties" xmlns:ns2="f262e37a-4ad9-43d6-9826-93f75dc9c633" xmlns:ns3="270f534d-4cde-478e-9589-4d4cd4ed8d59" targetNamespace="http://schemas.microsoft.com/office/2006/metadata/properties" ma:root="true" ma:fieldsID="a4151182a215f0bc6157b94b04e375f6" ns2:_="" ns3:_="">
    <xsd:import namespace="f262e37a-4ad9-43d6-9826-93f75dc9c633"/>
    <xsd:import namespace="270f534d-4cde-478e-9589-4d4cd4ed8d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2e37a-4ad9-43d6-9826-93f75dc9c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cb8004-4641-4a0d-be9b-f10b966b8da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0f534d-4cde-478e-9589-4d4cd4ed8d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aa9827-993d-43f9-905b-46961f70c8fd}" ma:internalName="TaxCatchAll" ma:showField="CatchAllData" ma:web="270f534d-4cde-478e-9589-4d4cd4ed8d5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0f534d-4cde-478e-9589-4d4cd4ed8d59" xsi:nil="true"/>
    <lcf76f155ced4ddcb4097134ff3c332f xmlns="f262e37a-4ad9-43d6-9826-93f75dc9c6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0A667C-6C80-4EBB-8865-3DBB5881A68E}">
  <ds:schemaRefs>
    <ds:schemaRef ds:uri="http://schemas.microsoft.com/sharepoint/v3/contenttype/forms"/>
  </ds:schemaRefs>
</ds:datastoreItem>
</file>

<file path=customXml/itemProps2.xml><?xml version="1.0" encoding="utf-8"?>
<ds:datastoreItem xmlns:ds="http://schemas.openxmlformats.org/officeDocument/2006/customXml" ds:itemID="{A41D195D-9A06-45E9-B689-2A25DA0C7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62e37a-4ad9-43d6-9826-93f75dc9c633"/>
    <ds:schemaRef ds:uri="270f534d-4cde-478e-9589-4d4cd4ed8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F9971D-BAE6-4ED3-BB35-19EA0CCB6797}">
  <ds:schemaRefs>
    <ds:schemaRef ds:uri="http://purl.org/dc/dcmitype/"/>
    <ds:schemaRef ds:uri="http://www.w3.org/XML/1998/namespace"/>
    <ds:schemaRef ds:uri="5207da1f-7d79-42ea-8a14-f6fdb93f9594"/>
    <ds:schemaRef ds:uri="http://purl.org/dc/terms/"/>
    <ds:schemaRef ds:uri="http://schemas.microsoft.com/office/2006/documentManagement/types"/>
    <ds:schemaRef ds:uri="http://purl.org/dc/elements/1.1/"/>
    <ds:schemaRef ds:uri="58b22801-3ac3-4af1-8373-e41a99ea327e"/>
    <ds:schemaRef ds:uri="http://schemas.microsoft.com/office/infopath/2007/PartnerControls"/>
    <ds:schemaRef ds:uri="http://schemas.openxmlformats.org/package/2006/metadata/core-properties"/>
    <ds:schemaRef ds:uri="http://schemas.microsoft.com/office/2006/metadata/properties"/>
    <ds:schemaRef ds:uri="270f534d-4cde-478e-9589-4d4cd4ed8d59"/>
    <ds:schemaRef ds:uri="f262e37a-4ad9-43d6-9826-93f75dc9c633"/>
  </ds:schemaRefs>
</ds:datastoreItem>
</file>

<file path=docProps/app.xml><?xml version="1.0" encoding="utf-8"?>
<Properties xmlns="http://schemas.openxmlformats.org/officeDocument/2006/extended-properties" xmlns:vt="http://schemas.openxmlformats.org/officeDocument/2006/docPropsVTypes">
  <TotalTime>147</TotalTime>
  <Words>1087</Words>
  <Application>Microsoft Office PowerPoint</Application>
  <PresentationFormat>Widescreen</PresentationFormat>
  <Paragraphs>117</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Comic Sans MS</vt:lpstr>
      <vt:lpstr>Office Theme</vt:lpstr>
      <vt:lpstr>Access Arrangements </vt:lpstr>
      <vt:lpstr>PowerPoint Presentation</vt:lpstr>
      <vt:lpstr>Curriculum Intent - SEND</vt:lpstr>
      <vt:lpstr>Yardleys SEND Vision</vt:lpstr>
      <vt:lpstr>The Purpose of Access arrangements </vt:lpstr>
      <vt:lpstr>What are Access arrangements?</vt:lpstr>
      <vt:lpstr>How will the process start? </vt:lpstr>
      <vt:lpstr>How will the process start? </vt:lpstr>
      <vt:lpstr>How will the process start? </vt:lpstr>
      <vt:lpstr>Who will make the assessment </vt:lpstr>
      <vt:lpstr>Who will make the assessment </vt:lpstr>
      <vt:lpstr>What else needs to be done? </vt:lpstr>
      <vt:lpstr>Types of Access Arrangements</vt:lpstr>
      <vt:lpstr>‘Normal Way of Working’</vt:lpstr>
      <vt:lpstr>Teaching Assistants Role in exams  </vt:lpstr>
      <vt:lpstr>Student’s role in exams </vt:lpstr>
      <vt:lpstr>How can parents help at home? </vt:lpstr>
      <vt:lpstr>How can parents help at home?  Offer Support &amp; Encouragement </vt:lpstr>
      <vt:lpstr>PowerPoint Presentation</vt:lpstr>
      <vt:lpstr>PowerPoint Presentation</vt:lpstr>
    </vt:vector>
  </TitlesOfParts>
  <Company>Yardleys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Crew</dc:creator>
  <cp:lastModifiedBy>Richard Thornton</cp:lastModifiedBy>
  <cp:revision>2</cp:revision>
  <dcterms:created xsi:type="dcterms:W3CDTF">2025-11-04T08:05:10Z</dcterms:created>
  <dcterms:modified xsi:type="dcterms:W3CDTF">2025-11-05T07:57:35Z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0x0101001158050D72245347997804CAA73B937E</vt:lpwstr>
  </property>
  <property fmtid="{D5CDD505-2E9C-101B-9397-08002B2CF9AE}" pid="3" name="MediaServiceImageTags">
    <vt:lpwstr/>
  </property>
</Properties>
</file>