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323" r:id="rId6"/>
    <p:sldId id="274" r:id="rId7"/>
    <p:sldId id="271" r:id="rId8"/>
    <p:sldId id="272" r:id="rId9"/>
    <p:sldId id="257" r:id="rId10"/>
    <p:sldId id="258" r:id="rId11"/>
    <p:sldId id="259" r:id="rId12"/>
    <p:sldId id="260" r:id="rId13"/>
    <p:sldId id="261" r:id="rId14"/>
    <p:sldId id="262" r:id="rId15"/>
    <p:sldId id="263" r:id="rId16"/>
    <p:sldId id="264" r:id="rId17"/>
    <p:sldId id="265"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1" d="100"/>
          <a:sy n="111" d="100"/>
        </p:scale>
        <p:origin x="13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DBC900-8930-4ECA-AE27-3C57D7C3FD63}"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30654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BC900-8930-4ECA-AE27-3C57D7C3FD63}"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370929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BC900-8930-4ECA-AE27-3C57D7C3FD63}"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2011109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BE6797-4FA0-44C5-998E-FA9798091F02}" type="slidenum">
              <a:rPr lang="en-GB" altLang="en-US"/>
              <a:pPr>
                <a:defRPr/>
              </a:pPr>
              <a:t>‹#›</a:t>
            </a:fld>
            <a:endParaRPr lang="en-GB" altLang="en-US"/>
          </a:p>
        </p:txBody>
      </p:sp>
    </p:spTree>
    <p:extLst>
      <p:ext uri="{BB962C8B-B14F-4D97-AF65-F5344CB8AC3E}">
        <p14:creationId xmlns:p14="http://schemas.microsoft.com/office/powerpoint/2010/main" val="222911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9872BE-1000-43A7-8E8E-E5A5E816539B}" type="slidenum">
              <a:rPr lang="en-GB" altLang="en-US"/>
              <a:pPr>
                <a:defRPr/>
              </a:pPr>
              <a:t>‹#›</a:t>
            </a:fld>
            <a:endParaRPr lang="en-GB" altLang="en-US"/>
          </a:p>
        </p:txBody>
      </p:sp>
    </p:spTree>
    <p:extLst>
      <p:ext uri="{BB962C8B-B14F-4D97-AF65-F5344CB8AC3E}">
        <p14:creationId xmlns:p14="http://schemas.microsoft.com/office/powerpoint/2010/main" val="668543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4A3AE5A-6A4F-4913-81A9-24AF0BD45A01}" type="slidenum">
              <a:rPr lang="en-GB" altLang="en-US"/>
              <a:pPr>
                <a:defRPr/>
              </a:pPr>
              <a:t>‹#›</a:t>
            </a:fld>
            <a:endParaRPr lang="en-GB" altLang="en-US"/>
          </a:p>
        </p:txBody>
      </p:sp>
    </p:spTree>
    <p:extLst>
      <p:ext uri="{BB962C8B-B14F-4D97-AF65-F5344CB8AC3E}">
        <p14:creationId xmlns:p14="http://schemas.microsoft.com/office/powerpoint/2010/main" val="307665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9DEC601-03AC-496A-8CA4-9B5AA67E365A}" type="slidenum">
              <a:rPr lang="en-GB" altLang="en-US"/>
              <a:pPr>
                <a:defRPr/>
              </a:pPr>
              <a:t>‹#›</a:t>
            </a:fld>
            <a:endParaRPr lang="en-GB" altLang="en-US"/>
          </a:p>
        </p:txBody>
      </p:sp>
    </p:spTree>
    <p:extLst>
      <p:ext uri="{BB962C8B-B14F-4D97-AF65-F5344CB8AC3E}">
        <p14:creationId xmlns:p14="http://schemas.microsoft.com/office/powerpoint/2010/main" val="1352045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8DF95B6-6ADB-4901-8D0B-C8BB9E378F9B}" type="slidenum">
              <a:rPr lang="en-GB" altLang="en-US"/>
              <a:pPr>
                <a:defRPr/>
              </a:pPr>
              <a:t>‹#›</a:t>
            </a:fld>
            <a:endParaRPr lang="en-GB" altLang="en-US"/>
          </a:p>
        </p:txBody>
      </p:sp>
    </p:spTree>
    <p:extLst>
      <p:ext uri="{BB962C8B-B14F-4D97-AF65-F5344CB8AC3E}">
        <p14:creationId xmlns:p14="http://schemas.microsoft.com/office/powerpoint/2010/main" val="972286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1F125F4-BE47-4CA5-B492-6077ED6006FB}" type="slidenum">
              <a:rPr lang="en-GB" altLang="en-US"/>
              <a:pPr>
                <a:defRPr/>
              </a:pPr>
              <a:t>‹#›</a:t>
            </a:fld>
            <a:endParaRPr lang="en-GB" altLang="en-US"/>
          </a:p>
        </p:txBody>
      </p:sp>
    </p:spTree>
    <p:extLst>
      <p:ext uri="{BB962C8B-B14F-4D97-AF65-F5344CB8AC3E}">
        <p14:creationId xmlns:p14="http://schemas.microsoft.com/office/powerpoint/2010/main" val="59714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28B48AD-F116-4DF3-BA2F-7E281DF03269}" type="slidenum">
              <a:rPr lang="en-GB" altLang="en-US"/>
              <a:pPr>
                <a:defRPr/>
              </a:pPr>
              <a:t>‹#›</a:t>
            </a:fld>
            <a:endParaRPr lang="en-GB" altLang="en-US"/>
          </a:p>
        </p:txBody>
      </p:sp>
    </p:spTree>
    <p:extLst>
      <p:ext uri="{BB962C8B-B14F-4D97-AF65-F5344CB8AC3E}">
        <p14:creationId xmlns:p14="http://schemas.microsoft.com/office/powerpoint/2010/main" val="160047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6B2AEDE-79C7-4ABA-A365-59BEB65D8672}" type="slidenum">
              <a:rPr lang="en-GB" altLang="en-US"/>
              <a:pPr>
                <a:defRPr/>
              </a:pPr>
              <a:t>‹#›</a:t>
            </a:fld>
            <a:endParaRPr lang="en-GB" altLang="en-US"/>
          </a:p>
        </p:txBody>
      </p:sp>
    </p:spTree>
    <p:extLst>
      <p:ext uri="{BB962C8B-B14F-4D97-AF65-F5344CB8AC3E}">
        <p14:creationId xmlns:p14="http://schemas.microsoft.com/office/powerpoint/2010/main" val="404987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DBC900-8930-4ECA-AE27-3C57D7C3FD63}"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328075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0D9E1F-9272-412C-AB87-53B7B8704C35}" type="slidenum">
              <a:rPr lang="en-GB" altLang="en-US"/>
              <a:pPr>
                <a:defRPr/>
              </a:pPr>
              <a:t>‹#›</a:t>
            </a:fld>
            <a:endParaRPr lang="en-GB" altLang="en-US"/>
          </a:p>
        </p:txBody>
      </p:sp>
    </p:spTree>
    <p:extLst>
      <p:ext uri="{BB962C8B-B14F-4D97-AF65-F5344CB8AC3E}">
        <p14:creationId xmlns:p14="http://schemas.microsoft.com/office/powerpoint/2010/main" val="2157454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6D9528-1DC5-4760-8BE6-9C9841F25668}" type="slidenum">
              <a:rPr lang="en-GB" altLang="en-US"/>
              <a:pPr>
                <a:defRPr/>
              </a:pPr>
              <a:t>‹#›</a:t>
            </a:fld>
            <a:endParaRPr lang="en-GB" altLang="en-US"/>
          </a:p>
        </p:txBody>
      </p:sp>
    </p:spTree>
    <p:extLst>
      <p:ext uri="{BB962C8B-B14F-4D97-AF65-F5344CB8AC3E}">
        <p14:creationId xmlns:p14="http://schemas.microsoft.com/office/powerpoint/2010/main" val="2106065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EB0FAF3-3850-4E23-A12A-C0372676954E}" type="slidenum">
              <a:rPr lang="en-GB" altLang="en-US"/>
              <a:pPr>
                <a:defRPr/>
              </a:pPr>
              <a:t>‹#›</a:t>
            </a:fld>
            <a:endParaRPr lang="en-GB" altLang="en-US"/>
          </a:p>
        </p:txBody>
      </p:sp>
    </p:spTree>
    <p:extLst>
      <p:ext uri="{BB962C8B-B14F-4D97-AF65-F5344CB8AC3E}">
        <p14:creationId xmlns:p14="http://schemas.microsoft.com/office/powerpoint/2010/main" val="42817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DBC900-8930-4ECA-AE27-3C57D7C3FD63}" type="datetimeFigureOut">
              <a:rPr lang="en-GB" smtClean="0"/>
              <a:t>19/05/2026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352712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DBC900-8930-4ECA-AE27-3C57D7C3FD63}"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184102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DBC900-8930-4ECA-AE27-3C57D7C3FD63}" type="datetimeFigureOut">
              <a:rPr lang="en-GB" smtClean="0"/>
              <a:t>19/05/2026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147996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DBC900-8930-4ECA-AE27-3C57D7C3FD63}" type="datetimeFigureOut">
              <a:rPr lang="en-GB" smtClean="0"/>
              <a:t>19/05/2026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131669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BC900-8930-4ECA-AE27-3C57D7C3FD63}" type="datetimeFigureOut">
              <a:rPr lang="en-GB" smtClean="0"/>
              <a:t>19/05/2026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117904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BC900-8930-4ECA-AE27-3C57D7C3FD63}"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1374006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DBC900-8930-4ECA-AE27-3C57D7C3FD63}" type="datetimeFigureOut">
              <a:rPr lang="en-GB" smtClean="0"/>
              <a:t>19/05/2026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33AB02-216C-43F4-8EC7-8B84514A1F50}" type="slidenum">
              <a:rPr lang="en-GB" smtClean="0"/>
              <a:t>‹#›</a:t>
            </a:fld>
            <a:endParaRPr lang="en-GB"/>
          </a:p>
        </p:txBody>
      </p:sp>
    </p:spTree>
    <p:extLst>
      <p:ext uri="{BB962C8B-B14F-4D97-AF65-F5344CB8AC3E}">
        <p14:creationId xmlns:p14="http://schemas.microsoft.com/office/powerpoint/2010/main" val="358607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BC900-8930-4ECA-AE27-3C57D7C3FD63}" type="datetimeFigureOut">
              <a:rPr lang="en-GB" smtClean="0"/>
              <a:t>19/05/2026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3AB02-216C-43F4-8EC7-8B84514A1F50}" type="slidenum">
              <a:rPr lang="en-GB" smtClean="0"/>
              <a:t>‹#›</a:t>
            </a:fld>
            <a:endParaRPr lang="en-GB"/>
          </a:p>
        </p:txBody>
      </p:sp>
    </p:spTree>
    <p:extLst>
      <p:ext uri="{BB962C8B-B14F-4D97-AF65-F5344CB8AC3E}">
        <p14:creationId xmlns:p14="http://schemas.microsoft.com/office/powerpoint/2010/main" val="537241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46893F5-6790-49CD-B0D8-6543F936F34D}" type="slidenum">
              <a:rPr lang="en-GB" altLang="en-US"/>
              <a:pPr>
                <a:defRPr/>
              </a:pPr>
              <a:t>‹#›</a:t>
            </a:fld>
            <a:endParaRPr lang="en-GB" altLang="en-US"/>
          </a:p>
        </p:txBody>
      </p:sp>
    </p:spTree>
    <p:extLst>
      <p:ext uri="{BB962C8B-B14F-4D97-AF65-F5344CB8AC3E}">
        <p14:creationId xmlns:p14="http://schemas.microsoft.com/office/powerpoint/2010/main" val="4155063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NfApFEDTtzE" TargetMode="Externa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extBox 1"/>
          <p:cNvSpPr txBox="1"/>
          <p:nvPr/>
        </p:nvSpPr>
        <p:spPr>
          <a:xfrm>
            <a:off x="531224" y="663505"/>
            <a:ext cx="7663542" cy="5078313"/>
          </a:xfrm>
          <a:prstGeom prst="rect">
            <a:avLst/>
          </a:prstGeom>
          <a:noFill/>
        </p:spPr>
        <p:txBody>
          <a:bodyPr wrap="square" lIns="91440" tIns="45720" rIns="91440" bIns="45720" rtlCol="0" anchor="t">
            <a:spAutoFit/>
          </a:bodyPr>
          <a:lstStyle/>
          <a:p>
            <a:r>
              <a:rPr lang="en-GB" sz="3600" dirty="0">
                <a:latin typeface="Comic Sans MS" panose="030F0702030302020204" pitchFamily="66" charset="0"/>
              </a:rPr>
              <a:t>Ethics Booster: Only complete the themes we have studied.</a:t>
            </a:r>
          </a:p>
          <a:p>
            <a:r>
              <a:rPr lang="en-GB" sz="3600" dirty="0">
                <a:latin typeface="Comic Sans MS" panose="030F0702030302020204" pitchFamily="66" charset="0"/>
              </a:rPr>
              <a:t>A:</a:t>
            </a:r>
          </a:p>
          <a:p>
            <a:r>
              <a:rPr lang="en-GB" sz="3600" dirty="0">
                <a:latin typeface="Comic Sans MS" panose="030F0702030302020204" pitchFamily="66" charset="0"/>
              </a:rPr>
              <a:t>B:</a:t>
            </a:r>
          </a:p>
          <a:p>
            <a:r>
              <a:rPr lang="en-GB" sz="3600" dirty="0">
                <a:latin typeface="Comic Sans MS" panose="030F0702030302020204" pitchFamily="66" charset="0"/>
              </a:rPr>
              <a:t>D:</a:t>
            </a:r>
          </a:p>
          <a:p>
            <a:r>
              <a:rPr lang="en-GB" sz="3600" dirty="0">
                <a:latin typeface="Comic Sans MS" panose="030F0702030302020204" pitchFamily="66" charset="0"/>
              </a:rPr>
              <a:t>E:</a:t>
            </a:r>
          </a:p>
          <a:p>
            <a:endParaRPr lang="en-GB" sz="3600" dirty="0">
              <a:solidFill>
                <a:srgbClr val="C00000"/>
              </a:solidFill>
              <a:latin typeface="Comic Sans MS" panose="030F0702030302020204" pitchFamily="66" charset="0"/>
            </a:endParaRPr>
          </a:p>
          <a:p>
            <a:r>
              <a:rPr lang="en-GB" sz="3600" dirty="0">
                <a:solidFill>
                  <a:srgbClr val="C00000"/>
                </a:solidFill>
                <a:latin typeface="Comic Sans MS"/>
              </a:rPr>
              <a:t>Cross out sections C and F, </a:t>
            </a:r>
            <a:r>
              <a:rPr lang="en-GB" sz="3600" dirty="0">
                <a:latin typeface="Comic Sans MS"/>
              </a:rPr>
              <a:t>otherwise you are a </a:t>
            </a:r>
            <a:r>
              <a:rPr lang="en-GB" sz="3600" b="1" dirty="0">
                <a:solidFill>
                  <a:srgbClr val="FF0000"/>
                </a:solidFill>
                <a:latin typeface="Comic Sans MS"/>
              </a:rPr>
              <a:t>C</a:t>
            </a:r>
            <a:r>
              <a:rPr lang="en-GB" sz="3600" dirty="0">
                <a:latin typeface="Comic Sans MS"/>
              </a:rPr>
              <a:t>omplete </a:t>
            </a:r>
            <a:r>
              <a:rPr lang="en-GB" sz="3600" b="1" dirty="0">
                <a:solidFill>
                  <a:srgbClr val="FF0000"/>
                </a:solidFill>
                <a:latin typeface="Comic Sans MS"/>
              </a:rPr>
              <a:t>F</a:t>
            </a:r>
            <a:r>
              <a:rPr lang="en-GB" sz="3600" dirty="0">
                <a:latin typeface="Comic Sans MS"/>
              </a:rPr>
              <a:t>ool.</a:t>
            </a:r>
          </a:p>
        </p:txBody>
      </p:sp>
    </p:spTree>
    <p:extLst>
      <p:ext uri="{BB962C8B-B14F-4D97-AF65-F5344CB8AC3E}">
        <p14:creationId xmlns:p14="http://schemas.microsoft.com/office/powerpoint/2010/main" val="252310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11728" y="370824"/>
            <a:ext cx="3275642" cy="528222"/>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Marriage</a:t>
            </a:r>
          </a:p>
        </p:txBody>
      </p:sp>
      <p:sp>
        <p:nvSpPr>
          <p:cNvPr id="5" name="Rectangle 4"/>
          <p:cNvSpPr/>
          <p:nvPr/>
        </p:nvSpPr>
        <p:spPr>
          <a:xfrm>
            <a:off x="3272511" y="297745"/>
            <a:ext cx="5595117" cy="6109365"/>
          </a:xfrm>
          <a:prstGeom prst="rect">
            <a:avLst/>
          </a:prstGeom>
        </p:spPr>
        <p:txBody>
          <a:bodyPr wrap="square">
            <a:spAutoFit/>
          </a:bodyPr>
          <a:lstStyle/>
          <a:p>
            <a:r>
              <a:rPr lang="en-GB" sz="1700" u="sng" dirty="0">
                <a:latin typeface="Comic Sans MS" panose="030F0702030302020204" pitchFamily="66" charset="0"/>
              </a:rPr>
              <a:t>Christianity:</a:t>
            </a:r>
            <a:r>
              <a:rPr lang="en-GB" sz="1700" dirty="0">
                <a:latin typeface="Comic Sans MS" panose="030F0702030302020204" pitchFamily="66" charset="0"/>
              </a:rPr>
              <a:t> It is a covenant (agreement) before God in which the couple promises to live faithfully till death.  A spiritual bond of trust. </a:t>
            </a:r>
            <a:r>
              <a:rPr lang="en-GB" sz="1700" dirty="0">
                <a:solidFill>
                  <a:srgbClr val="C00000"/>
                </a:solidFill>
                <a:latin typeface="Comic Sans MS" panose="030F0702030302020204" pitchFamily="66" charset="0"/>
              </a:rPr>
              <a:t>“That is why a man leaves his father and mother and is united to his wife, and they become one flesh.” (Bible)</a:t>
            </a:r>
          </a:p>
          <a:p>
            <a:r>
              <a:rPr lang="en-GB" sz="1700" dirty="0">
                <a:latin typeface="Comic Sans MS" panose="030F0702030302020204" pitchFamily="66" charset="0"/>
              </a:rPr>
              <a:t>Catholic and Orthodox – oppose same sex marriage and cohabitation as sexual relationships could take place.  </a:t>
            </a:r>
          </a:p>
          <a:p>
            <a:r>
              <a:rPr lang="en-GB" sz="1700" dirty="0">
                <a:latin typeface="Comic Sans MS" panose="030F0702030302020204" pitchFamily="66" charset="0"/>
              </a:rPr>
              <a:t>Protestants – cohabitation can take place if it helps strengthen the relationship. Some churches accept same sex marriage.</a:t>
            </a:r>
          </a:p>
          <a:p>
            <a:r>
              <a:rPr lang="en-GB" sz="1700" u="sng" dirty="0">
                <a:latin typeface="Comic Sans MS" panose="030F0702030302020204" pitchFamily="66" charset="0"/>
              </a:rPr>
              <a:t>Islam:</a:t>
            </a:r>
            <a:r>
              <a:rPr lang="en-GB" sz="1700" dirty="0">
                <a:latin typeface="Comic Sans MS" panose="030F0702030302020204" pitchFamily="66" charset="0"/>
              </a:rPr>
              <a:t> Marriage is a place to enjoy sex, raise children in a religious faith and provide lifelong support and companionship. </a:t>
            </a:r>
            <a:r>
              <a:rPr lang="en-GB" sz="1700" dirty="0">
                <a:solidFill>
                  <a:srgbClr val="C00000"/>
                </a:solidFill>
                <a:latin typeface="Comic Sans MS" panose="030F0702030302020204" pitchFamily="66" charset="0"/>
              </a:rPr>
              <a:t>“There is no institution in Islam more beloved and dearer [to God] than marriage.” (Hadith)</a:t>
            </a:r>
          </a:p>
          <a:p>
            <a:r>
              <a:rPr lang="en-GB" sz="1700" dirty="0">
                <a:latin typeface="Comic Sans MS" panose="030F0702030302020204" pitchFamily="66" charset="0"/>
              </a:rPr>
              <a:t>It helps people develop spiritually by avoiding sexual sin and by adding value to worship. Husband and wife are like a garment for each other (Quran 2:187) so should support and love one another.</a:t>
            </a:r>
          </a:p>
          <a:p>
            <a:r>
              <a:rPr lang="en-GB" sz="1700" dirty="0">
                <a:latin typeface="Comic Sans MS" panose="030F0702030302020204" pitchFamily="66" charset="0"/>
              </a:rPr>
              <a:t>Conservatives - Same sex marriage and cohabitation is forbidden.</a:t>
            </a:r>
          </a:p>
          <a:p>
            <a:r>
              <a:rPr lang="en-GB" sz="1700" dirty="0">
                <a:latin typeface="Comic Sans MS" panose="030F0702030302020204" pitchFamily="66" charset="0"/>
              </a:rPr>
              <a:t>Liberal – some mosques are opening for LGBT members to feel accepted.</a:t>
            </a:r>
            <a:endParaRPr lang="en-GB" sz="17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Picture 6" descr="How to Choose your Marriage Celebrant - HILLS CELEBRANT"/>
          <p:cNvPicPr/>
          <p:nvPr/>
        </p:nvPicPr>
        <p:blipFill>
          <a:blip r:embed="rId2">
            <a:extLst>
              <a:ext uri="{28A0092B-C50C-407E-A947-70E740481C1C}">
                <a14:useLocalDpi xmlns:a14="http://schemas.microsoft.com/office/drawing/2010/main" val="0"/>
              </a:ext>
            </a:extLst>
          </a:blip>
          <a:srcRect/>
          <a:stretch>
            <a:fillRect/>
          </a:stretch>
        </p:blipFill>
        <p:spPr bwMode="auto">
          <a:xfrm>
            <a:off x="311728" y="1478107"/>
            <a:ext cx="2725255" cy="3031547"/>
          </a:xfrm>
          <a:prstGeom prst="rect">
            <a:avLst/>
          </a:prstGeom>
          <a:noFill/>
          <a:ln>
            <a:noFill/>
          </a:ln>
        </p:spPr>
      </p:pic>
    </p:spTree>
    <p:extLst>
      <p:ext uri="{BB962C8B-B14F-4D97-AF65-F5344CB8AC3E}">
        <p14:creationId xmlns:p14="http://schemas.microsoft.com/office/powerpoint/2010/main" val="309765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fade">
                                      <p:cBhvr>
                                        <p:cTn id="40" dur="1000"/>
                                        <p:tgtEl>
                                          <p:spTgt spid="5">
                                            <p:txEl>
                                              <p:pRg st="6" end="6"/>
                                            </p:txEl>
                                          </p:spTgt>
                                        </p:tgtEl>
                                      </p:cBhvr>
                                    </p:animEffect>
                                    <p:anim calcmode="lin" valueType="num">
                                      <p:cBhvr>
                                        <p:cTn id="4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11728" y="370824"/>
            <a:ext cx="3275642" cy="989245"/>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Divorce and remarriage:</a:t>
            </a:r>
          </a:p>
        </p:txBody>
      </p:sp>
      <p:sp>
        <p:nvSpPr>
          <p:cNvPr id="5" name="Rectangle 4"/>
          <p:cNvSpPr/>
          <p:nvPr/>
        </p:nvSpPr>
        <p:spPr>
          <a:xfrm>
            <a:off x="3193494" y="242292"/>
            <a:ext cx="5595117" cy="6463308"/>
          </a:xfrm>
          <a:prstGeom prst="rect">
            <a:avLst/>
          </a:prstGeom>
        </p:spPr>
        <p:txBody>
          <a:bodyPr wrap="square">
            <a:spAutoFit/>
          </a:bodyPr>
          <a:lstStyle/>
          <a:p>
            <a:r>
              <a:rPr lang="en-GB" u="sng" dirty="0">
                <a:latin typeface="Comic Sans MS" panose="030F0702030302020204" pitchFamily="66" charset="0"/>
              </a:rPr>
              <a:t>Christianity:</a:t>
            </a:r>
            <a:endParaRPr lang="en-GB" dirty="0">
              <a:latin typeface="Comic Sans MS" panose="030F0702030302020204" pitchFamily="66" charset="0"/>
            </a:endParaRPr>
          </a:p>
          <a:p>
            <a:r>
              <a:rPr lang="en-GB" dirty="0">
                <a:latin typeface="Comic Sans MS" panose="030F0702030302020204" pitchFamily="66" charset="0"/>
              </a:rPr>
              <a:t>Christians have different attitudes towards divorce because it seems to be allowing it for unfaithfulness. “</a:t>
            </a:r>
            <a:r>
              <a:rPr lang="en-GB" dirty="0">
                <a:solidFill>
                  <a:srgbClr val="C00000"/>
                </a:solidFill>
                <a:latin typeface="Comic Sans MS" panose="030F0702030302020204" pitchFamily="66" charset="0"/>
              </a:rPr>
              <a:t>If a man divorces his wife for any cause other than </a:t>
            </a:r>
            <a:r>
              <a:rPr lang="en-GB" dirty="0" err="1">
                <a:solidFill>
                  <a:srgbClr val="C00000"/>
                </a:solidFill>
                <a:latin typeface="Comic Sans MS" panose="030F0702030302020204" pitchFamily="66" charset="0"/>
              </a:rPr>
              <a:t>unchastity</a:t>
            </a:r>
            <a:r>
              <a:rPr lang="en-GB" dirty="0">
                <a:solidFill>
                  <a:srgbClr val="C00000"/>
                </a:solidFill>
                <a:latin typeface="Comic Sans MS" panose="030F0702030302020204" pitchFamily="66" charset="0"/>
              </a:rPr>
              <a:t> (unfaithfulness) he involved her in adultery.” (Bible)</a:t>
            </a:r>
          </a:p>
          <a:p>
            <a:r>
              <a:rPr lang="en-GB" dirty="0">
                <a:latin typeface="Comic Sans MS" panose="030F0702030302020204" pitchFamily="66" charset="0"/>
              </a:rPr>
              <a:t>Catholics – marriage is a sacrament that is permanent that cannot be dissolved. They can separate but not remarry while partner is alive.</a:t>
            </a:r>
          </a:p>
          <a:p>
            <a:r>
              <a:rPr lang="en-GB" dirty="0">
                <a:latin typeface="Comic Sans MS" panose="030F0702030302020204" pitchFamily="66" charset="0"/>
              </a:rPr>
              <a:t>Protestants – allow divorces and remarriages as long as couples take the vows seriously. </a:t>
            </a:r>
          </a:p>
          <a:p>
            <a:r>
              <a:rPr lang="en-GB" u="sng" dirty="0">
                <a:latin typeface="Comic Sans MS" panose="030F0702030302020204" pitchFamily="66" charset="0"/>
              </a:rPr>
              <a:t>Islam:</a:t>
            </a:r>
            <a:endParaRPr lang="en-GB" dirty="0">
              <a:latin typeface="Comic Sans MS" panose="030F0702030302020204" pitchFamily="66" charset="0"/>
            </a:endParaRPr>
          </a:p>
          <a:p>
            <a:r>
              <a:rPr lang="en-GB" dirty="0">
                <a:latin typeface="Comic Sans MS" panose="030F0702030302020204" pitchFamily="66" charset="0"/>
              </a:rPr>
              <a:t>Quran encourages couples to reconcile their differences and come back together. </a:t>
            </a:r>
          </a:p>
          <a:p>
            <a:r>
              <a:rPr lang="en-GB" dirty="0">
                <a:latin typeface="Comic Sans MS" panose="030F0702030302020204" pitchFamily="66" charset="0"/>
              </a:rPr>
              <a:t>Divorce is considered </a:t>
            </a:r>
            <a:r>
              <a:rPr lang="en-GB" dirty="0">
                <a:solidFill>
                  <a:srgbClr val="C00000"/>
                </a:solidFill>
                <a:latin typeface="Comic Sans MS" panose="030F0702030302020204" pitchFamily="66" charset="0"/>
              </a:rPr>
              <a:t>‘Hateful to Allah’ (Hadith) </a:t>
            </a:r>
          </a:p>
          <a:p>
            <a:r>
              <a:rPr lang="en-GB" dirty="0">
                <a:latin typeface="Comic Sans MS" panose="030F0702030302020204" pitchFamily="66" charset="0"/>
              </a:rPr>
              <a:t>Husband must declare divorce to wife verbally/in writing followed by a waiting period of 3 months to see whether his wife is pregnant. If so, must wait till the baby is born to secure the family. Husband must support children financially. Wife can divorce but if husband is not at fault for breakup the women must repay her dowry and receives no financial support.</a:t>
            </a:r>
            <a:endParaRPr lang="en-GB" sz="17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5" descr="How Divorce affects finances? What are your financial rights whe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28" y="1797627"/>
            <a:ext cx="2678778" cy="3186545"/>
          </a:xfrm>
          <a:prstGeom prst="rect">
            <a:avLst/>
          </a:prstGeom>
          <a:noFill/>
          <a:ln>
            <a:noFill/>
          </a:ln>
        </p:spPr>
      </p:pic>
    </p:spTree>
    <p:extLst>
      <p:ext uri="{BB962C8B-B14F-4D97-AF65-F5344CB8AC3E}">
        <p14:creationId xmlns:p14="http://schemas.microsoft.com/office/powerpoint/2010/main" val="30778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1000"/>
                                        <p:tgtEl>
                                          <p:spTgt spid="5">
                                            <p:txEl>
                                              <p:pRg st="6" end="6"/>
                                            </p:txEl>
                                          </p:spTgt>
                                        </p:tgtEl>
                                      </p:cBhvr>
                                    </p:animEffect>
                                    <p:anim calcmode="lin" valueType="num">
                                      <p:cBhvr>
                                        <p:cTn id="4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11728" y="370824"/>
            <a:ext cx="3275642" cy="1014380"/>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The role of men and women</a:t>
            </a:r>
          </a:p>
        </p:txBody>
      </p:sp>
      <p:sp>
        <p:nvSpPr>
          <p:cNvPr id="3" name="Rectangle 2"/>
          <p:cNvSpPr/>
          <p:nvPr/>
        </p:nvSpPr>
        <p:spPr>
          <a:xfrm>
            <a:off x="3587370" y="185534"/>
            <a:ext cx="5404230" cy="6410729"/>
          </a:xfrm>
          <a:prstGeom prst="rect">
            <a:avLst/>
          </a:prstGeom>
        </p:spPr>
        <p:txBody>
          <a:bodyPr wrap="square">
            <a:spAutoFit/>
          </a:bodyPr>
          <a:lstStyle/>
          <a:p>
            <a:pPr algn="ct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Christianity: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fontAlgn="base">
              <a:spcAft>
                <a:spcPts val="0"/>
              </a:spcAft>
            </a:pPr>
            <a:r>
              <a:rPr lang="en-GB" dirty="0">
                <a:latin typeface="Comic Sans MS" panose="030F0702030302020204" pitchFamily="66" charset="0"/>
                <a:ea typeface="Times New Roman" panose="02020603050405020304" pitchFamily="18" charset="0"/>
                <a:cs typeface="Calibri" panose="020F0502020204030204" pitchFamily="34" charset="0"/>
              </a:rPr>
              <a:t>Christian parents raise children in Christian faith, teaching them to pray. Role of the husband to provide for the family financially and if not they are going against God. </a:t>
            </a:r>
            <a:r>
              <a:rPr lang="en-GB" dirty="0">
                <a:solidFill>
                  <a:srgbClr val="C00000"/>
                </a:solidFill>
                <a:latin typeface="Comic Sans MS" panose="030F0702030302020204" pitchFamily="66" charset="0"/>
                <a:ea typeface="Times New Roman" panose="02020603050405020304" pitchFamily="18" charset="0"/>
                <a:cs typeface="Calibri" panose="020F0502020204030204" pitchFamily="34" charset="0"/>
              </a:rPr>
              <a:t>“Anyone that does not provide for their family is worse than an unbeliever.’’ (Bible.)</a:t>
            </a:r>
            <a:r>
              <a:rPr lang="en-GB" dirty="0">
                <a:solidFill>
                  <a:srgbClr val="C00000"/>
                </a:solidFill>
                <a:latin typeface="Times New Roman" panose="02020603050405020304" pitchFamily="18" charset="0"/>
                <a:ea typeface="Times New Roman" panose="02020603050405020304" pitchFamily="18" charset="0"/>
              </a:rPr>
              <a:t>​</a:t>
            </a:r>
            <a:r>
              <a:rPr lang="en-GB" dirty="0">
                <a:solidFill>
                  <a:srgbClr val="C00000"/>
                </a:solidFill>
                <a:latin typeface="Comic Sans MS" panose="030F0702030302020204" pitchFamily="66" charset="0"/>
                <a:ea typeface="Times New Roman" panose="02020603050405020304" pitchFamily="18" charset="0"/>
                <a:cs typeface="Calibri" panose="020F0502020204030204" pitchFamily="34" charset="0"/>
              </a:rPr>
              <a:t> </a:t>
            </a:r>
            <a:endParaRPr lang="en-GB" sz="2800" dirty="0">
              <a:latin typeface="Times New Roman" panose="02020603050405020304" pitchFamily="18" charset="0"/>
              <a:ea typeface="Times New Roman" panose="02020603050405020304" pitchFamily="18" charset="0"/>
            </a:endParaRPr>
          </a:p>
          <a:p>
            <a:pPr fontAlgn="base">
              <a:spcAft>
                <a:spcPts val="0"/>
              </a:spcAft>
            </a:pPr>
            <a:r>
              <a:rPr lang="en-GB" dirty="0">
                <a:latin typeface="Comic Sans MS" panose="030F0702030302020204" pitchFamily="66" charset="0"/>
                <a:ea typeface="Times New Roman" panose="02020603050405020304" pitchFamily="18" charset="0"/>
                <a:cs typeface="Calibri" panose="020F0502020204030204" pitchFamily="34" charset="0"/>
              </a:rPr>
              <a:t>Extended families – customs and traditions were passed to the next generation and helped strengthen the religious bond.</a:t>
            </a:r>
            <a:endParaRPr lang="en-GB" sz="2800" dirty="0">
              <a:latin typeface="Times New Roman" panose="02020603050405020304" pitchFamily="18" charset="0"/>
              <a:ea typeface="Times New Roman" panose="02020603050405020304" pitchFamily="18" charset="0"/>
            </a:endParaRPr>
          </a:p>
          <a:p>
            <a:pPr algn="ct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Islam: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Muslim parents bring up children in Islamic faith by teaching them halal and haram. Help children find suitable marriage partner and read the Quran. A Muslim mother commands great respect and obedience from her children as she looks after the household and raises the children = holds significance in Islam. </a:t>
            </a:r>
            <a:r>
              <a:rPr lang="en-GB" dirty="0">
                <a:solidFill>
                  <a:srgbClr val="C00000"/>
                </a:solidFill>
                <a:latin typeface="Comic Sans MS" panose="030F0702030302020204" pitchFamily="66" charset="0"/>
                <a:ea typeface="Calibri" panose="020F0502020204030204" pitchFamily="34" charset="0"/>
                <a:cs typeface="Calibri" panose="020F0502020204030204" pitchFamily="34" charset="0"/>
              </a:rPr>
              <a:t>“Heaven is under the feet of the mothers.” (Quran)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omic Sans MS" panose="030F0702030302020204" pitchFamily="66" charset="0"/>
                <a:ea typeface="Calibri" panose="020F0502020204030204" pitchFamily="34" charset="0"/>
                <a:cs typeface="Calibri" panose="020F0502020204030204" pitchFamily="34" charset="0"/>
              </a:rPr>
              <a:t>Extended family – basis of Islamic society, part of God’s plan for humanity. </a:t>
            </a:r>
            <a:endParaRPr lang="en-GB" dirty="0"/>
          </a:p>
        </p:txBody>
      </p:sp>
      <p:pic>
        <p:nvPicPr>
          <p:cNvPr id="7" name="Picture 6" descr="Should schools teach about traditional gender roles ? | Debate.org"/>
          <p:cNvPicPr/>
          <p:nvPr/>
        </p:nvPicPr>
        <p:blipFill rotWithShape="1">
          <a:blip r:embed="rId2">
            <a:extLst>
              <a:ext uri="{28A0092B-C50C-407E-A947-70E740481C1C}">
                <a14:useLocalDpi xmlns:a14="http://schemas.microsoft.com/office/drawing/2010/main" val="0"/>
              </a:ext>
            </a:extLst>
          </a:blip>
          <a:srcRect l="14736" r="16492"/>
          <a:stretch/>
        </p:blipFill>
        <p:spPr bwMode="auto">
          <a:xfrm>
            <a:off x="491808" y="1853543"/>
            <a:ext cx="2708592" cy="35289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762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11728" y="370824"/>
            <a:ext cx="3275642" cy="1014380"/>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The role of children</a:t>
            </a:r>
          </a:p>
        </p:txBody>
      </p:sp>
      <p:sp>
        <p:nvSpPr>
          <p:cNvPr id="4" name="Rectangle 3"/>
          <p:cNvSpPr/>
          <p:nvPr/>
        </p:nvSpPr>
        <p:spPr>
          <a:xfrm>
            <a:off x="2867891" y="294742"/>
            <a:ext cx="5982179" cy="6056145"/>
          </a:xfrm>
          <a:prstGeom prst="rect">
            <a:avLst/>
          </a:prstGeom>
        </p:spPr>
        <p:txBody>
          <a:bodyPr wrap="square" lIns="91440" tIns="45720" rIns="91440" bIns="45720" anchor="t">
            <a:spAutoFit/>
          </a:bodyPr>
          <a:lstStyle/>
          <a:p>
            <a:pPr>
              <a:lnSpc>
                <a:spcPct val="107000"/>
              </a:lnSpc>
              <a:spcAft>
                <a:spcPts val="800"/>
              </a:spcAft>
            </a:pPr>
            <a:r>
              <a:rPr lang="en-GB" u="sng" dirty="0">
                <a:latin typeface="Comic Sans MS"/>
                <a:ea typeface="Calibri"/>
                <a:cs typeface="Calibri"/>
              </a:rPr>
              <a:t>Christianity:</a:t>
            </a:r>
            <a:r>
              <a:rPr lang="en-GB" dirty="0">
                <a:latin typeface="Comic Sans MS"/>
                <a:ea typeface="Calibri"/>
                <a:cs typeface="Times New Roman"/>
              </a:rPr>
              <a:t> </a:t>
            </a:r>
            <a:r>
              <a:rPr lang="en-GB" dirty="0">
                <a:latin typeface="Comic Sans MS"/>
                <a:ea typeface="Calibri"/>
                <a:cs typeface="Calibri"/>
              </a:rPr>
              <a:t>Christianity teaches to obey, love and respect your parents and honour them by taking care of them when they are older or in need of support. </a:t>
            </a:r>
            <a:r>
              <a:rPr lang="en-GB" dirty="0">
                <a:solidFill>
                  <a:srgbClr val="C00000"/>
                </a:solidFill>
                <a:latin typeface="Comic Sans MS"/>
                <a:ea typeface="Calibri"/>
                <a:cs typeface="Calibri"/>
              </a:rPr>
              <a:t>“Listen to your father, who gave you life, and do not despise your mother when she is old.” (Bible) </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00000"/>
                </a:solidFill>
                <a:latin typeface="Comic Sans MS" panose="030F0702030302020204" pitchFamily="66" charset="0"/>
                <a:ea typeface="Calibri" panose="020F0502020204030204" pitchFamily="34" charset="0"/>
                <a:cs typeface="Calibri" panose="020F0502020204030204" pitchFamily="34" charset="0"/>
              </a:rPr>
              <a:t>Children are gifts from God so parents must respect their dignity. The family reflects Christ’s relationship with the Church.</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Islam:</a:t>
            </a:r>
            <a:r>
              <a:rPr lang="en-GB" dirty="0">
                <a:latin typeface="Comic Sans MS" panose="030F0702030302020204" pitchFamily="66" charset="0"/>
                <a:ea typeface="Calibri" panose="020F0502020204030204" pitchFamily="34" charset="0"/>
                <a:cs typeface="Times New Roman" panose="02020603050405020304" pitchFamily="18" charset="0"/>
              </a:rPr>
              <a:t> </a:t>
            </a:r>
            <a:r>
              <a:rPr lang="en-GB" dirty="0">
                <a:latin typeface="Comic Sans MS" panose="030F0702030302020204" pitchFamily="66" charset="0"/>
                <a:ea typeface="Calibri" panose="020F0502020204030204" pitchFamily="34" charset="0"/>
                <a:cs typeface="Calibri" panose="020F0502020204030204" pitchFamily="34" charset="0"/>
              </a:rPr>
              <a:t>Children have a duty to respect their parents, even in adulthood. To be unkind or disrespectful towards your parents is a great sin. </a:t>
            </a:r>
            <a:r>
              <a:rPr lang="en-GB" dirty="0">
                <a:solidFill>
                  <a:srgbClr val="C00000"/>
                </a:solidFill>
                <a:latin typeface="Comic Sans MS" panose="030F0702030302020204" pitchFamily="66" charset="0"/>
                <a:ea typeface="Calibri" panose="020F0502020204030204" pitchFamily="34" charset="0"/>
                <a:cs typeface="Calibri" panose="020F0502020204030204" pitchFamily="34" charset="0"/>
              </a:rPr>
              <a:t>“He who is good to his parents, blessing be upon him…” (Hadith)</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00000"/>
                </a:solidFill>
                <a:latin typeface="Comic Sans MS" panose="030F0702030302020204" pitchFamily="66" charset="0"/>
                <a:ea typeface="Calibri" panose="020F0502020204030204" pitchFamily="34" charset="0"/>
                <a:cs typeface="Calibri" panose="020F0502020204030204" pitchFamily="34" charset="0"/>
              </a:rPr>
              <a:t>Children are a blessing from God and parents have a duty to provide a stable environment and raise children to be good Muslims.</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r>
              <a:rPr lang="en-GB" dirty="0">
                <a:solidFill>
                  <a:srgbClr val="000000"/>
                </a:solidFill>
                <a:latin typeface="Comic Sans MS"/>
                <a:ea typeface="Calibri"/>
                <a:cs typeface="Calibri"/>
              </a:rPr>
              <a:t>Most Muslims would not consider putting parents in a care home but value their wisdom and experience and feel honoured to repay them for their love and support in life. </a:t>
            </a:r>
            <a:endParaRPr lang="en-GB" dirty="0">
              <a:latin typeface="Comic Sans MS" panose="030F0702030302020204" pitchFamily="66" charset="0"/>
            </a:endParaRPr>
          </a:p>
        </p:txBody>
      </p:sp>
      <p:pic>
        <p:nvPicPr>
          <p:cNvPr id="8" name="Picture 7" descr="Children helping parents at home clipart | Clip art, Kids clipart ..."/>
          <p:cNvPicPr/>
          <p:nvPr/>
        </p:nvPicPr>
        <p:blipFill>
          <a:blip r:embed="rId2">
            <a:extLst>
              <a:ext uri="{28A0092B-C50C-407E-A947-70E740481C1C}">
                <a14:useLocalDpi xmlns:a14="http://schemas.microsoft.com/office/drawing/2010/main" val="0"/>
              </a:ext>
            </a:extLst>
          </a:blip>
          <a:srcRect/>
          <a:stretch>
            <a:fillRect/>
          </a:stretch>
        </p:blipFill>
        <p:spPr bwMode="auto">
          <a:xfrm>
            <a:off x="193964" y="1825301"/>
            <a:ext cx="2556163" cy="3765008"/>
          </a:xfrm>
          <a:prstGeom prst="rect">
            <a:avLst/>
          </a:prstGeom>
          <a:noFill/>
          <a:ln>
            <a:noFill/>
          </a:ln>
        </p:spPr>
      </p:pic>
    </p:spTree>
    <p:extLst>
      <p:ext uri="{BB962C8B-B14F-4D97-AF65-F5344CB8AC3E}">
        <p14:creationId xmlns:p14="http://schemas.microsoft.com/office/powerpoint/2010/main" val="4245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arn(inVertical)">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73189" y="112407"/>
            <a:ext cx="3275642" cy="528222"/>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Gender Equality</a:t>
            </a:r>
          </a:p>
        </p:txBody>
      </p:sp>
      <p:graphicFrame>
        <p:nvGraphicFramePr>
          <p:cNvPr id="3" name="Table 3">
            <a:extLst>
              <a:ext uri="{FF2B5EF4-FFF2-40B4-BE49-F238E27FC236}">
                <a16:creationId xmlns:a16="http://schemas.microsoft.com/office/drawing/2014/main" id="{A3B71FF9-7F08-B48A-33BE-9A41A724F91B}"/>
              </a:ext>
            </a:extLst>
          </p:cNvPr>
          <p:cNvGraphicFramePr>
            <a:graphicFrameLocks noGrp="1"/>
          </p:cNvGraphicFramePr>
          <p:nvPr>
            <p:extLst>
              <p:ext uri="{D42A27DB-BD31-4B8C-83A1-F6EECF244321}">
                <p14:modId xmlns:p14="http://schemas.microsoft.com/office/powerpoint/2010/main" val="1698285551"/>
              </p:ext>
            </p:extLst>
          </p:nvPr>
        </p:nvGraphicFramePr>
        <p:xfrm>
          <a:off x="168964" y="636104"/>
          <a:ext cx="8758444" cy="6170484"/>
        </p:xfrm>
        <a:graphic>
          <a:graphicData uri="http://schemas.openxmlformats.org/drawingml/2006/table">
            <a:tbl>
              <a:tblPr firstRow="1" bandRow="1">
                <a:tableStyleId>{5C22544A-7EE6-4342-B048-85BDC9FD1C3A}</a:tableStyleId>
              </a:tblPr>
              <a:tblGrid>
                <a:gridCol w="4065104">
                  <a:extLst>
                    <a:ext uri="{9D8B030D-6E8A-4147-A177-3AD203B41FA5}">
                      <a16:colId xmlns:a16="http://schemas.microsoft.com/office/drawing/2014/main" val="3532876122"/>
                    </a:ext>
                  </a:extLst>
                </a:gridCol>
                <a:gridCol w="4693340">
                  <a:extLst>
                    <a:ext uri="{9D8B030D-6E8A-4147-A177-3AD203B41FA5}">
                      <a16:colId xmlns:a16="http://schemas.microsoft.com/office/drawing/2014/main" val="2901875433"/>
                    </a:ext>
                  </a:extLst>
                </a:gridCol>
              </a:tblGrid>
              <a:tr h="397565">
                <a:tc>
                  <a:txBody>
                    <a:bodyPr/>
                    <a:lstStyle/>
                    <a:p>
                      <a:r>
                        <a:rPr lang="en-US" sz="2000" dirty="0">
                          <a:solidFill>
                            <a:schemeClr val="tx1"/>
                          </a:solidFill>
                          <a:latin typeface="Comic Sans MS"/>
                        </a:rPr>
                        <a:t>There is equality</a:t>
                      </a:r>
                    </a:p>
                  </a:txBody>
                  <a:tcPr/>
                </a:tc>
                <a:tc>
                  <a:txBody>
                    <a:bodyPr/>
                    <a:lstStyle/>
                    <a:p>
                      <a:r>
                        <a:rPr lang="en-US" sz="2000" dirty="0">
                          <a:solidFill>
                            <a:schemeClr val="tx1"/>
                          </a:solidFill>
                          <a:latin typeface="Comic Sans MS"/>
                        </a:rPr>
                        <a:t>There isn't equality</a:t>
                      </a:r>
                    </a:p>
                  </a:txBody>
                  <a:tcPr/>
                </a:tc>
                <a:extLst>
                  <a:ext uri="{0D108BD9-81ED-4DB2-BD59-A6C34878D82A}">
                    <a16:rowId xmlns:a16="http://schemas.microsoft.com/office/drawing/2014/main" val="2683485243"/>
                  </a:ext>
                </a:extLst>
              </a:tr>
              <a:tr h="652279">
                <a:tc>
                  <a:txBody>
                    <a:bodyPr/>
                    <a:lstStyle/>
                    <a:p>
                      <a:pPr marL="285750" indent="-285750">
                        <a:buFont typeface="Calibri"/>
                        <a:buChar char="-"/>
                      </a:pPr>
                      <a:r>
                        <a:rPr lang="en-US" dirty="0">
                          <a:solidFill>
                            <a:srgbClr val="C00000"/>
                          </a:solidFill>
                          <a:latin typeface="Comic Sans MS"/>
                        </a:rPr>
                        <a:t>'It is he who created you from a single person.'</a:t>
                      </a:r>
                      <a:r>
                        <a:rPr lang="en-US" dirty="0">
                          <a:latin typeface="Comic Sans MS"/>
                        </a:rPr>
                        <a:t> (Qur'an)</a:t>
                      </a:r>
                      <a:endParaRPr lang="en-US" dirty="0" err="1">
                        <a:latin typeface="Comic Sans MS"/>
                      </a:endParaRPr>
                    </a:p>
                  </a:txBody>
                  <a:tcPr/>
                </a:tc>
                <a:tc>
                  <a:txBody>
                    <a:bodyPr/>
                    <a:lstStyle/>
                    <a:p>
                      <a:pPr marL="285750" indent="-285750">
                        <a:buFont typeface="Calibri"/>
                        <a:buChar char="-"/>
                      </a:pPr>
                      <a:r>
                        <a:rPr lang="en-US" dirty="0">
                          <a:latin typeface="Comic Sans MS"/>
                        </a:rPr>
                        <a:t>Adam made in the image from God, Eve made from his rib.</a:t>
                      </a:r>
                    </a:p>
                  </a:txBody>
                  <a:tcPr/>
                </a:tc>
                <a:extLst>
                  <a:ext uri="{0D108BD9-81ED-4DB2-BD59-A6C34878D82A}">
                    <a16:rowId xmlns:a16="http://schemas.microsoft.com/office/drawing/2014/main" val="1202092420"/>
                  </a:ext>
                </a:extLst>
              </a:tr>
              <a:tr h="652279">
                <a:tc>
                  <a:txBody>
                    <a:bodyPr/>
                    <a:lstStyle/>
                    <a:p>
                      <a:pPr marL="285750" indent="-285750">
                        <a:buFont typeface="Calibri"/>
                        <a:buChar char="-"/>
                      </a:pPr>
                      <a:r>
                        <a:rPr lang="en-US" dirty="0">
                          <a:latin typeface="Comic Sans MS"/>
                        </a:rPr>
                        <a:t>Men and women expected to do the same Five Pillars. </a:t>
                      </a:r>
                      <a:r>
                        <a:rPr lang="en-US" dirty="0">
                          <a:solidFill>
                            <a:srgbClr val="C00000"/>
                          </a:solidFill>
                          <a:latin typeface="Comic Sans MS"/>
                        </a:rPr>
                        <a:t>'Pilgrimage to the House is a duty...'</a:t>
                      </a:r>
                      <a:r>
                        <a:rPr lang="en-US" dirty="0">
                          <a:latin typeface="Comic Sans MS"/>
                        </a:rPr>
                        <a:t> (Qur'an)</a:t>
                      </a:r>
                    </a:p>
                  </a:txBody>
                  <a:tcPr/>
                </a:tc>
                <a:tc>
                  <a:txBody>
                    <a:bodyPr/>
                    <a:lstStyle/>
                    <a:p>
                      <a:pPr marL="285750" indent="-285750">
                        <a:buFont typeface="Calibri"/>
                        <a:buChar char="-"/>
                      </a:pPr>
                      <a:r>
                        <a:rPr lang="en-US" dirty="0">
                          <a:latin typeface="Comic Sans MS"/>
                        </a:rPr>
                        <a:t>Catholic priests are all male – Jesus as 12 male disciples, </a:t>
                      </a:r>
                      <a:r>
                        <a:rPr lang="en-US" dirty="0">
                          <a:solidFill>
                            <a:srgbClr val="C00000"/>
                          </a:solidFill>
                          <a:latin typeface="Comic Sans MS"/>
                        </a:rPr>
                        <a:t>'take this in remembrance of me.'</a:t>
                      </a:r>
                      <a:r>
                        <a:rPr lang="en-US" dirty="0">
                          <a:latin typeface="Comic Sans MS"/>
                        </a:rPr>
                        <a:t> (Bible)</a:t>
                      </a:r>
                    </a:p>
                  </a:txBody>
                  <a:tcPr/>
                </a:tc>
                <a:extLst>
                  <a:ext uri="{0D108BD9-81ED-4DB2-BD59-A6C34878D82A}">
                    <a16:rowId xmlns:a16="http://schemas.microsoft.com/office/drawing/2014/main" val="431805610"/>
                  </a:ext>
                </a:extLst>
              </a:tr>
              <a:tr h="652279">
                <a:tc>
                  <a:txBody>
                    <a:bodyPr/>
                    <a:lstStyle/>
                    <a:p>
                      <a:pPr marL="285750" indent="-285750">
                        <a:buFont typeface="Calibri"/>
                        <a:buChar char="-"/>
                      </a:pPr>
                      <a:r>
                        <a:rPr lang="en-US" dirty="0">
                          <a:solidFill>
                            <a:srgbClr val="C00000"/>
                          </a:solidFill>
                          <a:latin typeface="Comic Sans MS"/>
                        </a:rPr>
                        <a:t>'Heaven lies under the feet of one's mother.'</a:t>
                      </a:r>
                      <a:r>
                        <a:rPr lang="en-US" dirty="0">
                          <a:latin typeface="Comic Sans MS"/>
                        </a:rPr>
                        <a:t> (Hadith)</a:t>
                      </a:r>
                    </a:p>
                  </a:txBody>
                  <a:tcPr/>
                </a:tc>
                <a:tc>
                  <a:txBody>
                    <a:bodyPr/>
                    <a:lstStyle/>
                    <a:p>
                      <a:pPr marL="285750" indent="-285750">
                        <a:buFont typeface="Calibri"/>
                        <a:buChar char="-"/>
                      </a:pPr>
                      <a:r>
                        <a:rPr lang="en-US" dirty="0">
                          <a:latin typeface="Comic Sans MS"/>
                        </a:rPr>
                        <a:t>Males attend Jummah prayer - </a:t>
                      </a:r>
                      <a:r>
                        <a:rPr lang="en-US" dirty="0">
                          <a:solidFill>
                            <a:srgbClr val="C00000"/>
                          </a:solidFill>
                          <a:latin typeface="Comic Sans MS"/>
                        </a:rPr>
                        <a:t>'hurry towards the reminder of God and leave off your trading.'</a:t>
                      </a:r>
                      <a:r>
                        <a:rPr lang="en-US" dirty="0">
                          <a:latin typeface="Comic Sans MS"/>
                        </a:rPr>
                        <a:t> (Qur'an)</a:t>
                      </a:r>
                    </a:p>
                  </a:txBody>
                  <a:tcPr/>
                </a:tc>
                <a:extLst>
                  <a:ext uri="{0D108BD9-81ED-4DB2-BD59-A6C34878D82A}">
                    <a16:rowId xmlns:a16="http://schemas.microsoft.com/office/drawing/2014/main" val="682894288"/>
                  </a:ext>
                </a:extLst>
              </a:tr>
              <a:tr h="652279">
                <a:tc>
                  <a:txBody>
                    <a:bodyPr/>
                    <a:lstStyle/>
                    <a:p>
                      <a:pPr marL="285750" indent="-285750">
                        <a:buFont typeface="Calibri"/>
                        <a:buChar char="-"/>
                      </a:pPr>
                      <a:r>
                        <a:rPr lang="en-US" dirty="0">
                          <a:solidFill>
                            <a:srgbClr val="C00000"/>
                          </a:solidFill>
                          <a:latin typeface="Comic Sans MS"/>
                        </a:rPr>
                        <a:t>'There is no male nor female, for you are all one in Christ.' (Bible) </a:t>
                      </a:r>
                    </a:p>
                  </a:txBody>
                  <a:tcPr/>
                </a:tc>
                <a:tc>
                  <a:txBody>
                    <a:bodyPr/>
                    <a:lstStyle/>
                    <a:p>
                      <a:pPr marL="285750" indent="-285750">
                        <a:buFont typeface="Calibri"/>
                        <a:buChar char="-"/>
                      </a:pPr>
                      <a:r>
                        <a:rPr lang="en-US" dirty="0">
                          <a:latin typeface="Comic Sans MS"/>
                        </a:rPr>
                        <a:t>Traditionally men have worked, woman look after children. </a:t>
                      </a:r>
                      <a:r>
                        <a:rPr lang="en-US" dirty="0">
                          <a:solidFill>
                            <a:srgbClr val="C00000"/>
                          </a:solidFill>
                          <a:latin typeface="Comic Sans MS"/>
                        </a:rPr>
                        <a:t>'Wives, submit to your husbands.'(Bible)</a:t>
                      </a:r>
                    </a:p>
                  </a:txBody>
                  <a:tcPr/>
                </a:tc>
                <a:extLst>
                  <a:ext uri="{0D108BD9-81ED-4DB2-BD59-A6C34878D82A}">
                    <a16:rowId xmlns:a16="http://schemas.microsoft.com/office/drawing/2014/main" val="2593714831"/>
                  </a:ext>
                </a:extLst>
              </a:tr>
              <a:tr h="652279">
                <a:tc>
                  <a:txBody>
                    <a:bodyPr/>
                    <a:lstStyle/>
                    <a:p>
                      <a:pPr marL="285750" indent="-285750">
                        <a:buFont typeface="Calibri"/>
                        <a:buChar char="-"/>
                      </a:pPr>
                      <a:r>
                        <a:rPr lang="en-US" dirty="0">
                          <a:latin typeface="Comic Sans MS"/>
                        </a:rPr>
                        <a:t>Libby Lane first female bishop in the CofE – she hands out the Eucharist.</a:t>
                      </a:r>
                    </a:p>
                  </a:txBody>
                  <a:tcPr/>
                </a:tc>
                <a:tc>
                  <a:txBody>
                    <a:bodyPr/>
                    <a:lstStyle/>
                    <a:p>
                      <a:pPr marL="285750" indent="-285750">
                        <a:buFont typeface="Calibri"/>
                        <a:buChar char="-"/>
                      </a:pPr>
                      <a:r>
                        <a:rPr lang="en-US" dirty="0">
                          <a:latin typeface="Comic Sans MS"/>
                        </a:rPr>
                        <a:t>Saint Paul, 'a woman should remain silent in the Church.' (Bible)</a:t>
                      </a:r>
                    </a:p>
                  </a:txBody>
                  <a:tcPr/>
                </a:tc>
                <a:extLst>
                  <a:ext uri="{0D108BD9-81ED-4DB2-BD59-A6C34878D82A}">
                    <a16:rowId xmlns:a16="http://schemas.microsoft.com/office/drawing/2014/main" val="367789458"/>
                  </a:ext>
                </a:extLst>
              </a:tr>
              <a:tr h="652279">
                <a:tc>
                  <a:txBody>
                    <a:bodyPr/>
                    <a:lstStyle/>
                    <a:p>
                      <a:pPr marL="285750" lvl="0" indent="-285750">
                        <a:buFont typeface="Calibri"/>
                        <a:buChar char="-"/>
                      </a:pPr>
                      <a:r>
                        <a:rPr lang="en-US" sz="1800" b="0" i="0" u="none" strike="noStrike" baseline="0" noProof="0" dirty="0">
                          <a:solidFill>
                            <a:srgbClr val="000000"/>
                          </a:solidFill>
                          <a:latin typeface="Comic Sans MS"/>
                        </a:rPr>
                        <a:t>Jesus loved everyone equally.  He healed a bleeding woman.  'All people are created in the image of God.' (Bible)</a:t>
                      </a:r>
                      <a:endParaRPr lang="en-US" dirty="0"/>
                    </a:p>
                  </a:txBody>
                  <a:tcPr/>
                </a:tc>
                <a:tc>
                  <a:txBody>
                    <a:bodyPr/>
                    <a:lstStyle/>
                    <a:p>
                      <a:pPr marL="285750" indent="-285750">
                        <a:buFont typeface="Calibri"/>
                        <a:buChar char="-"/>
                      </a:pPr>
                      <a:r>
                        <a:rPr lang="en-US" dirty="0">
                          <a:latin typeface="Comic Sans MS"/>
                        </a:rPr>
                        <a:t>Polygamy and divorce differences in Islam. </a:t>
                      </a:r>
                      <a:r>
                        <a:rPr lang="en-US" dirty="0">
                          <a:solidFill>
                            <a:srgbClr val="C00000"/>
                          </a:solidFill>
                          <a:latin typeface="Comic Sans MS"/>
                        </a:rPr>
                        <a:t>'Marry the women who seem good to you, two, three, four..'</a:t>
                      </a:r>
                      <a:r>
                        <a:rPr lang="en-US" dirty="0">
                          <a:latin typeface="Comic Sans MS"/>
                        </a:rPr>
                        <a:t> (Qur'an)</a:t>
                      </a:r>
                    </a:p>
                  </a:txBody>
                  <a:tcPr/>
                </a:tc>
                <a:extLst>
                  <a:ext uri="{0D108BD9-81ED-4DB2-BD59-A6C34878D82A}">
                    <a16:rowId xmlns:a16="http://schemas.microsoft.com/office/drawing/2014/main" val="1297941606"/>
                  </a:ext>
                </a:extLst>
              </a:tr>
            </a:tbl>
          </a:graphicData>
        </a:graphic>
      </p:graphicFrame>
    </p:spTree>
    <p:extLst>
      <p:ext uri="{BB962C8B-B14F-4D97-AF65-F5344CB8AC3E}">
        <p14:creationId xmlns:p14="http://schemas.microsoft.com/office/powerpoint/2010/main" val="2781560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381519" y="489221"/>
            <a:ext cx="4572000" cy="5383525"/>
          </a:xfrm>
          <a:prstGeom prst="rect">
            <a:avLst/>
          </a:prstGeom>
        </p:spPr>
        <p:txBody>
          <a:bodyPr>
            <a:spAutoFit/>
          </a:bodyPr>
          <a:lstStyle/>
          <a:p>
            <a:pPr marL="685800">
              <a:lnSpc>
                <a:spcPct val="107000"/>
              </a:lnSpc>
              <a:spcAft>
                <a:spcPts val="0"/>
              </a:spcAft>
            </a:pPr>
            <a:r>
              <a:rPr lang="en-GB" sz="2800" b="1" u="sng" dirty="0">
                <a:latin typeface="Comic Sans MS" panose="030F0702030302020204" pitchFamily="66" charset="0"/>
                <a:ea typeface="Calibri" panose="020F0502020204030204" pitchFamily="34" charset="0"/>
                <a:cs typeface="Times New Roman" panose="02020603050405020304" pitchFamily="18" charset="0"/>
              </a:rPr>
              <a:t>Theme B: Religion and Life </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marL="285750" lvl="0" indent="-285750">
              <a:buFontTx/>
              <a:buChar char="-"/>
            </a:pPr>
            <a:r>
              <a:rPr lang="en-GB" sz="2800" dirty="0">
                <a:latin typeface="Comic Sans MS" panose="030F0702030302020204" pitchFamily="66" charset="0"/>
              </a:rPr>
              <a:t>Origins of creation: </a:t>
            </a:r>
          </a:p>
          <a:p>
            <a:pPr marL="285750" lvl="0" indent="-285750">
              <a:buFontTx/>
              <a:buChar char="-"/>
            </a:pPr>
            <a:r>
              <a:rPr lang="en-GB" sz="2800" dirty="0">
                <a:latin typeface="Comic Sans MS" panose="030F0702030302020204" pitchFamily="66" charset="0"/>
              </a:rPr>
              <a:t>The environment:</a:t>
            </a:r>
          </a:p>
          <a:p>
            <a:pPr marL="285750" lvl="0" indent="-285750">
              <a:buFontTx/>
              <a:buChar char="-"/>
            </a:pPr>
            <a:r>
              <a:rPr lang="en-GB" sz="2800" dirty="0">
                <a:latin typeface="Comic Sans MS" panose="030F0702030302020204" pitchFamily="66" charset="0"/>
              </a:rPr>
              <a:t>Vivisection:</a:t>
            </a:r>
          </a:p>
          <a:p>
            <a:pPr marL="285750" lvl="0" indent="-285750">
              <a:buFontTx/>
              <a:buChar char="-"/>
            </a:pPr>
            <a:r>
              <a:rPr lang="en-GB" sz="2800" dirty="0">
                <a:latin typeface="Comic Sans MS" panose="030F0702030302020204" pitchFamily="66" charset="0"/>
              </a:rPr>
              <a:t>Cosmetic testing:</a:t>
            </a:r>
          </a:p>
          <a:p>
            <a:pPr marL="285750" lvl="0" indent="-285750">
              <a:buFontTx/>
              <a:buChar char="-"/>
            </a:pPr>
            <a:r>
              <a:rPr lang="en-GB" sz="2800" dirty="0">
                <a:latin typeface="Comic Sans MS" panose="030F0702030302020204" pitchFamily="66" charset="0"/>
              </a:rPr>
              <a:t>Origins of human life:</a:t>
            </a:r>
          </a:p>
          <a:p>
            <a:pPr marL="285750" lvl="0" indent="-285750">
              <a:buFontTx/>
              <a:buChar char="-"/>
            </a:pPr>
            <a:r>
              <a:rPr lang="en-GB" sz="2800" dirty="0">
                <a:latin typeface="Comic Sans MS" panose="030F0702030302020204" pitchFamily="66" charset="0"/>
              </a:rPr>
              <a:t>Abortion:</a:t>
            </a:r>
          </a:p>
          <a:p>
            <a:pPr marL="285750" lvl="0" indent="-285750">
              <a:buFontTx/>
              <a:buChar char="-"/>
            </a:pPr>
            <a:r>
              <a:rPr lang="en-GB" sz="2800" dirty="0">
                <a:latin typeface="Comic Sans MS" panose="030F0702030302020204" pitchFamily="66" charset="0"/>
              </a:rPr>
              <a:t>Euthanasia:</a:t>
            </a:r>
          </a:p>
          <a:p>
            <a:pPr marL="285750" lvl="0" indent="-285750">
              <a:buFontTx/>
              <a:buChar char="-"/>
            </a:pPr>
            <a:r>
              <a:rPr lang="en-GB" sz="2800" dirty="0">
                <a:latin typeface="Comic Sans MS" panose="030F0702030302020204" pitchFamily="66" charset="0"/>
              </a:rPr>
              <a:t>Life after death:</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9" name="Picture 8" descr="Effects | Facts – Climate Change: Vital Signs of the Pla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838" y="2868034"/>
            <a:ext cx="3444969" cy="2182599"/>
          </a:xfrm>
          <a:prstGeom prst="rect">
            <a:avLst/>
          </a:prstGeom>
          <a:noFill/>
          <a:ln>
            <a:noFill/>
          </a:ln>
        </p:spPr>
      </p:pic>
      <p:pic>
        <p:nvPicPr>
          <p:cNvPr id="10" name="Picture 9" descr="CREATION – Day 5 and 6 | Walking with Yeshua ( Jesus ) - Bible ..."/>
          <p:cNvPicPr/>
          <p:nvPr/>
        </p:nvPicPr>
        <p:blipFill>
          <a:blip r:embed="rId3">
            <a:extLst>
              <a:ext uri="{28A0092B-C50C-407E-A947-70E740481C1C}">
                <a14:useLocalDpi xmlns:a14="http://schemas.microsoft.com/office/drawing/2010/main" val="0"/>
              </a:ext>
            </a:extLst>
          </a:blip>
          <a:srcRect/>
          <a:stretch>
            <a:fillRect/>
          </a:stretch>
        </p:blipFill>
        <p:spPr bwMode="auto">
          <a:xfrm>
            <a:off x="5208151" y="489221"/>
            <a:ext cx="3475262" cy="2088792"/>
          </a:xfrm>
          <a:prstGeom prst="rect">
            <a:avLst/>
          </a:prstGeom>
          <a:noFill/>
          <a:ln>
            <a:noFill/>
          </a:ln>
        </p:spPr>
      </p:pic>
    </p:spTree>
    <p:extLst>
      <p:ext uri="{BB962C8B-B14F-4D97-AF65-F5344CB8AC3E}">
        <p14:creationId xmlns:p14="http://schemas.microsoft.com/office/powerpoint/2010/main" val="292453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467544" y="200397"/>
            <a:ext cx="4572000" cy="1445267"/>
          </a:xfrm>
          <a:prstGeom prst="rect">
            <a:avLst/>
          </a:prstGeom>
        </p:spPr>
        <p:txBody>
          <a:bodyPr>
            <a:spAutoFit/>
          </a:bodyPr>
          <a:lstStyle/>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lvl="0"/>
            <a:r>
              <a:rPr lang="en-GB" sz="2800" u="sng" dirty="0">
                <a:latin typeface="Comic Sans MS" panose="030F0702030302020204" pitchFamily="66" charset="0"/>
              </a:rPr>
              <a:t>Origins of Creation</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Rectangle 2"/>
          <p:cNvSpPr/>
          <p:nvPr/>
        </p:nvSpPr>
        <p:spPr>
          <a:xfrm>
            <a:off x="4173697" y="332656"/>
            <a:ext cx="4701208" cy="4638001"/>
          </a:xfrm>
          <a:prstGeom prst="rect">
            <a:avLst/>
          </a:prstGeom>
        </p:spPr>
        <p:txBody>
          <a:bodyPr wrap="square">
            <a:spAutoFit/>
          </a:bodyPr>
          <a:lstStyle/>
          <a:p>
            <a:pP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Christianity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Fundamentalists (creationists) – six </a:t>
            </a:r>
            <a:r>
              <a:rPr lang="en-GB" b="1" dirty="0">
                <a:latin typeface="Comic Sans MS" panose="030F0702030302020204" pitchFamily="66" charset="0"/>
                <a:ea typeface="Calibri" panose="020F0502020204030204" pitchFamily="34" charset="0"/>
                <a:cs typeface="Calibri" panose="020F0502020204030204" pitchFamily="34" charset="0"/>
              </a:rPr>
              <a:t>literal</a:t>
            </a:r>
            <a:r>
              <a:rPr lang="en-GB" dirty="0">
                <a:latin typeface="Comic Sans MS" panose="030F0702030302020204" pitchFamily="66" charset="0"/>
                <a:ea typeface="Calibri" panose="020F0502020204030204" pitchFamily="34" charset="0"/>
                <a:cs typeface="Calibri" panose="020F0502020204030204" pitchFamily="34" charset="0"/>
              </a:rPr>
              <a:t> days ’24 hour periods of creation (Genesis =</a:t>
            </a:r>
            <a:r>
              <a:rPr lang="en-GB" b="1" dirty="0">
                <a:latin typeface="Comic Sans MS" panose="030F0702030302020204" pitchFamily="66" charset="0"/>
                <a:ea typeface="Calibri" panose="020F0502020204030204" pitchFamily="34" charset="0"/>
                <a:cs typeface="Calibri" panose="020F0502020204030204" pitchFamily="34" charset="0"/>
              </a:rPr>
              <a:t> literal</a:t>
            </a:r>
            <a:r>
              <a:rPr lang="en-GB" dirty="0">
                <a:latin typeface="Comic Sans MS" panose="030F0702030302020204" pitchFamily="66" charset="0"/>
                <a:ea typeface="Calibri" panose="020F0502020204030204" pitchFamily="34" charset="0"/>
                <a:cs typeface="Calibri" panose="020F0502020204030204" pitchFamily="34" charset="0"/>
              </a:rPr>
              <a:t>.)  God created everything in six days and rested on the seventh day.  Don’t accept the Big Bang theory.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0000"/>
                </a:solidFill>
                <a:latin typeface="Comic Sans MS" panose="030F0702030302020204" pitchFamily="66" charset="0"/>
                <a:ea typeface="Calibri" panose="020F0502020204030204" pitchFamily="34" charset="0"/>
                <a:cs typeface="Calibri" panose="020F0502020204030204" pitchFamily="34" charset="0"/>
              </a:rPr>
              <a:t>‘’Your Lord is God who created the heavens and the Earth in six days.’’ (Genesis)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Liberals – Six days = longer period of time.  Can accept the Big Bang as part of God’s plan.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(Genesis = </a:t>
            </a:r>
            <a:r>
              <a:rPr lang="en-GB" b="1" dirty="0">
                <a:latin typeface="Comic Sans MS" panose="030F0702030302020204" pitchFamily="66" charset="0"/>
                <a:ea typeface="Calibri" panose="020F0502020204030204" pitchFamily="34" charset="0"/>
                <a:cs typeface="Calibri" panose="020F0502020204030204" pitchFamily="34" charset="0"/>
              </a:rPr>
              <a:t>symbolic</a:t>
            </a:r>
            <a:r>
              <a:rPr lang="en-GB" dirty="0">
                <a:latin typeface="Comic Sans MS" panose="030F0702030302020204" pitchFamily="66" charset="0"/>
                <a:ea typeface="Calibri" panose="020F0502020204030204" pitchFamily="34" charset="0"/>
                <a:cs typeface="Calibri" panose="020F0502020204030204" pitchFamily="34"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REATION – Day 5 and 6 | Walking with Yeshua ( Jesus ) - Bible ..."/>
          <p:cNvPicPr/>
          <p:nvPr/>
        </p:nvPicPr>
        <p:blipFill>
          <a:blip r:embed="rId2">
            <a:extLst>
              <a:ext uri="{28A0092B-C50C-407E-A947-70E740481C1C}">
                <a14:useLocalDpi xmlns:a14="http://schemas.microsoft.com/office/drawing/2010/main" val="0"/>
              </a:ext>
            </a:extLst>
          </a:blip>
          <a:srcRect/>
          <a:stretch>
            <a:fillRect/>
          </a:stretch>
        </p:blipFill>
        <p:spPr bwMode="auto">
          <a:xfrm>
            <a:off x="517104" y="1975218"/>
            <a:ext cx="3406824" cy="2965950"/>
          </a:xfrm>
          <a:prstGeom prst="rect">
            <a:avLst/>
          </a:prstGeom>
          <a:noFill/>
          <a:ln>
            <a:noFill/>
          </a:ln>
        </p:spPr>
      </p:pic>
    </p:spTree>
    <p:extLst>
      <p:ext uri="{BB962C8B-B14F-4D97-AF65-F5344CB8AC3E}">
        <p14:creationId xmlns:p14="http://schemas.microsoft.com/office/powerpoint/2010/main" val="6157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467544" y="200397"/>
            <a:ext cx="4572000" cy="1445267"/>
          </a:xfrm>
          <a:prstGeom prst="rect">
            <a:avLst/>
          </a:prstGeom>
        </p:spPr>
        <p:txBody>
          <a:bodyPr>
            <a:spAutoFit/>
          </a:bodyPr>
          <a:lstStyle/>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lvl="0"/>
            <a:r>
              <a:rPr lang="en-GB" sz="2800" u="sng" dirty="0">
                <a:latin typeface="Comic Sans MS" panose="030F0702030302020204" pitchFamily="66" charset="0"/>
              </a:rPr>
              <a:t>Origins of Creation </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Rectangle 2"/>
          <p:cNvSpPr/>
          <p:nvPr/>
        </p:nvSpPr>
        <p:spPr>
          <a:xfrm>
            <a:off x="4302905" y="332656"/>
            <a:ext cx="4572000" cy="4616648"/>
          </a:xfrm>
          <a:prstGeom prst="rect">
            <a:avLst/>
          </a:prstGeom>
        </p:spPr>
        <p:txBody>
          <a:bodyPr>
            <a:spAutoFit/>
          </a:bodyPr>
          <a:lstStyle/>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Islam</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omic Sans MS" panose="030F0702030302020204" pitchFamily="66" charset="0"/>
                <a:ea typeface="Calibri" panose="020F0502020204030204" pitchFamily="34" charset="0"/>
                <a:cs typeface="Calibri" panose="020F0502020204030204" pitchFamily="34" charset="0"/>
              </a:rPr>
              <a:t>Six days = </a:t>
            </a:r>
            <a:r>
              <a:rPr lang="en-GB" sz="2000" b="1" dirty="0">
                <a:latin typeface="Comic Sans MS" panose="030F0702030302020204" pitchFamily="66" charset="0"/>
                <a:ea typeface="Calibri" panose="020F0502020204030204" pitchFamily="34" charset="0"/>
                <a:cs typeface="Calibri" panose="020F0502020204030204" pitchFamily="34" charset="0"/>
              </a:rPr>
              <a:t>six periods of time</a:t>
            </a:r>
            <a:r>
              <a:rPr lang="en-GB" sz="2000" dirty="0">
                <a:latin typeface="Comic Sans MS" panose="030F0702030302020204" pitchFamily="66" charset="0"/>
                <a:ea typeface="Calibri" panose="020F0502020204030204" pitchFamily="34" charset="0"/>
                <a:cs typeface="Calibri" panose="020F0502020204030204" pitchFamily="34" charset="0"/>
              </a:rPr>
              <a:t>.  No reference in the Qur’an as to what was created each day.  Heaven and Earth split in two smoke-like forms by Allah.  Sounds similar to the conditions of the Big Bang.  Can accept the Big Bang as part of Allah’s plan.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Science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omic Sans MS" panose="030F0702030302020204" pitchFamily="66" charset="0"/>
                <a:ea typeface="Calibri" panose="020F0502020204030204" pitchFamily="34" charset="0"/>
                <a:cs typeface="Calibri" panose="020F0502020204030204" pitchFamily="34" charset="0"/>
              </a:rPr>
              <a:t>Expansion of time and space over </a:t>
            </a:r>
            <a:r>
              <a:rPr lang="en-GB" sz="2000" b="1" dirty="0">
                <a:latin typeface="Comic Sans MS" panose="030F0702030302020204" pitchFamily="66" charset="0"/>
                <a:ea typeface="Calibri" panose="020F0502020204030204" pitchFamily="34" charset="0"/>
                <a:cs typeface="Calibri" panose="020F0502020204030204" pitchFamily="34" charset="0"/>
              </a:rPr>
              <a:t>13.8 billion years (Big Bang.)</a:t>
            </a:r>
            <a:r>
              <a:rPr lang="en-GB" sz="2000" dirty="0">
                <a:latin typeface="Comic Sans MS" panose="030F0702030302020204" pitchFamily="66" charset="0"/>
                <a:ea typeface="Calibri" panose="020F0502020204030204" pitchFamily="34" charset="0"/>
                <a:cs typeface="Calibri" panose="020F0502020204030204" pitchFamily="34" charset="0"/>
              </a:rPr>
              <a:t>  Evidence - Red Shift and CMBR.</a:t>
            </a:r>
            <a:endParaRPr lang="en-GB" sz="2000" dirty="0"/>
          </a:p>
        </p:txBody>
      </p:sp>
      <p:pic>
        <p:nvPicPr>
          <p:cNvPr id="7" name="Picture 6" descr="CREATION – Day 5 and 6 | Walking with Yeshua ( Jesus ) - Bible ..."/>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3312368" cy="2376264"/>
          </a:xfrm>
          <a:prstGeom prst="rect">
            <a:avLst/>
          </a:prstGeom>
          <a:noFill/>
          <a:ln>
            <a:noFill/>
          </a:ln>
        </p:spPr>
      </p:pic>
    </p:spTree>
    <p:extLst>
      <p:ext uri="{BB962C8B-B14F-4D97-AF65-F5344CB8AC3E}">
        <p14:creationId xmlns:p14="http://schemas.microsoft.com/office/powerpoint/2010/main" val="169180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190501" y="200397"/>
            <a:ext cx="2293267" cy="1058751"/>
          </a:xfrm>
          <a:prstGeom prst="rect">
            <a:avLst/>
          </a:prstGeom>
        </p:spPr>
        <p:txBody>
          <a:bodyPr wrap="square">
            <a:spAutoFit/>
          </a:bodyPr>
          <a:lstStyle/>
          <a:p>
            <a:pPr marL="685800">
              <a:lnSpc>
                <a:spcPct val="107000"/>
              </a:lnSpc>
              <a:spcAft>
                <a:spcPts val="0"/>
              </a:spcAft>
            </a:pPr>
            <a:r>
              <a:rPr lang="en-GB" sz="2000" u="sng" dirty="0">
                <a:latin typeface="Comic Sans MS" panose="030F0702030302020204" pitchFamily="66" charset="0"/>
              </a:rPr>
              <a:t>The </a:t>
            </a:r>
          </a:p>
          <a:p>
            <a:pPr lvl="0"/>
            <a:r>
              <a:rPr lang="en-GB" sz="2000" u="sng" dirty="0">
                <a:latin typeface="Comic Sans MS" panose="030F0702030302020204" pitchFamily="66" charset="0"/>
              </a:rPr>
              <a:t>Environment</a:t>
            </a:r>
          </a:p>
          <a:p>
            <a:pPr marL="685800">
              <a:lnSpc>
                <a:spcPct val="107000"/>
              </a:lnSpc>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Rectangle 2"/>
          <p:cNvSpPr/>
          <p:nvPr/>
        </p:nvSpPr>
        <p:spPr>
          <a:xfrm>
            <a:off x="2327056" y="200397"/>
            <a:ext cx="6516216" cy="5837239"/>
          </a:xfrm>
          <a:prstGeom prst="rect">
            <a:avLst/>
          </a:prstGeom>
        </p:spPr>
        <p:txBody>
          <a:bodyPr wrap="square">
            <a:spAutoFit/>
          </a:bodyPr>
          <a:lstStyle/>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There are numerous problems facing the environment; including </a:t>
            </a:r>
            <a:r>
              <a:rPr lang="en-GB" b="1" dirty="0">
                <a:latin typeface="Comic Sans MS" panose="030F0702030302020204" pitchFamily="66" charset="0"/>
                <a:ea typeface="Calibri" panose="020F0502020204030204" pitchFamily="34" charset="0"/>
                <a:cs typeface="Calibri" panose="020F0502020204030204" pitchFamily="34" charset="0"/>
              </a:rPr>
              <a:t>deforestation, climate change and plastic pollution</a:t>
            </a:r>
            <a:r>
              <a:rPr lang="en-GB" dirty="0">
                <a:latin typeface="Comic Sans MS" panose="030F0702030302020204" pitchFamily="66" charset="0"/>
                <a:ea typeface="Calibri" panose="020F0502020204030204" pitchFamily="34" charset="0"/>
                <a:cs typeface="Calibri" panose="020F0502020204030204" pitchFamily="34"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Christianity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Christians should behave as </a:t>
            </a:r>
            <a:r>
              <a:rPr lang="en-GB" b="1" dirty="0">
                <a:latin typeface="Comic Sans MS" panose="030F0702030302020204" pitchFamily="66" charset="0"/>
                <a:ea typeface="Calibri" panose="020F0502020204030204" pitchFamily="34" charset="0"/>
                <a:cs typeface="Calibri" panose="020F0502020204030204" pitchFamily="34" charset="0"/>
              </a:rPr>
              <a:t>stewards</a:t>
            </a:r>
            <a:r>
              <a:rPr lang="en-GB" dirty="0">
                <a:latin typeface="Comic Sans MS" panose="030F0702030302020204" pitchFamily="66" charset="0"/>
                <a:ea typeface="Calibri" panose="020F0502020204030204" pitchFamily="34" charset="0"/>
                <a:cs typeface="Calibri" panose="020F0502020204030204" pitchFamily="34" charset="0"/>
              </a:rPr>
              <a:t> and are responsible to care and protect the world that God created.  Adam was told to look after it, </a:t>
            </a:r>
            <a:r>
              <a:rPr lang="en-GB" dirty="0">
                <a:solidFill>
                  <a:srgbClr val="FF0000"/>
                </a:solidFill>
                <a:latin typeface="Comic Sans MS" panose="030F0702030302020204" pitchFamily="66" charset="0"/>
                <a:ea typeface="Calibri" panose="020F0502020204030204" pitchFamily="34" charset="0"/>
                <a:cs typeface="Calibri" panose="020F0502020204030204" pitchFamily="34" charset="0"/>
              </a:rPr>
              <a:t>‘’The Lord God took the man (Adam) and put him in the Garden of Eden to work and care of it.’’ (Bible)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Although a minority of Christians take the approach of </a:t>
            </a:r>
            <a:r>
              <a:rPr lang="en-GB" b="1" dirty="0">
                <a:latin typeface="Comic Sans MS" panose="030F0702030302020204" pitchFamily="66" charset="0"/>
                <a:ea typeface="Calibri" panose="020F0502020204030204" pitchFamily="34" charset="0"/>
                <a:cs typeface="Calibri" panose="020F0502020204030204" pitchFamily="34" charset="0"/>
              </a:rPr>
              <a:t>dominion</a:t>
            </a:r>
            <a:r>
              <a:rPr lang="en-GB" dirty="0">
                <a:latin typeface="Comic Sans MS" panose="030F0702030302020204" pitchFamily="66" charset="0"/>
                <a:ea typeface="Calibri" panose="020F0502020204030204" pitchFamily="34" charset="0"/>
                <a:cs typeface="Calibri" panose="020F0502020204030204" pitchFamily="34" charset="0"/>
              </a:rPr>
              <a:t>, that they can use the environment for their own use as they choose, e.g. Trump encouraging the use of fossil fuels.  This is because the Bible also says that Adam was told to </a:t>
            </a:r>
            <a:r>
              <a:rPr lang="en-GB" dirty="0">
                <a:solidFill>
                  <a:srgbClr val="FF0000"/>
                </a:solidFill>
                <a:latin typeface="Comic Sans MS" panose="030F0702030302020204" pitchFamily="66" charset="0"/>
                <a:ea typeface="Calibri" panose="020F0502020204030204" pitchFamily="34" charset="0"/>
                <a:cs typeface="Calibri" panose="020F0502020204030204" pitchFamily="34" charset="0"/>
              </a:rPr>
              <a:t>‘’rule over the fish in the sea and the birds in the sky.’’  (Bible)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However, this approach of dominion causes environmental damage and can lead to the destruction of habitats and the extinction of animals.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Effects | Facts – Climate Change: Vital Signs of the Pla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59" y="1556792"/>
            <a:ext cx="2137410" cy="1052830"/>
          </a:xfrm>
          <a:prstGeom prst="rect">
            <a:avLst/>
          </a:prstGeom>
          <a:noFill/>
          <a:ln>
            <a:noFill/>
          </a:ln>
        </p:spPr>
      </p:pic>
    </p:spTree>
    <p:extLst>
      <p:ext uri="{BB962C8B-B14F-4D97-AF65-F5344CB8AC3E}">
        <p14:creationId xmlns:p14="http://schemas.microsoft.com/office/powerpoint/2010/main" val="424836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238672" y="332656"/>
            <a:ext cx="2965176" cy="1475404"/>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cs typeface="Times New Roman" panose="02020603050405020304" pitchFamily="18" charset="0"/>
              </a:rPr>
              <a:t>T</a:t>
            </a:r>
            <a:r>
              <a:rPr lang="en-GB" sz="2800" u="sng" dirty="0">
                <a:latin typeface="Comic Sans MS" panose="030F0702030302020204" pitchFamily="66" charset="0"/>
              </a:rPr>
              <a:t>he Environment</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Rectangle 3"/>
          <p:cNvSpPr/>
          <p:nvPr/>
        </p:nvSpPr>
        <p:spPr>
          <a:xfrm>
            <a:off x="3880259" y="878426"/>
            <a:ext cx="4572000" cy="3914085"/>
          </a:xfrm>
          <a:prstGeom prst="rect">
            <a:avLst/>
          </a:prstGeom>
        </p:spPr>
        <p:txBody>
          <a:bodyPr>
            <a:spAutoFit/>
          </a:bodyPr>
          <a:lstStyle/>
          <a:p>
            <a:pPr>
              <a:lnSpc>
                <a:spcPct val="107000"/>
              </a:lnSpc>
              <a:spcAft>
                <a:spcPts val="800"/>
              </a:spcAft>
            </a:pPr>
            <a:r>
              <a:rPr lang="en-GB" sz="2400" u="sng" dirty="0">
                <a:latin typeface="Comic Sans MS" panose="030F0702030302020204" pitchFamily="66" charset="0"/>
                <a:ea typeface="Calibri" panose="020F0502020204030204" pitchFamily="34" charset="0"/>
                <a:cs typeface="Calibri" panose="020F0502020204030204" pitchFamily="34" charset="0"/>
              </a:rPr>
              <a:t>Islam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omic Sans MS" panose="030F0702030302020204" pitchFamily="66" charset="0"/>
                <a:ea typeface="Calibri" panose="020F0502020204030204" pitchFamily="34" charset="0"/>
                <a:cs typeface="Calibri" panose="020F0502020204030204" pitchFamily="34" charset="0"/>
              </a:rPr>
              <a:t>Muslims should act as </a:t>
            </a:r>
            <a:r>
              <a:rPr lang="en-GB" sz="2400" b="1" dirty="0" err="1">
                <a:latin typeface="Comic Sans MS" panose="030F0702030302020204" pitchFamily="66" charset="0"/>
                <a:ea typeface="Calibri" panose="020F0502020204030204" pitchFamily="34" charset="0"/>
                <a:cs typeface="Calibri" panose="020F0502020204030204" pitchFamily="34" charset="0"/>
              </a:rPr>
              <a:t>khalifah</a:t>
            </a:r>
            <a:r>
              <a:rPr lang="en-GB" sz="2400" dirty="0">
                <a:latin typeface="Comic Sans MS" panose="030F0702030302020204" pitchFamily="66" charset="0"/>
                <a:ea typeface="Calibri" panose="020F0502020204030204" pitchFamily="34" charset="0"/>
                <a:cs typeface="Calibri" panose="020F0502020204030204" pitchFamily="34" charset="0"/>
              </a:rPr>
              <a:t> (stewards) and protect what Allah has created. They will be judged on how they have fulfilled this role. They don’t promote dominion.</a:t>
            </a:r>
          </a:p>
          <a:p>
            <a:endParaRPr lang="en-GB" sz="2400" dirty="0">
              <a:solidFill>
                <a:srgbClr val="C00000"/>
              </a:solidFill>
              <a:latin typeface="Comic Sans MS" panose="030F0702030302020204" pitchFamily="66" charset="0"/>
              <a:cs typeface="Calibri" panose="020F0502020204030204" pitchFamily="34" charset="0"/>
            </a:endParaRPr>
          </a:p>
          <a:p>
            <a:r>
              <a:rPr lang="en-GB" sz="2400" dirty="0">
                <a:solidFill>
                  <a:srgbClr val="C00000"/>
                </a:solidFill>
                <a:latin typeface="Comic Sans MS" panose="030F0702030302020204" pitchFamily="66" charset="0"/>
                <a:cs typeface="Calibri" panose="020F0502020204030204" pitchFamily="34" charset="0"/>
              </a:rPr>
              <a:t>‘’Do not seek from it more than you need.’’ (Hadith)</a:t>
            </a:r>
            <a:endParaRPr lang="en-GB" sz="2400" dirty="0">
              <a:solidFill>
                <a:srgbClr val="C00000"/>
              </a:solidFill>
            </a:endParaRPr>
          </a:p>
        </p:txBody>
      </p:sp>
      <p:pic>
        <p:nvPicPr>
          <p:cNvPr id="7" name="Picture 6" descr="Effects | Facts – Climate Change: Vital Signs of the Plane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13" y="1600502"/>
            <a:ext cx="3136505" cy="2880320"/>
          </a:xfrm>
          <a:prstGeom prst="rect">
            <a:avLst/>
          </a:prstGeom>
          <a:noFill/>
          <a:ln>
            <a:noFill/>
          </a:ln>
        </p:spPr>
      </p:pic>
    </p:spTree>
    <p:extLst>
      <p:ext uri="{BB962C8B-B14F-4D97-AF65-F5344CB8AC3E}">
        <p14:creationId xmlns:p14="http://schemas.microsoft.com/office/powerpoint/2010/main" val="263166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relationships and understand how to answer exam questions.</a:t>
            </a:r>
          </a:p>
        </p:txBody>
      </p:sp>
      <p:sp>
        <p:nvSpPr>
          <p:cNvPr id="9" name="Rectangle 8"/>
          <p:cNvSpPr/>
          <p:nvPr/>
        </p:nvSpPr>
        <p:spPr>
          <a:xfrm>
            <a:off x="190501" y="-41305"/>
            <a:ext cx="4572000" cy="6521529"/>
          </a:xfrm>
          <a:prstGeom prst="rect">
            <a:avLst/>
          </a:prstGeom>
        </p:spPr>
        <p:txBody>
          <a:bodyPr lIns="91440" tIns="45720" rIns="91440" bIns="45720" anchor="t">
            <a:spAutoFit/>
          </a:bodyPr>
          <a:lstStyle/>
          <a:p>
            <a:pPr marL="685800">
              <a:lnSpc>
                <a:spcPct val="107000"/>
              </a:lnSpc>
              <a:spcAft>
                <a:spcPts val="0"/>
              </a:spcAft>
            </a:pPr>
            <a:endParaRPr lang="en-GB" sz="2800" u="sng" dirty="0">
              <a:effectLst/>
              <a:latin typeface="Comic Sans MS" panose="030F0702030302020204" pitchFamily="66" charset="0"/>
              <a:ea typeface="Calibri" panose="020F0502020204030204" pitchFamily="34" charset="0"/>
              <a:cs typeface="Times New Roman" panose="02020603050405020304" pitchFamily="18" charset="0"/>
            </a:endParaRPr>
          </a:p>
          <a:p>
            <a:pPr marL="685800">
              <a:lnSpc>
                <a:spcPct val="107000"/>
              </a:lnSpc>
            </a:pPr>
            <a:r>
              <a:rPr lang="en-GB" sz="2800" u="sng" dirty="0">
                <a:solidFill>
                  <a:srgbClr val="C00000"/>
                </a:solidFill>
                <a:effectLst/>
                <a:latin typeface="Comic Sans MS"/>
                <a:ea typeface="Calibri"/>
                <a:cs typeface="Times New Roman"/>
              </a:rPr>
              <a:t>Generally your more conservative </a:t>
            </a:r>
            <a:r>
              <a:rPr lang="en-GB" sz="2800" u="sng" dirty="0">
                <a:solidFill>
                  <a:srgbClr val="C00000"/>
                </a:solidFill>
                <a:latin typeface="Comic Sans MS"/>
                <a:ea typeface="Calibri"/>
                <a:cs typeface="Times New Roman"/>
              </a:rPr>
              <a:t>- </a:t>
            </a:r>
            <a:r>
              <a:rPr lang="en-GB" sz="2800" u="sng" dirty="0">
                <a:solidFill>
                  <a:srgbClr val="C00000"/>
                </a:solidFill>
                <a:effectLst/>
                <a:latin typeface="Comic Sans MS"/>
                <a:ea typeface="Calibri"/>
                <a:cs typeface="Times New Roman"/>
              </a:rPr>
              <a:t>similar views:</a:t>
            </a:r>
          </a:p>
          <a:p>
            <a:pPr marL="685800">
              <a:lnSpc>
                <a:spcPct val="107000"/>
              </a:lnSpc>
              <a:spcAft>
                <a:spcPts val="0"/>
              </a:spcAft>
            </a:pPr>
            <a:r>
              <a:rPr lang="en-GB" sz="2800" dirty="0">
                <a:latin typeface="Comic Sans MS" panose="030F0702030302020204" pitchFamily="66" charset="0"/>
                <a:ea typeface="Calibri" panose="020F0502020204030204" pitchFamily="34" charset="0"/>
                <a:cs typeface="Times New Roman" panose="02020603050405020304" pitchFamily="18" charset="0"/>
              </a:rPr>
              <a:t>Islamic and Roman Catholic</a:t>
            </a:r>
          </a:p>
          <a:p>
            <a:pPr marL="685800">
              <a:lnSpc>
                <a:spcPct val="107000"/>
              </a:lnSpc>
              <a:spcAft>
                <a:spcPts val="0"/>
              </a:spcAft>
            </a:pPr>
            <a:endParaRPr lang="en-GB" sz="2800" u="sng" dirty="0">
              <a:effectLst/>
              <a:latin typeface="Comic Sans MS" panose="030F0702030302020204" pitchFamily="66" charset="0"/>
              <a:ea typeface="Calibri" panose="020F0502020204030204" pitchFamily="34" charset="0"/>
              <a:cs typeface="Times New Roman" panose="02020603050405020304" pitchFamily="18" charset="0"/>
            </a:endParaRPr>
          </a:p>
          <a:p>
            <a:pPr marL="685800">
              <a:lnSpc>
                <a:spcPct val="107000"/>
              </a:lnSpc>
              <a:spcAft>
                <a:spcPts val="0"/>
              </a:spcAft>
            </a:pPr>
            <a:r>
              <a:rPr lang="en-GB" sz="2800" u="sng" dirty="0">
                <a:solidFill>
                  <a:srgbClr val="C00000"/>
                </a:solidFill>
                <a:latin typeface="Comic Sans MS" panose="030F0702030302020204" pitchFamily="66" charset="0"/>
                <a:ea typeface="Calibri" panose="020F0502020204030204" pitchFamily="34" charset="0"/>
                <a:cs typeface="Times New Roman" panose="02020603050405020304" pitchFamily="18" charset="0"/>
              </a:rPr>
              <a:t>Different – conservative vs liberal views:</a:t>
            </a:r>
          </a:p>
          <a:p>
            <a:pPr marL="685800">
              <a:lnSpc>
                <a:spcPct val="107000"/>
              </a:lnSpc>
            </a:pPr>
            <a:r>
              <a:rPr lang="en-GB" sz="2800" dirty="0">
                <a:latin typeface="Comic Sans MS"/>
                <a:ea typeface="Calibri"/>
                <a:cs typeface="Times New Roman"/>
              </a:rPr>
              <a:t>Church of England and either Roman Catholic or Islamic teachings.</a:t>
            </a:r>
          </a:p>
          <a:p>
            <a:pPr marL="685800">
              <a:lnSpc>
                <a:spcPct val="107000"/>
              </a:lnSpc>
              <a:spcAft>
                <a:spcPts val="0"/>
              </a:spcAft>
            </a:pPr>
            <a:endParaRPr lang="en-GB" sz="28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2050" name="Picture 2" descr="Arab Culture Values | LoveToK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1910" y="457200"/>
            <a:ext cx="3452055" cy="2630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ian Marriage – Rekindle the Passion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910" y="3088174"/>
            <a:ext cx="3452055" cy="271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41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238672" y="332656"/>
            <a:ext cx="2965176" cy="528222"/>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Solutions</a:t>
            </a:r>
          </a:p>
        </p:txBody>
      </p:sp>
      <p:pic>
        <p:nvPicPr>
          <p:cNvPr id="8" name="Picture 7" descr="Reduce Reuse Recycle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51595"/>
            <a:ext cx="2736304" cy="2039305"/>
          </a:xfrm>
          <a:prstGeom prst="rect">
            <a:avLst/>
          </a:prstGeom>
          <a:noFill/>
          <a:ln>
            <a:noFill/>
          </a:ln>
        </p:spPr>
      </p:pic>
      <p:sp>
        <p:nvSpPr>
          <p:cNvPr id="3" name="Rectangle 2"/>
          <p:cNvSpPr/>
          <p:nvPr/>
        </p:nvSpPr>
        <p:spPr>
          <a:xfrm>
            <a:off x="2915816" y="332656"/>
            <a:ext cx="5844787" cy="5449762"/>
          </a:xfrm>
          <a:prstGeom prst="rect">
            <a:avLst/>
          </a:prstGeom>
        </p:spPr>
        <p:txBody>
          <a:bodyPr wrap="square">
            <a:spAutoFit/>
          </a:bodyPr>
          <a:lstStyle/>
          <a:p>
            <a:pP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Christianity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Christians promote the </a:t>
            </a:r>
            <a:r>
              <a:rPr lang="en-GB" b="1" dirty="0">
                <a:latin typeface="Comic Sans MS" panose="030F0702030302020204" pitchFamily="66" charset="0"/>
                <a:ea typeface="Calibri" panose="020F0502020204030204" pitchFamily="34" charset="0"/>
                <a:cs typeface="Calibri" panose="020F0502020204030204" pitchFamily="34" charset="0"/>
              </a:rPr>
              <a:t>3 R’s as part of </a:t>
            </a:r>
            <a:r>
              <a:rPr lang="en-GB" dirty="0">
                <a:latin typeface="Comic Sans MS" panose="030F0702030302020204" pitchFamily="66" charset="0"/>
                <a:ea typeface="Calibri" panose="020F0502020204030204" pitchFamily="34" charset="0"/>
                <a:cs typeface="Calibri" panose="020F0502020204030204" pitchFamily="34" charset="0"/>
              </a:rPr>
              <a:t>stewardship</a:t>
            </a:r>
            <a:r>
              <a:rPr lang="en-GB" b="1" dirty="0">
                <a:latin typeface="Comic Sans MS" panose="030F0702030302020204" pitchFamily="66" charset="0"/>
                <a:ea typeface="Calibri" panose="020F0502020204030204" pitchFamily="34" charset="0"/>
                <a:cs typeface="Calibri" panose="020F0502020204030204" pitchFamily="34" charset="0"/>
              </a:rPr>
              <a:t> – reduce, reuse and recycle</a:t>
            </a:r>
            <a:r>
              <a:rPr lang="en-GB" dirty="0">
                <a:latin typeface="Comic Sans MS" panose="030F0702030302020204" pitchFamily="66" charset="0"/>
                <a:ea typeface="Calibri" panose="020F0502020204030204" pitchFamily="34" charset="0"/>
                <a:cs typeface="Calibri" panose="020F0502020204030204" pitchFamily="34" charset="0"/>
              </a:rPr>
              <a:t> in order to </a:t>
            </a:r>
            <a:r>
              <a:rPr lang="en-GB" b="1" dirty="0">
                <a:latin typeface="Comic Sans MS" panose="030F0702030302020204" pitchFamily="66" charset="0"/>
                <a:ea typeface="Calibri" panose="020F0502020204030204" pitchFamily="34" charset="0"/>
                <a:cs typeface="Calibri" panose="020F0502020204030204" pitchFamily="34" charset="0"/>
              </a:rPr>
              <a:t>reduce the use of non-renewable resources</a:t>
            </a:r>
            <a:r>
              <a:rPr lang="en-GB" dirty="0">
                <a:latin typeface="Comic Sans MS" panose="030F0702030302020204" pitchFamily="66" charset="0"/>
                <a:ea typeface="Calibri" panose="020F0502020204030204" pitchFamily="34" charset="0"/>
                <a:cs typeface="Calibri" panose="020F0502020204030204" pitchFamily="34" charset="0"/>
              </a:rPr>
              <a:t> such as coal, oil and gas and move towards </a:t>
            </a:r>
            <a:r>
              <a:rPr lang="en-GB" b="1" dirty="0">
                <a:latin typeface="Comic Sans MS" panose="030F0702030302020204" pitchFamily="66" charset="0"/>
                <a:ea typeface="Calibri" panose="020F0502020204030204" pitchFamily="34" charset="0"/>
                <a:cs typeface="Calibri" panose="020F0502020204030204" pitchFamily="34" charset="0"/>
              </a:rPr>
              <a:t>renewable resources</a:t>
            </a:r>
            <a:r>
              <a:rPr lang="en-GB" dirty="0">
                <a:latin typeface="Comic Sans MS" panose="030F0702030302020204" pitchFamily="66" charset="0"/>
                <a:ea typeface="Calibri" panose="020F0502020204030204" pitchFamily="34" charset="0"/>
                <a:cs typeface="Calibri" panose="020F0502020204030204" pitchFamily="34" charset="0"/>
              </a:rPr>
              <a:t>, such as wind, sea and solar.</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They encourage </a:t>
            </a:r>
            <a:r>
              <a:rPr lang="en-GB" b="1" dirty="0">
                <a:latin typeface="Comic Sans MS" panose="030F0702030302020204" pitchFamily="66" charset="0"/>
                <a:ea typeface="Calibri" panose="020F0502020204030204" pitchFamily="34" charset="0"/>
                <a:cs typeface="Calibri" panose="020F0502020204030204" pitchFamily="34" charset="0"/>
              </a:rPr>
              <a:t>sustainable development</a:t>
            </a:r>
            <a:r>
              <a:rPr lang="en-GB" dirty="0">
                <a:latin typeface="Comic Sans MS" panose="030F0702030302020204" pitchFamily="66" charset="0"/>
                <a:ea typeface="Calibri" panose="020F0502020204030204" pitchFamily="34" charset="0"/>
                <a:cs typeface="Calibri" panose="020F0502020204030204" pitchFamily="34" charset="0"/>
              </a:rPr>
              <a:t> – develop with the use of recycled resources such as recycled wood and renewable energy.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Reduce – food waste, plastic waste etc.</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Reuse – bags, clothes etc.</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Recycle – bottles, cans etc.</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FF0000"/>
                </a:solidFill>
                <a:latin typeface="Comic Sans MS" panose="030F0702030302020204" pitchFamily="66" charset="0"/>
                <a:ea typeface="Calibri" panose="020F0502020204030204" pitchFamily="34" charset="0"/>
                <a:cs typeface="Calibri" panose="020F0502020204030204" pitchFamily="34" charset="0"/>
              </a:rPr>
              <a:t>‘’The Lord God took the man (Adam) and put him in the Garden of Eden to work and care of it.’’ (Genesis)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38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238672" y="332656"/>
            <a:ext cx="2965176" cy="528222"/>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Solutions</a:t>
            </a:r>
          </a:p>
        </p:txBody>
      </p:sp>
      <p:pic>
        <p:nvPicPr>
          <p:cNvPr id="8" name="Picture 7" descr="Reduce Reuse Recycle Images, Stock Photo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51595"/>
            <a:ext cx="2736304" cy="2039305"/>
          </a:xfrm>
          <a:prstGeom prst="rect">
            <a:avLst/>
          </a:prstGeom>
          <a:noFill/>
          <a:ln>
            <a:noFill/>
          </a:ln>
        </p:spPr>
      </p:pic>
      <p:sp>
        <p:nvSpPr>
          <p:cNvPr id="4" name="Rectangle 3"/>
          <p:cNvSpPr/>
          <p:nvPr/>
        </p:nvSpPr>
        <p:spPr>
          <a:xfrm>
            <a:off x="3811724" y="332656"/>
            <a:ext cx="4572000" cy="5064656"/>
          </a:xfrm>
          <a:prstGeom prst="rect">
            <a:avLst/>
          </a:prstGeom>
        </p:spPr>
        <p:txBody>
          <a:bodyPr>
            <a:spAutoFit/>
          </a:bodyPr>
          <a:lstStyle/>
          <a:p>
            <a:pPr>
              <a:lnSpc>
                <a:spcPct val="107000"/>
              </a:lnSpc>
              <a:spcAft>
                <a:spcPts val="800"/>
              </a:spcAft>
            </a:pPr>
            <a:r>
              <a:rPr lang="en-GB" sz="2400" u="sng" dirty="0">
                <a:latin typeface="Comic Sans MS" panose="030F0702030302020204" pitchFamily="66" charset="0"/>
                <a:ea typeface="Calibri" panose="020F0502020204030204" pitchFamily="34" charset="0"/>
                <a:cs typeface="Calibri" panose="020F0502020204030204" pitchFamily="34" charset="0"/>
              </a:rPr>
              <a:t>Islam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omic Sans MS" panose="030F0702030302020204" pitchFamily="66" charset="0"/>
                <a:ea typeface="Calibri" panose="020F0502020204030204" pitchFamily="34" charset="0"/>
                <a:cs typeface="Calibri" panose="020F0502020204030204" pitchFamily="34" charset="0"/>
              </a:rPr>
              <a:t>The planet is only on </a:t>
            </a:r>
            <a:r>
              <a:rPr lang="en-GB" sz="2400" b="1" dirty="0">
                <a:latin typeface="Comic Sans MS" panose="030F0702030302020204" pitchFamily="66" charset="0"/>
                <a:ea typeface="Calibri" panose="020F0502020204030204" pitchFamily="34" charset="0"/>
                <a:cs typeface="Calibri" panose="020F0502020204030204" pitchFamily="34" charset="0"/>
              </a:rPr>
              <a:t>loan</a:t>
            </a:r>
            <a:r>
              <a:rPr lang="en-GB" sz="2400" dirty="0">
                <a:latin typeface="Comic Sans MS" panose="030F0702030302020204" pitchFamily="66" charset="0"/>
                <a:ea typeface="Calibri" panose="020F0502020204030204" pitchFamily="34" charset="0"/>
                <a:cs typeface="Calibri" panose="020F0502020204030204" pitchFamily="34" charset="0"/>
              </a:rPr>
              <a:t> and should be given back as Muslims found it.  They promote the </a:t>
            </a:r>
            <a:r>
              <a:rPr lang="en-GB" sz="2400" b="1" dirty="0">
                <a:latin typeface="Comic Sans MS" panose="030F0702030302020204" pitchFamily="66" charset="0"/>
                <a:ea typeface="Calibri" panose="020F0502020204030204" pitchFamily="34" charset="0"/>
                <a:cs typeface="Calibri" panose="020F0502020204030204" pitchFamily="34" charset="0"/>
              </a:rPr>
              <a:t>3 R’s</a:t>
            </a:r>
            <a:r>
              <a:rPr lang="en-GB" sz="2400" dirty="0">
                <a:latin typeface="Comic Sans MS" panose="030F0702030302020204" pitchFamily="66" charset="0"/>
                <a:ea typeface="Calibri" panose="020F0502020204030204" pitchFamily="34" charset="0"/>
                <a:cs typeface="Calibri" panose="020F0502020204030204" pitchFamily="34" charset="0"/>
              </a:rPr>
              <a:t> and living simply like the </a:t>
            </a:r>
            <a:r>
              <a:rPr lang="en-GB" sz="2400" b="1" dirty="0">
                <a:latin typeface="Comic Sans MS" panose="030F0702030302020204" pitchFamily="66" charset="0"/>
                <a:ea typeface="Calibri" panose="020F0502020204030204" pitchFamily="34" charset="0"/>
                <a:cs typeface="Calibri" panose="020F0502020204030204" pitchFamily="34" charset="0"/>
              </a:rPr>
              <a:t>Prophet Muhammad</a:t>
            </a:r>
            <a:r>
              <a:rPr lang="en-GB" sz="2400" dirty="0">
                <a:latin typeface="Comic Sans MS" panose="030F0702030302020204" pitchFamily="66" charset="0"/>
                <a:ea typeface="Calibri" panose="020F0502020204030204" pitchFamily="34" charset="0"/>
                <a:cs typeface="Calibri" panose="020F0502020204030204" pitchFamily="34" charset="0"/>
              </a:rPr>
              <a:t> demonstrated.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solidFill>
                  <a:srgbClr val="FF0000"/>
                </a:solidFill>
                <a:latin typeface="Comic Sans MS" panose="030F0702030302020204" pitchFamily="66" charset="0"/>
                <a:ea typeface="Calibri" panose="020F0502020204030204" pitchFamily="34" charset="0"/>
                <a:cs typeface="Calibri" panose="020F0502020204030204" pitchFamily="34" charset="0"/>
              </a:rPr>
              <a:t>‘’Do not seek from it more than you need.’’ (Hadith)</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FF0000"/>
                </a:solidFill>
                <a:latin typeface="Comic Sans MS" panose="030F0702030302020204" pitchFamily="66" charset="0"/>
                <a:ea typeface="Calibri" panose="020F0502020204030204" pitchFamily="34" charset="0"/>
                <a:cs typeface="Calibri" panose="020F0502020204030204" pitchFamily="34" charset="0"/>
              </a:rPr>
              <a:t>‘’Eat and drink (as we have permitted) but do not be extravagant.’’ (Qur’an)</a:t>
            </a:r>
            <a:endParaRPr lang="en-GB" sz="2400" dirty="0"/>
          </a:p>
        </p:txBody>
      </p:sp>
    </p:spTree>
    <p:extLst>
      <p:ext uri="{BB962C8B-B14F-4D97-AF65-F5344CB8AC3E}">
        <p14:creationId xmlns:p14="http://schemas.microsoft.com/office/powerpoint/2010/main" val="3475060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67544" y="200397"/>
            <a:ext cx="4572000" cy="523220"/>
          </a:xfrm>
          <a:prstGeom prst="rect">
            <a:avLst/>
          </a:prstGeom>
        </p:spPr>
        <p:txBody>
          <a:bodyPr>
            <a:spAutoFit/>
          </a:bodyPr>
          <a:lstStyle/>
          <a:p>
            <a:pPr lvl="0"/>
            <a:r>
              <a:rPr lang="en-GB" sz="2800" u="sng" dirty="0">
                <a:latin typeface="Comic Sans MS" panose="030F0702030302020204" pitchFamily="66" charset="0"/>
              </a:rPr>
              <a:t>Animals</a:t>
            </a:r>
          </a:p>
        </p:txBody>
      </p:sp>
      <p:sp>
        <p:nvSpPr>
          <p:cNvPr id="3" name="Rectangle 2"/>
          <p:cNvSpPr/>
          <p:nvPr/>
        </p:nvSpPr>
        <p:spPr>
          <a:xfrm>
            <a:off x="467544" y="866395"/>
            <a:ext cx="8293060" cy="5918543"/>
          </a:xfrm>
          <a:prstGeom prst="rect">
            <a:avLst/>
          </a:prstGeom>
        </p:spPr>
        <p:txBody>
          <a:bodyPr wrap="square">
            <a:spAutoFit/>
          </a:bodyPr>
          <a:lstStyle/>
          <a:p>
            <a:pPr>
              <a:lnSpc>
                <a:spcPct val="107000"/>
              </a:lnSpc>
              <a:spcAft>
                <a:spcPts val="800"/>
              </a:spcAft>
            </a:pPr>
            <a:r>
              <a:rPr lang="en-GB" sz="1900" u="sng" dirty="0">
                <a:latin typeface="Comic Sans MS" panose="030F0702030302020204" pitchFamily="66" charset="0"/>
                <a:ea typeface="Calibri" panose="020F0502020204030204" pitchFamily="34" charset="0"/>
                <a:cs typeface="Calibri" panose="020F0502020204030204" pitchFamily="34" charset="0"/>
              </a:rPr>
              <a:t>Christianity</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latin typeface="Comic Sans MS" panose="030F0702030302020204" pitchFamily="66" charset="0"/>
                <a:ea typeface="Calibri" panose="020F0502020204030204" pitchFamily="34" charset="0"/>
                <a:cs typeface="Calibri" panose="020F0502020204030204" pitchFamily="34" charset="0"/>
              </a:rPr>
              <a:t>Some </a:t>
            </a:r>
            <a:r>
              <a:rPr lang="en-GB" sz="1900" b="1" dirty="0">
                <a:latin typeface="Comic Sans MS" panose="030F0702030302020204" pitchFamily="66" charset="0"/>
                <a:ea typeface="Calibri" panose="020F0502020204030204" pitchFamily="34" charset="0"/>
                <a:cs typeface="Calibri" panose="020F0502020204030204" pitchFamily="34" charset="0"/>
              </a:rPr>
              <a:t>eat meat</a:t>
            </a:r>
            <a:r>
              <a:rPr lang="en-GB" sz="1900" dirty="0">
                <a:latin typeface="Comic Sans MS" panose="030F0702030302020204" pitchFamily="66" charset="0"/>
                <a:ea typeface="Calibri" panose="020F0502020204030204" pitchFamily="34" charset="0"/>
                <a:cs typeface="Calibri" panose="020F0502020204030204" pitchFamily="34" charset="0"/>
              </a:rPr>
              <a:t> in line with God’s command to Noah after the flood, whilst others are </a:t>
            </a:r>
            <a:r>
              <a:rPr lang="en-GB" sz="1900" b="1" dirty="0">
                <a:latin typeface="Comic Sans MS" panose="030F0702030302020204" pitchFamily="66" charset="0"/>
                <a:ea typeface="Calibri" panose="020F0502020204030204" pitchFamily="34" charset="0"/>
                <a:cs typeface="Calibri" panose="020F0502020204030204" pitchFamily="34" charset="0"/>
              </a:rPr>
              <a:t>vegan/vegetarian</a:t>
            </a:r>
            <a:r>
              <a:rPr lang="en-GB" sz="1900" dirty="0">
                <a:latin typeface="Comic Sans MS" panose="030F0702030302020204" pitchFamily="66" charset="0"/>
                <a:ea typeface="Calibri" panose="020F0502020204030204" pitchFamily="34" charset="0"/>
                <a:cs typeface="Calibri" panose="020F0502020204030204" pitchFamily="34" charset="0"/>
              </a:rPr>
              <a:t> for ethical reasons – i.e. slaughter is cruel.</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solidFill>
                  <a:srgbClr val="000000"/>
                </a:solidFill>
                <a:latin typeface="Comic Sans MS" panose="030F0702030302020204" pitchFamily="66" charset="0"/>
                <a:ea typeface="Calibri" panose="020F0502020204030204" pitchFamily="34" charset="0"/>
                <a:cs typeface="Calibri" panose="020F0502020204030204" pitchFamily="34" charset="0"/>
              </a:rPr>
              <a:t>Pro-meat: </a:t>
            </a:r>
            <a:r>
              <a:rPr lang="en-GB" sz="1900" dirty="0">
                <a:solidFill>
                  <a:srgbClr val="FF0000"/>
                </a:solidFill>
                <a:latin typeface="Comic Sans MS" panose="030F0702030302020204" pitchFamily="66" charset="0"/>
                <a:ea typeface="Calibri" panose="020F0502020204030204" pitchFamily="34" charset="0"/>
                <a:cs typeface="Calibri" panose="020F0502020204030204" pitchFamily="34" charset="0"/>
              </a:rPr>
              <a:t>‘’</a:t>
            </a:r>
            <a:r>
              <a:rPr lang="en-GB" sz="1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Everything that lives and moves will be food for you.’’ (Bible)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Anti-meat: </a:t>
            </a:r>
            <a:r>
              <a:rPr lang="en-GB" sz="1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‘’The righteous care for the needs of their animals.’’ (Bible)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latin typeface="Comic Sans MS" panose="030F0702030302020204" pitchFamily="66" charset="0"/>
                <a:ea typeface="Calibri" panose="020F0502020204030204" pitchFamily="34" charset="0"/>
                <a:cs typeface="Times New Roman" panose="02020603050405020304" pitchFamily="18" charset="0"/>
              </a:rPr>
              <a:t>But they shouldn’t judge one another. </a:t>
            </a:r>
            <a:r>
              <a:rPr lang="en-GB" sz="1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‘’The one who eats everything (meat) must not treat with contempt the one who does not...’’ (Bible)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latin typeface="Comic Sans MS" panose="030F0702030302020204" pitchFamily="66" charset="0"/>
                <a:ea typeface="Calibri" panose="020F0502020204030204" pitchFamily="34" charset="0"/>
                <a:cs typeface="Calibri" panose="020F0502020204030204" pitchFamily="34" charset="0"/>
              </a:rPr>
              <a:t>Some Christians accept vivisection (medical) to find </a:t>
            </a:r>
            <a:r>
              <a:rPr lang="en-GB" sz="1900" b="1" dirty="0">
                <a:latin typeface="Comic Sans MS" panose="030F0702030302020204" pitchFamily="66" charset="0"/>
                <a:ea typeface="Calibri" panose="020F0502020204030204" pitchFamily="34" charset="0"/>
                <a:cs typeface="Calibri" panose="020F0502020204030204" pitchFamily="34" charset="0"/>
              </a:rPr>
              <a:t>cures to diseases,</a:t>
            </a:r>
            <a:r>
              <a:rPr lang="en-GB" sz="1900" dirty="0">
                <a:latin typeface="Comic Sans MS" panose="030F0702030302020204" pitchFamily="66" charset="0"/>
                <a:ea typeface="Calibri" panose="020F0502020204030204" pitchFamily="34" charset="0"/>
                <a:cs typeface="Calibri" panose="020F0502020204030204" pitchFamily="34" charset="0"/>
              </a:rPr>
              <a:t> others say it is </a:t>
            </a:r>
            <a:r>
              <a:rPr lang="en-GB" sz="1900" b="1" dirty="0">
                <a:latin typeface="Comic Sans MS" panose="030F0702030302020204" pitchFamily="66" charset="0"/>
                <a:ea typeface="Calibri" panose="020F0502020204030204" pitchFamily="34" charset="0"/>
                <a:cs typeface="Calibri" panose="020F0502020204030204" pitchFamily="34" charset="0"/>
              </a:rPr>
              <a:t>cruel and unreliable</a:t>
            </a:r>
            <a:r>
              <a:rPr lang="en-GB" sz="1900" dirty="0">
                <a:latin typeface="Comic Sans MS" panose="030F0702030302020204" pitchFamily="66" charset="0"/>
                <a:ea typeface="Calibri" panose="020F0502020204030204" pitchFamily="34" charset="0"/>
                <a:cs typeface="Calibri" panose="020F0502020204030204" pitchFamily="34" charset="0"/>
              </a:rPr>
              <a:t>. 3R’s – reduce, refine, replace.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latin typeface="Comic Sans MS" panose="030F0702030302020204" pitchFamily="66" charset="0"/>
                <a:ea typeface="Calibri" panose="020F0502020204030204" pitchFamily="34" charset="0"/>
                <a:cs typeface="Calibri" panose="020F0502020204030204" pitchFamily="34" charset="0"/>
              </a:rPr>
              <a:t>Pro-vivisection:</a:t>
            </a:r>
            <a:r>
              <a:rPr lang="en-GB" sz="1900" dirty="0">
                <a:solidFill>
                  <a:srgbClr val="FF0000"/>
                </a:solidFill>
                <a:latin typeface="Comic Sans MS" panose="030F0702030302020204" pitchFamily="66" charset="0"/>
                <a:ea typeface="Calibri" panose="020F0502020204030204" pitchFamily="34" charset="0"/>
                <a:cs typeface="Calibri" panose="020F0502020204030204" pitchFamily="34" charset="0"/>
              </a:rPr>
              <a:t> ‘’rule over the fish in the sea and the birds in the sky.’’   (Bible)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solidFill>
                  <a:srgbClr val="000000"/>
                </a:solidFill>
                <a:latin typeface="Comic Sans MS" panose="030F0702030302020204" pitchFamily="66" charset="0"/>
                <a:ea typeface="Calibri" panose="020F0502020204030204" pitchFamily="34" charset="0"/>
                <a:cs typeface="Calibri" panose="020F0502020204030204" pitchFamily="34" charset="0"/>
              </a:rPr>
              <a:t>Anti-vivisection: </a:t>
            </a:r>
            <a:r>
              <a:rPr lang="en-GB" sz="1900" dirty="0">
                <a:solidFill>
                  <a:srgbClr val="FF0000"/>
                </a:solidFill>
                <a:latin typeface="Comic Sans MS" panose="030F0702030302020204" pitchFamily="66" charset="0"/>
                <a:ea typeface="Calibri" panose="020F0502020204030204" pitchFamily="34" charset="0"/>
                <a:cs typeface="Calibri" panose="020F0502020204030204" pitchFamily="34" charset="0"/>
              </a:rPr>
              <a:t>‘’</a:t>
            </a:r>
            <a:r>
              <a:rPr lang="en-GB" sz="19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The righteous care for the needs of their animals.’’ (Bible)</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900" dirty="0">
                <a:latin typeface="Comic Sans MS" panose="030F0702030302020204" pitchFamily="66" charset="0"/>
                <a:ea typeface="Calibri" panose="020F0502020204030204" pitchFamily="34" charset="0"/>
                <a:cs typeface="Times New Roman" panose="02020603050405020304" pitchFamily="18" charset="0"/>
              </a:rPr>
              <a:t>No acceptance of non-essential cosmetic testing (for shampoos, soaps, makeup etc.)</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014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67544" y="200397"/>
            <a:ext cx="4572000" cy="523220"/>
          </a:xfrm>
          <a:prstGeom prst="rect">
            <a:avLst/>
          </a:prstGeom>
        </p:spPr>
        <p:txBody>
          <a:bodyPr>
            <a:spAutoFit/>
          </a:bodyPr>
          <a:lstStyle/>
          <a:p>
            <a:pPr lvl="0"/>
            <a:r>
              <a:rPr lang="en-GB" sz="2800" u="sng" dirty="0">
                <a:latin typeface="Comic Sans MS" panose="030F0702030302020204" pitchFamily="66" charset="0"/>
              </a:rPr>
              <a:t>Animals</a:t>
            </a:r>
          </a:p>
        </p:txBody>
      </p:sp>
      <p:sp>
        <p:nvSpPr>
          <p:cNvPr id="4" name="Rectangle 3"/>
          <p:cNvSpPr/>
          <p:nvPr/>
        </p:nvSpPr>
        <p:spPr>
          <a:xfrm>
            <a:off x="3563889" y="200397"/>
            <a:ext cx="4572000" cy="6049733"/>
          </a:xfrm>
          <a:prstGeom prst="rect">
            <a:avLst/>
          </a:prstGeom>
        </p:spPr>
        <p:txBody>
          <a:bodyPr lIns="91440" tIns="45720" rIns="91440" bIns="45720" anchor="t">
            <a:spAutoFit/>
          </a:bodyPr>
          <a:lstStyle/>
          <a:p>
            <a:pPr>
              <a:lnSpc>
                <a:spcPct val="107000"/>
              </a:lnSpc>
              <a:spcAft>
                <a:spcPts val="800"/>
              </a:spcAft>
            </a:pPr>
            <a:r>
              <a:rPr lang="en-GB" sz="2800" u="sng" dirty="0">
                <a:latin typeface="Comic Sans MS" panose="030F0702030302020204" pitchFamily="66" charset="0"/>
                <a:ea typeface="Calibri" panose="020F0502020204030204" pitchFamily="34" charset="0"/>
                <a:cs typeface="Calibri" panose="020F0502020204030204" pitchFamily="34" charset="0"/>
              </a:rPr>
              <a:t>Islam</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latin typeface="Comic Sans MS"/>
                <a:ea typeface="Calibri"/>
                <a:cs typeface="Calibri"/>
              </a:rPr>
              <a:t>Only </a:t>
            </a:r>
            <a:r>
              <a:rPr lang="en-GB" sz="2800" b="1" dirty="0">
                <a:latin typeface="Comic Sans MS"/>
                <a:ea typeface="Calibri"/>
                <a:cs typeface="Calibri"/>
              </a:rPr>
              <a:t>halal</a:t>
            </a:r>
            <a:r>
              <a:rPr lang="en-GB" sz="2800" dirty="0">
                <a:latin typeface="Comic Sans MS"/>
                <a:ea typeface="Calibri"/>
                <a:cs typeface="Calibri"/>
              </a:rPr>
              <a:t> meat is eaten (</a:t>
            </a:r>
            <a:r>
              <a:rPr lang="en-GB" sz="2800" b="1" dirty="0">
                <a:latin typeface="Comic Sans MS"/>
                <a:ea typeface="Calibri"/>
                <a:cs typeface="Calibri"/>
              </a:rPr>
              <a:t>Sharia law.)</a:t>
            </a:r>
            <a:r>
              <a:rPr lang="en-GB" sz="2800" dirty="0">
                <a:latin typeface="Comic Sans MS"/>
                <a:ea typeface="Calibri"/>
                <a:cs typeface="Calibri"/>
              </a:rPr>
              <a:t>  </a:t>
            </a:r>
            <a:r>
              <a:rPr lang="en-GB" sz="2800" dirty="0">
                <a:solidFill>
                  <a:srgbClr val="C00000"/>
                </a:solidFill>
                <a:latin typeface="Comic Sans MS"/>
                <a:ea typeface="Calibri"/>
                <a:cs typeface="Calibri"/>
              </a:rPr>
              <a:t>‘’It is God who provides livestock for you.’’ (Qur’an)</a:t>
            </a:r>
            <a:endParaRPr lang="en-GB" sz="2800">
              <a:solidFill>
                <a:srgbClr val="C00000"/>
              </a:solidFill>
              <a:latin typeface="Comic Sans MS"/>
              <a:ea typeface="Calibri"/>
              <a:cs typeface="Calibri"/>
            </a:endParaRPr>
          </a:p>
          <a:p>
            <a:r>
              <a:rPr lang="en-GB" sz="2800" dirty="0">
                <a:latin typeface="Comic Sans MS" panose="030F0702030302020204" pitchFamily="66" charset="0"/>
                <a:ea typeface="Calibri" panose="020F0502020204030204" pitchFamily="34" charset="0"/>
                <a:cs typeface="Calibri" panose="020F0502020204030204" pitchFamily="34" charset="0"/>
              </a:rPr>
              <a:t>Only essential testing is allowed – vivisection </a:t>
            </a:r>
            <a:r>
              <a:rPr lang="en-GB" sz="2800" u="sng" dirty="0">
                <a:latin typeface="Comic Sans MS" panose="030F0702030302020204" pitchFamily="66" charset="0"/>
                <a:ea typeface="Calibri" panose="020F0502020204030204" pitchFamily="34" charset="0"/>
                <a:cs typeface="Calibri" panose="020F0502020204030204" pitchFamily="34" charset="0"/>
              </a:rPr>
              <a:t>is</a:t>
            </a:r>
            <a:r>
              <a:rPr lang="en-GB" sz="2800" dirty="0">
                <a:latin typeface="Comic Sans MS" panose="030F0702030302020204" pitchFamily="66" charset="0"/>
                <a:ea typeface="Calibri" panose="020F0502020204030204" pitchFamily="34" charset="0"/>
                <a:cs typeface="Calibri" panose="020F0502020204030204" pitchFamily="34" charset="0"/>
              </a:rPr>
              <a:t> essential to save lives, cosmetic is </a:t>
            </a:r>
            <a:r>
              <a:rPr lang="en-GB" sz="2800" u="sng" dirty="0">
                <a:latin typeface="Comic Sans MS" panose="030F0702030302020204" pitchFamily="66" charset="0"/>
                <a:ea typeface="Calibri" panose="020F0502020204030204" pitchFamily="34" charset="0"/>
                <a:cs typeface="Calibri" panose="020F0502020204030204" pitchFamily="34" charset="0"/>
              </a:rPr>
              <a:t>not</a:t>
            </a:r>
            <a:r>
              <a:rPr lang="en-GB" sz="2800" dirty="0">
                <a:latin typeface="Comic Sans MS" panose="030F0702030302020204" pitchFamily="66" charset="0"/>
                <a:ea typeface="Calibri" panose="020F0502020204030204" pitchFamily="34" charset="0"/>
                <a:cs typeface="Calibri" panose="020F0502020204030204" pitchFamily="34" charset="0"/>
              </a:rPr>
              <a:t>.</a:t>
            </a:r>
          </a:p>
          <a:p>
            <a:r>
              <a:rPr lang="en-GB" sz="2800" dirty="0">
                <a:solidFill>
                  <a:srgbClr val="C00000"/>
                </a:solidFill>
                <a:latin typeface="Comic Sans MS" panose="030F0702030302020204" pitchFamily="66" charset="0"/>
                <a:cs typeface="Calibri" panose="020F0502020204030204" pitchFamily="34" charset="0"/>
              </a:rPr>
              <a:t>‘’Whoever kills a sparrow or anything bigger than that without a just cause..’ (Hadith)</a:t>
            </a:r>
            <a:endParaRPr lang="en-GB" sz="2800" dirty="0">
              <a:solidFill>
                <a:srgbClr val="C00000"/>
              </a:solidFill>
            </a:endParaRPr>
          </a:p>
        </p:txBody>
      </p:sp>
      <p:pic>
        <p:nvPicPr>
          <p:cNvPr id="6" name="Picture 5" descr="Vivisection &lt;&lt; In the News &lt;&lt; About ADAPTT &lt;&lt; ADAPTT :: Animal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150" y="1396485"/>
            <a:ext cx="2599789" cy="2124660"/>
          </a:xfrm>
          <a:prstGeom prst="rect">
            <a:avLst/>
          </a:prstGeom>
          <a:noFill/>
          <a:ln>
            <a:noFill/>
          </a:ln>
        </p:spPr>
      </p:pic>
    </p:spTree>
    <p:extLst>
      <p:ext uri="{BB962C8B-B14F-4D97-AF65-F5344CB8AC3E}">
        <p14:creationId xmlns:p14="http://schemas.microsoft.com/office/powerpoint/2010/main" val="173419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467544" y="200397"/>
            <a:ext cx="4572000" cy="959109"/>
          </a:xfrm>
          <a:prstGeom prst="rect">
            <a:avLst/>
          </a:prstGeom>
        </p:spPr>
        <p:txBody>
          <a:bodyPr>
            <a:spAutoFit/>
          </a:bodyPr>
          <a:lstStyle/>
          <a:p>
            <a:pPr lvl="0"/>
            <a:r>
              <a:rPr lang="en-GB" sz="2800" u="sng" dirty="0">
                <a:latin typeface="Comic Sans MS" panose="030F0702030302020204" pitchFamily="66" charset="0"/>
              </a:rPr>
              <a:t>Origins of Human Life</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Rectangle 2"/>
          <p:cNvSpPr/>
          <p:nvPr/>
        </p:nvSpPr>
        <p:spPr>
          <a:xfrm>
            <a:off x="4188604" y="575135"/>
            <a:ext cx="4572000" cy="4681282"/>
          </a:xfrm>
          <a:prstGeom prst="rect">
            <a:avLst/>
          </a:prstGeom>
        </p:spPr>
        <p:txBody>
          <a:bodyPr>
            <a:spAutoFit/>
          </a:bodyPr>
          <a:lstStyle/>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Christianity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omic Sans MS" panose="030F0702030302020204" pitchFamily="66" charset="0"/>
                <a:ea typeface="Calibri" panose="020F0502020204030204" pitchFamily="34" charset="0"/>
                <a:cs typeface="Calibri" panose="020F0502020204030204" pitchFamily="34" charset="0"/>
              </a:rPr>
              <a:t>Fundamentalists – Adam was created in </a:t>
            </a:r>
            <a:r>
              <a:rPr lang="en-GB" sz="2000" b="1" dirty="0">
                <a:latin typeface="Comic Sans MS" panose="030F0702030302020204" pitchFamily="66" charset="0"/>
                <a:ea typeface="Calibri" panose="020F0502020204030204" pitchFamily="34" charset="0"/>
                <a:cs typeface="Calibri" panose="020F0502020204030204" pitchFamily="34" charset="0"/>
              </a:rPr>
              <a:t>God’s image</a:t>
            </a:r>
            <a:r>
              <a:rPr lang="en-GB" sz="2000" dirty="0">
                <a:latin typeface="Comic Sans MS" panose="030F0702030302020204" pitchFamily="66" charset="0"/>
                <a:ea typeface="Calibri" panose="020F0502020204030204" pitchFamily="34" charset="0"/>
                <a:cs typeface="Calibri" panose="020F0502020204030204" pitchFamily="34" charset="0"/>
              </a:rPr>
              <a:t> – 6</a:t>
            </a:r>
            <a:r>
              <a:rPr lang="en-GB" sz="2000" baseline="30000" dirty="0">
                <a:latin typeface="Comic Sans MS" panose="030F0702030302020204" pitchFamily="66" charset="0"/>
                <a:ea typeface="Calibri" panose="020F0502020204030204" pitchFamily="34" charset="0"/>
                <a:cs typeface="Calibri" panose="020F0502020204030204" pitchFamily="34" charset="0"/>
              </a:rPr>
              <a:t>th</a:t>
            </a:r>
            <a:r>
              <a:rPr lang="en-GB" sz="2000" dirty="0">
                <a:latin typeface="Comic Sans MS" panose="030F0702030302020204" pitchFamily="66" charset="0"/>
                <a:ea typeface="Calibri" panose="020F0502020204030204" pitchFamily="34" charset="0"/>
                <a:cs typeface="Calibri" panose="020F0502020204030204" pitchFamily="34" charset="0"/>
              </a:rPr>
              <a:t> day of creation.  God made him from the </a:t>
            </a:r>
            <a:r>
              <a:rPr lang="en-GB" sz="2000" b="1" dirty="0">
                <a:latin typeface="Comic Sans MS" panose="030F0702030302020204" pitchFamily="66" charset="0"/>
                <a:ea typeface="Calibri" panose="020F0502020204030204" pitchFamily="34" charset="0"/>
                <a:cs typeface="Calibri" panose="020F0502020204030204" pitchFamily="34" charset="0"/>
              </a:rPr>
              <a:t>soil</a:t>
            </a:r>
            <a:r>
              <a:rPr lang="en-GB" sz="2000" dirty="0">
                <a:latin typeface="Comic Sans MS" panose="030F0702030302020204" pitchFamily="66" charset="0"/>
                <a:ea typeface="Calibri" panose="020F0502020204030204" pitchFamily="34" charset="0"/>
                <a:cs typeface="Calibri" panose="020F0502020204030204" pitchFamily="34" charset="0"/>
              </a:rPr>
              <a:t>. </a:t>
            </a:r>
            <a:r>
              <a:rPr lang="en-GB" sz="2000" dirty="0">
                <a:solidFill>
                  <a:srgbClr val="FF0000"/>
                </a:solidFill>
                <a:latin typeface="Comic Sans MS" panose="030F0702030302020204" pitchFamily="66" charset="0"/>
                <a:ea typeface="Calibri" panose="020F0502020204030204" pitchFamily="34" charset="0"/>
                <a:cs typeface="Calibri" panose="020F0502020204030204" pitchFamily="34" charset="0"/>
              </a:rPr>
              <a:t>‘’</a:t>
            </a:r>
            <a:r>
              <a:rPr lang="en-GB" sz="2000" dirty="0">
                <a:solidFill>
                  <a:srgbClr val="FF0000"/>
                </a:solidFill>
                <a:latin typeface="Comic Sans MS" panose="030F0702030302020204" pitchFamily="66" charset="0"/>
                <a:ea typeface="Calibri" panose="020F0502020204030204" pitchFamily="34" charset="0"/>
                <a:cs typeface="Arial" panose="020B0604020202020204" pitchFamily="34" charset="0"/>
              </a:rPr>
              <a:t>And the Lord God formed man of the dust of the ground.’’ (Bible) </a:t>
            </a:r>
          </a:p>
          <a:p>
            <a:pPr>
              <a:lnSpc>
                <a:spcPct val="107000"/>
              </a:lnSpc>
              <a:spcAft>
                <a:spcPts val="800"/>
              </a:spcAft>
            </a:pPr>
            <a:r>
              <a:rPr lang="en-GB" sz="2000" dirty="0">
                <a:latin typeface="Comic Sans MS" panose="030F0702030302020204" pitchFamily="66" charset="0"/>
                <a:ea typeface="Calibri" panose="020F0502020204030204" pitchFamily="34" charset="0"/>
                <a:cs typeface="Arial" panose="020B0604020202020204" pitchFamily="34" charset="0"/>
              </a:rPr>
              <a:t>Eve created from Adam’s rib. Fundamentalists do </a:t>
            </a:r>
            <a:r>
              <a:rPr lang="en-GB" sz="2000" u="sng" dirty="0">
                <a:latin typeface="Comic Sans MS" panose="030F0702030302020204" pitchFamily="66" charset="0"/>
                <a:ea typeface="Calibri" panose="020F0502020204030204" pitchFamily="34" charset="0"/>
                <a:cs typeface="Arial" panose="020B0604020202020204" pitchFamily="34" charset="0"/>
              </a:rPr>
              <a:t>not</a:t>
            </a:r>
            <a:r>
              <a:rPr lang="en-GB" sz="2000" dirty="0">
                <a:latin typeface="Comic Sans MS" panose="030F0702030302020204" pitchFamily="66" charset="0"/>
                <a:ea typeface="Calibri" panose="020F0502020204030204" pitchFamily="34" charset="0"/>
                <a:cs typeface="Arial" panose="020B0604020202020204" pitchFamily="34" charset="0"/>
              </a:rPr>
              <a:t> accept evolution.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omic Sans MS" panose="030F0702030302020204" pitchFamily="66" charset="0"/>
                <a:ea typeface="Calibri" panose="020F0502020204030204" pitchFamily="34" charset="0"/>
                <a:cs typeface="Arial" panose="020B0604020202020204" pitchFamily="34" charset="0"/>
              </a:rPr>
              <a:t>Liberals – </a:t>
            </a:r>
            <a:r>
              <a:rPr lang="en-GB" sz="2000" b="1" dirty="0">
                <a:latin typeface="Comic Sans MS" panose="030F0702030302020204" pitchFamily="66" charset="0"/>
                <a:ea typeface="Calibri" panose="020F0502020204030204" pitchFamily="34" charset="0"/>
                <a:cs typeface="Arial" panose="020B0604020202020204" pitchFamily="34" charset="0"/>
              </a:rPr>
              <a:t>Evolution is</a:t>
            </a:r>
            <a:r>
              <a:rPr lang="en-GB" sz="2000" dirty="0">
                <a:latin typeface="Comic Sans MS" panose="030F0702030302020204" pitchFamily="66" charset="0"/>
                <a:ea typeface="Calibri" panose="020F0502020204030204" pitchFamily="34" charset="0"/>
                <a:cs typeface="Arial" panose="020B0604020202020204" pitchFamily="34" charset="0"/>
              </a:rPr>
              <a:t> </a:t>
            </a:r>
            <a:r>
              <a:rPr lang="en-GB" sz="2000" b="1" dirty="0">
                <a:latin typeface="Comic Sans MS" panose="030F0702030302020204" pitchFamily="66" charset="0"/>
                <a:ea typeface="Calibri" panose="020F0502020204030204" pitchFamily="34" charset="0"/>
                <a:cs typeface="Arial" panose="020B0604020202020204" pitchFamily="34" charset="0"/>
              </a:rPr>
              <a:t>God’s plan</a:t>
            </a:r>
            <a:r>
              <a:rPr lang="en-GB" sz="2000" dirty="0">
                <a:latin typeface="Comic Sans MS" panose="030F0702030302020204" pitchFamily="66" charset="0"/>
                <a:ea typeface="Calibri" panose="020F0502020204030204" pitchFamily="34" charset="0"/>
                <a:cs typeface="Arial" panose="020B0604020202020204" pitchFamily="34" charset="0"/>
              </a:rPr>
              <a:t> for humanity, he started it off and oversees it.  Man </a:t>
            </a:r>
            <a:r>
              <a:rPr lang="en-GB" sz="2000" u="sng" dirty="0">
                <a:latin typeface="Comic Sans MS" panose="030F0702030302020204" pitchFamily="66" charset="0"/>
                <a:ea typeface="Calibri" panose="020F0502020204030204" pitchFamily="34" charset="0"/>
                <a:cs typeface="Arial" panose="020B0604020202020204" pitchFamily="34" charset="0"/>
              </a:rPr>
              <a:t>did</a:t>
            </a:r>
            <a:r>
              <a:rPr lang="en-GB" sz="2000" dirty="0">
                <a:latin typeface="Comic Sans MS" panose="030F0702030302020204" pitchFamily="66" charset="0"/>
                <a:ea typeface="Calibri" panose="020F0502020204030204" pitchFamily="34" charset="0"/>
                <a:cs typeface="Arial" panose="020B0604020202020204" pitchFamily="34" charset="0"/>
              </a:rPr>
              <a:t> evolve from other animals.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PI Evolution for REST/HTTP APIs | APIs You Won't Hate - 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59" y="1492140"/>
            <a:ext cx="3084929" cy="2113513"/>
          </a:xfrm>
          <a:prstGeom prst="rect">
            <a:avLst/>
          </a:prstGeom>
          <a:noFill/>
          <a:ln>
            <a:noFill/>
          </a:ln>
        </p:spPr>
      </p:pic>
    </p:spTree>
    <p:extLst>
      <p:ext uri="{BB962C8B-B14F-4D97-AF65-F5344CB8AC3E}">
        <p14:creationId xmlns:p14="http://schemas.microsoft.com/office/powerpoint/2010/main" val="371743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467544" y="200397"/>
            <a:ext cx="4572000" cy="959109"/>
          </a:xfrm>
          <a:prstGeom prst="rect">
            <a:avLst/>
          </a:prstGeom>
        </p:spPr>
        <p:txBody>
          <a:bodyPr>
            <a:spAutoFit/>
          </a:bodyPr>
          <a:lstStyle/>
          <a:p>
            <a:pPr lvl="0"/>
            <a:r>
              <a:rPr lang="en-GB" sz="2800" u="sng" dirty="0">
                <a:latin typeface="Comic Sans MS" panose="030F0702030302020204" pitchFamily="66" charset="0"/>
              </a:rPr>
              <a:t>Origins of Human Life</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Rectangle 2"/>
          <p:cNvSpPr/>
          <p:nvPr/>
        </p:nvSpPr>
        <p:spPr>
          <a:xfrm>
            <a:off x="3851920" y="727400"/>
            <a:ext cx="4572000" cy="5027017"/>
          </a:xfrm>
          <a:prstGeom prst="rect">
            <a:avLst/>
          </a:prstGeom>
        </p:spPr>
        <p:txBody>
          <a:bodyPr>
            <a:spAutoFit/>
          </a:bodyPr>
          <a:lstStyle/>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Islam</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omic Sans MS" panose="030F0702030302020204" pitchFamily="66" charset="0"/>
                <a:ea typeface="Calibri" panose="020F0502020204030204" pitchFamily="34" charset="0"/>
                <a:cs typeface="Calibri" panose="020F0502020204030204" pitchFamily="34" charset="0"/>
              </a:rPr>
              <a:t>Adam is the </a:t>
            </a:r>
            <a:r>
              <a:rPr lang="en-GB" sz="2000" b="1" dirty="0">
                <a:latin typeface="Comic Sans MS" panose="030F0702030302020204" pitchFamily="66" charset="0"/>
                <a:ea typeface="Calibri" panose="020F0502020204030204" pitchFamily="34" charset="0"/>
                <a:cs typeface="Calibri" panose="020F0502020204030204" pitchFamily="34" charset="0"/>
              </a:rPr>
              <a:t>first man and prophet,</a:t>
            </a:r>
            <a:r>
              <a:rPr lang="en-GB" sz="2000" dirty="0">
                <a:latin typeface="Comic Sans MS" panose="030F0702030302020204" pitchFamily="66" charset="0"/>
                <a:ea typeface="Calibri" panose="020F0502020204030204" pitchFamily="34" charset="0"/>
                <a:cs typeface="Calibri" panose="020F0502020204030204" pitchFamily="34" charset="0"/>
              </a:rPr>
              <a:t> moulded from clay.  </a:t>
            </a:r>
            <a:r>
              <a:rPr lang="en-GB" sz="2000" dirty="0" err="1">
                <a:latin typeface="Comic Sans MS" panose="030F0702030302020204" pitchFamily="66" charset="0"/>
                <a:ea typeface="Calibri" panose="020F0502020204030204" pitchFamily="34" charset="0"/>
                <a:cs typeface="Calibri" panose="020F0502020204030204" pitchFamily="34" charset="0"/>
              </a:rPr>
              <a:t>Hawwa</a:t>
            </a:r>
            <a:r>
              <a:rPr lang="en-GB" sz="2000" dirty="0">
                <a:latin typeface="Comic Sans MS" panose="030F0702030302020204" pitchFamily="66" charset="0"/>
                <a:ea typeface="Calibri" panose="020F0502020204030204" pitchFamily="34" charset="0"/>
                <a:cs typeface="Calibri" panose="020F0502020204030204" pitchFamily="34" charset="0"/>
              </a:rPr>
              <a:t> is his wife made from the same soul. </a:t>
            </a:r>
            <a:r>
              <a:rPr lang="en-GB" sz="2000" dirty="0">
                <a:solidFill>
                  <a:srgbClr val="FF0000"/>
                </a:solidFill>
                <a:latin typeface="Comic Sans MS" panose="030F0702030302020204" pitchFamily="66" charset="0"/>
                <a:ea typeface="Calibri" panose="020F0502020204030204" pitchFamily="34" charset="0"/>
                <a:cs typeface="Calibri" panose="020F0502020204030204" pitchFamily="34" charset="0"/>
              </a:rPr>
              <a:t>‘’You humans were lifeless and He have you life.’’ (Qur’an)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Some</a:t>
            </a:r>
            <a:r>
              <a:rPr lang="en-GB" sz="2000" dirty="0">
                <a:latin typeface="Comic Sans MS" panose="030F0702030302020204" pitchFamily="66" charset="0"/>
                <a:ea typeface="Calibri" panose="020F0502020204030204" pitchFamily="34" charset="0"/>
                <a:cs typeface="Calibri" panose="020F0502020204030204" pitchFamily="34" charset="0"/>
              </a:rPr>
              <a:t> Muslims accept animal evolution but not human evolution.  Adam was inserted into the process.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Science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omic Sans MS" panose="030F0702030302020204" pitchFamily="66" charset="0"/>
                <a:ea typeface="Calibri" panose="020F0502020204030204" pitchFamily="34" charset="0"/>
                <a:cs typeface="Calibri" panose="020F0502020204030204" pitchFamily="34" charset="0"/>
              </a:rPr>
              <a:t>Humans and animals evolved from a </a:t>
            </a:r>
            <a:r>
              <a:rPr lang="en-GB" sz="2000" b="1" dirty="0">
                <a:latin typeface="Comic Sans MS" panose="030F0702030302020204" pitchFamily="66" charset="0"/>
                <a:ea typeface="Calibri" panose="020F0502020204030204" pitchFamily="34" charset="0"/>
                <a:cs typeface="Calibri" panose="020F0502020204030204" pitchFamily="34" charset="0"/>
              </a:rPr>
              <a:t>common ancestor</a:t>
            </a:r>
            <a:r>
              <a:rPr lang="en-GB" sz="2000" dirty="0">
                <a:latin typeface="Comic Sans MS" panose="030F0702030302020204" pitchFamily="66" charset="0"/>
                <a:ea typeface="Calibri" panose="020F0502020204030204" pitchFamily="34" charset="0"/>
                <a:cs typeface="Calibri" panose="020F0502020204030204" pitchFamily="34" charset="0"/>
              </a:rPr>
              <a:t> through </a:t>
            </a:r>
            <a:r>
              <a:rPr lang="en-GB" sz="2000" b="1" dirty="0">
                <a:latin typeface="Comic Sans MS" panose="030F0702030302020204" pitchFamily="66" charset="0"/>
                <a:ea typeface="Calibri" panose="020F0502020204030204" pitchFamily="34" charset="0"/>
                <a:cs typeface="Calibri" panose="020F0502020204030204" pitchFamily="34" charset="0"/>
              </a:rPr>
              <a:t>natural selection</a:t>
            </a:r>
            <a:r>
              <a:rPr lang="en-GB" sz="2000" dirty="0">
                <a:latin typeface="Comic Sans MS" panose="030F0702030302020204" pitchFamily="66" charset="0"/>
                <a:ea typeface="Calibri" panose="020F0502020204030204" pitchFamily="34" charset="0"/>
                <a:cs typeface="Calibri" panose="020F0502020204030204" pitchFamily="34" charset="0"/>
              </a:rPr>
              <a:t>. Charles Darwin’s theory.  Evidence – DNA and fossil record.</a:t>
            </a:r>
            <a:endParaRPr lang="en-GB" sz="2000" dirty="0"/>
          </a:p>
        </p:txBody>
      </p:sp>
      <p:pic>
        <p:nvPicPr>
          <p:cNvPr id="7" name="Picture 6" descr="API Evolution for REST/HTTP APIs | APIs You Won't Hate - 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59" y="1492140"/>
            <a:ext cx="3084929" cy="2113513"/>
          </a:xfrm>
          <a:prstGeom prst="rect">
            <a:avLst/>
          </a:prstGeom>
          <a:noFill/>
          <a:ln>
            <a:noFill/>
          </a:ln>
        </p:spPr>
      </p:pic>
    </p:spTree>
    <p:extLst>
      <p:ext uri="{BB962C8B-B14F-4D97-AF65-F5344CB8AC3E}">
        <p14:creationId xmlns:p14="http://schemas.microsoft.com/office/powerpoint/2010/main" val="158174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324544" y="476672"/>
            <a:ext cx="4572000" cy="1014380"/>
          </a:xfrm>
          <a:prstGeom prst="rect">
            <a:avLst/>
          </a:prstGeom>
        </p:spPr>
        <p:txBody>
          <a:bodyPr>
            <a:spAutoFit/>
          </a:bodyPr>
          <a:lstStyle/>
          <a:p>
            <a:pPr marL="685800">
              <a:lnSpc>
                <a:spcPct val="107000"/>
              </a:lnSpc>
              <a:spcAft>
                <a:spcPts val="0"/>
              </a:spcAft>
            </a:pPr>
            <a:r>
              <a:rPr lang="en-GB" sz="2800" u="sng" dirty="0">
                <a:latin typeface="Comic Sans MS" panose="030F0702030302020204" pitchFamily="66" charset="0"/>
              </a:rPr>
              <a:t>Abortion</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 name="Rectangle 2"/>
          <p:cNvSpPr/>
          <p:nvPr/>
        </p:nvSpPr>
        <p:spPr>
          <a:xfrm>
            <a:off x="3315544" y="476672"/>
            <a:ext cx="4964360" cy="5339923"/>
          </a:xfrm>
          <a:prstGeom prst="rect">
            <a:avLst/>
          </a:prstGeom>
        </p:spPr>
        <p:txBody>
          <a:bodyPr wrap="square">
            <a:spAutoFit/>
          </a:bodyPr>
          <a:lstStyle/>
          <a:p>
            <a:pPr>
              <a:lnSpc>
                <a:spcPct val="107000"/>
              </a:lnSpc>
              <a:spcAft>
                <a:spcPts val="800"/>
              </a:spcAft>
            </a:pPr>
            <a:r>
              <a:rPr lang="en-GB" sz="2000" dirty="0">
                <a:latin typeface="Comic Sans MS" panose="030F0702030302020204" pitchFamily="66" charset="0"/>
                <a:ea typeface="Calibri" panose="020F0502020204030204" pitchFamily="34" charset="0"/>
                <a:cs typeface="Calibri" panose="020F0502020204030204" pitchFamily="34" charset="0"/>
              </a:rPr>
              <a:t>Abortion is the termination of a foetus.  UK law – before </a:t>
            </a:r>
            <a:r>
              <a:rPr lang="en-GB" sz="2000" b="1" dirty="0">
                <a:latin typeface="Comic Sans MS" panose="030F0702030302020204" pitchFamily="66" charset="0"/>
                <a:ea typeface="Calibri" panose="020F0502020204030204" pitchFamily="34" charset="0"/>
                <a:cs typeface="Calibri" panose="020F0502020204030204" pitchFamily="34" charset="0"/>
              </a:rPr>
              <a:t>24 weeks</a:t>
            </a:r>
            <a:r>
              <a:rPr lang="en-GB" sz="2000" dirty="0">
                <a:latin typeface="Comic Sans MS" panose="030F0702030302020204" pitchFamily="66" charset="0"/>
                <a:ea typeface="Calibri" panose="020F0502020204030204" pitchFamily="34" charset="0"/>
                <a:cs typeface="Calibri" panose="020F0502020204030204" pitchFamily="34"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Christianity: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Comic Sans MS" panose="030F0702030302020204" pitchFamily="66" charset="0"/>
                <a:ea typeface="Calibri" panose="020F0502020204030204" pitchFamily="34" charset="0"/>
                <a:cs typeface="Calibri" panose="020F0502020204030204" pitchFamily="34" charset="0"/>
              </a:rPr>
              <a:t>Pro-life</a:t>
            </a:r>
            <a:r>
              <a:rPr lang="en-GB" sz="2000" dirty="0">
                <a:latin typeface="Comic Sans MS" panose="030F0702030302020204" pitchFamily="66" charset="0"/>
                <a:ea typeface="Calibri" panose="020F0502020204030204" pitchFamily="34" charset="0"/>
                <a:cs typeface="Calibri" panose="020F0502020204030204" pitchFamily="34" charset="0"/>
              </a:rPr>
              <a:t>: Life of foetus is equal to mothers. </a:t>
            </a:r>
            <a:r>
              <a:rPr lang="en-GB" sz="2000" b="1" dirty="0">
                <a:latin typeface="Comic Sans MS" panose="030F0702030302020204" pitchFamily="66" charset="0"/>
                <a:ea typeface="Calibri" panose="020F0502020204030204" pitchFamily="34" charset="0"/>
                <a:cs typeface="Calibri" panose="020F0502020204030204" pitchFamily="34" charset="0"/>
              </a:rPr>
              <a:t>Sanctity of the life</a:t>
            </a:r>
            <a:r>
              <a:rPr lang="en-GB" sz="2000" dirty="0">
                <a:latin typeface="Comic Sans MS" panose="030F0702030302020204" pitchFamily="66" charset="0"/>
                <a:ea typeface="Calibri" panose="020F0502020204030204" pitchFamily="34" charset="0"/>
                <a:cs typeface="Calibri" panose="020F0502020204030204" pitchFamily="34" charset="0"/>
              </a:rPr>
              <a:t> of the foetus/it was made in </a:t>
            </a:r>
            <a:r>
              <a:rPr lang="en-GB" sz="2000" b="1" dirty="0">
                <a:latin typeface="Comic Sans MS" panose="030F0702030302020204" pitchFamily="66" charset="0"/>
                <a:ea typeface="Calibri" panose="020F0502020204030204" pitchFamily="34" charset="0"/>
                <a:cs typeface="Calibri" panose="020F0502020204030204" pitchFamily="34" charset="0"/>
              </a:rPr>
              <a:t>God’s image</a:t>
            </a:r>
            <a:r>
              <a:rPr lang="en-GB" sz="2000" dirty="0">
                <a:latin typeface="Comic Sans MS" panose="030F0702030302020204" pitchFamily="66" charset="0"/>
                <a:ea typeface="Calibri" panose="020F0502020204030204" pitchFamily="34" charset="0"/>
                <a:cs typeface="Calibri" panose="020F0502020204030204" pitchFamily="34" charset="0"/>
              </a:rPr>
              <a:t> and should be protected.  </a:t>
            </a:r>
            <a:r>
              <a:rPr lang="en-GB" sz="2000" dirty="0">
                <a:solidFill>
                  <a:srgbClr val="FF0000"/>
                </a:solidFill>
                <a:latin typeface="Comic Sans MS" panose="030F0702030302020204" pitchFamily="66" charset="0"/>
                <a:ea typeface="Calibri" panose="020F0502020204030204" pitchFamily="34" charset="0"/>
                <a:cs typeface="Calibri" panose="020F0502020204030204" pitchFamily="34" charset="0"/>
              </a:rPr>
              <a:t>‘’For you created my inmost being; you knit me together in my mother’s womb.’’ (Bible)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Comic Sans MS" panose="030F0702030302020204" pitchFamily="66" charset="0"/>
                <a:ea typeface="Calibri" panose="020F0502020204030204" pitchFamily="34" charset="0"/>
                <a:cs typeface="Calibri" panose="020F0502020204030204" pitchFamily="34" charset="0"/>
              </a:rPr>
              <a:t>Pro-choice</a:t>
            </a:r>
            <a:r>
              <a:rPr lang="en-GB" sz="2000" dirty="0">
                <a:latin typeface="Comic Sans MS" panose="030F0702030302020204" pitchFamily="66" charset="0"/>
                <a:ea typeface="Calibri" panose="020F0502020204030204" pitchFamily="34" charset="0"/>
                <a:cs typeface="Calibri" panose="020F0502020204030204" pitchFamily="34" charset="0"/>
              </a:rPr>
              <a:t>: Choice of the mother is more important than the life of foetus.  Abortion of the </a:t>
            </a:r>
            <a:r>
              <a:rPr lang="en-GB" sz="2000" b="1" dirty="0">
                <a:latin typeface="Comic Sans MS" panose="030F0702030302020204" pitchFamily="66" charset="0"/>
                <a:ea typeface="Calibri" panose="020F0502020204030204" pitchFamily="34" charset="0"/>
                <a:cs typeface="Calibri" panose="020F0502020204030204" pitchFamily="34" charset="0"/>
              </a:rPr>
              <a:t>lesser of two evils</a:t>
            </a:r>
            <a:r>
              <a:rPr lang="en-GB" sz="2000" dirty="0">
                <a:latin typeface="Comic Sans MS" panose="030F0702030302020204" pitchFamily="66" charset="0"/>
                <a:ea typeface="Calibri" panose="020F0502020204030204" pitchFamily="34" charset="0"/>
                <a:cs typeface="Calibri" panose="020F0502020204030204" pitchFamily="34" charset="0"/>
              </a:rPr>
              <a:t>.  In the cases</a:t>
            </a:r>
            <a:r>
              <a:rPr lang="en-GB" sz="2000" dirty="0">
                <a:latin typeface="Comic Sans MS" panose="030F0702030302020204" pitchFamily="66" charset="0"/>
                <a:ea typeface="Calibri" panose="020F0502020204030204" pitchFamily="34" charset="0"/>
                <a:cs typeface="Times New Roman" panose="02020603050405020304" pitchFamily="18" charset="0"/>
              </a:rPr>
              <a:t> of rape or severe disability abortion is the less evil option. </a:t>
            </a:r>
            <a:r>
              <a:rPr lang="en-GB" sz="20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‘’Clothe </a:t>
            </a:r>
            <a:r>
              <a:rPr lang="en-GB" sz="2000" u="sng"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yourself</a:t>
            </a:r>
            <a:r>
              <a:rPr lang="en-GB" sz="2000"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with compassion.’’ (Bible)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Pin on PRO LIFE"/>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2600672" cy="2304256"/>
          </a:xfrm>
          <a:prstGeom prst="rect">
            <a:avLst/>
          </a:prstGeom>
          <a:noFill/>
          <a:ln>
            <a:noFill/>
          </a:ln>
        </p:spPr>
      </p:pic>
    </p:spTree>
    <p:extLst>
      <p:ext uri="{BB962C8B-B14F-4D97-AF65-F5344CB8AC3E}">
        <p14:creationId xmlns:p14="http://schemas.microsoft.com/office/powerpoint/2010/main" val="29097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468560" y="476672"/>
            <a:ext cx="4572000" cy="1014380"/>
          </a:xfrm>
          <a:prstGeom prst="rect">
            <a:avLst/>
          </a:prstGeom>
        </p:spPr>
        <p:txBody>
          <a:bodyPr>
            <a:spAutoFit/>
          </a:bodyPr>
          <a:lstStyle/>
          <a:p>
            <a:pPr marL="685800">
              <a:lnSpc>
                <a:spcPct val="107000"/>
              </a:lnSpc>
              <a:spcAft>
                <a:spcPts val="0"/>
              </a:spcAft>
            </a:pPr>
            <a:r>
              <a:rPr lang="en-GB" sz="2800" u="sng" dirty="0">
                <a:latin typeface="Comic Sans MS" panose="030F0702030302020204" pitchFamily="66" charset="0"/>
              </a:rPr>
              <a:t>Abortion</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descr="Pin on PRO LIFE"/>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97960"/>
            <a:ext cx="1820471" cy="2042223"/>
          </a:xfrm>
          <a:prstGeom prst="rect">
            <a:avLst/>
          </a:prstGeom>
          <a:noFill/>
          <a:ln>
            <a:noFill/>
          </a:ln>
        </p:spPr>
      </p:pic>
      <p:sp>
        <p:nvSpPr>
          <p:cNvPr id="3" name="Rectangle 2"/>
          <p:cNvSpPr/>
          <p:nvPr/>
        </p:nvSpPr>
        <p:spPr>
          <a:xfrm>
            <a:off x="2873829" y="363806"/>
            <a:ext cx="5792886" cy="5700728"/>
          </a:xfrm>
          <a:prstGeom prst="rect">
            <a:avLst/>
          </a:prstGeom>
        </p:spPr>
        <p:txBody>
          <a:bodyPr wrap="square">
            <a:spAutoFit/>
          </a:bodyPr>
          <a:lstStyle/>
          <a:p>
            <a:pPr>
              <a:lnSpc>
                <a:spcPct val="107000"/>
              </a:lnSpc>
              <a:spcAft>
                <a:spcPts val="800"/>
              </a:spcAft>
            </a:pPr>
            <a:r>
              <a:rPr lang="en-GB" sz="2400" u="sng" dirty="0">
                <a:latin typeface="Comic Sans MS" panose="030F0702030302020204" pitchFamily="66" charset="0"/>
                <a:ea typeface="Calibri" panose="020F0502020204030204" pitchFamily="34" charset="0"/>
                <a:cs typeface="Times New Roman" panose="02020603050405020304" pitchFamily="18" charset="0"/>
              </a:rPr>
              <a:t>Islam: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latin typeface="Comic Sans MS" panose="030F0702030302020204" pitchFamily="66" charset="0"/>
                <a:ea typeface="Calibri" panose="020F0502020204030204" pitchFamily="34" charset="0"/>
                <a:cs typeface="Calibri" panose="020F0502020204030204" pitchFamily="34" charset="0"/>
              </a:rPr>
              <a:t>Abortion is generally </a:t>
            </a:r>
            <a:r>
              <a:rPr lang="en-GB" sz="2400" b="1" dirty="0">
                <a:latin typeface="Comic Sans MS" panose="030F0702030302020204" pitchFamily="66" charset="0"/>
                <a:ea typeface="Calibri" panose="020F0502020204030204" pitchFamily="34" charset="0"/>
                <a:cs typeface="Calibri" panose="020F0502020204030204" pitchFamily="34" charset="0"/>
              </a:rPr>
              <a:t>haram</a:t>
            </a:r>
            <a:r>
              <a:rPr lang="en-GB" sz="2400" dirty="0">
                <a:latin typeface="Comic Sans MS" panose="030F0702030302020204" pitchFamily="66" charset="0"/>
                <a:ea typeface="Calibri" panose="020F0502020204030204" pitchFamily="34" charset="0"/>
                <a:cs typeface="Calibri" panose="020F0502020204030204" pitchFamily="34" charset="0"/>
              </a:rPr>
              <a:t>; however, is </a:t>
            </a:r>
            <a:r>
              <a:rPr lang="en-GB" sz="2400" b="1" dirty="0">
                <a:latin typeface="Comic Sans MS" panose="030F0702030302020204" pitchFamily="66" charset="0"/>
                <a:ea typeface="Calibri" panose="020F0502020204030204" pitchFamily="34" charset="0"/>
                <a:cs typeface="Calibri" panose="020F0502020204030204" pitchFamily="34" charset="0"/>
              </a:rPr>
              <a:t>permitted if</a:t>
            </a:r>
            <a:r>
              <a:rPr lang="en-GB" sz="2400" dirty="0">
                <a:latin typeface="Comic Sans MS" panose="030F0702030302020204" pitchFamily="66" charset="0"/>
                <a:ea typeface="Calibri" panose="020F0502020204030204" pitchFamily="34" charset="0"/>
                <a:cs typeface="Calibri" panose="020F0502020204030204" pitchFamily="34" charset="0"/>
              </a:rPr>
              <a:t> there will severe mental/physical disabilities of foetus or to save mother’s life.  Some Muslims accept abortion in the case of rape.  Abortion must happen </a:t>
            </a:r>
            <a:r>
              <a:rPr lang="en-GB" sz="2400" b="1" dirty="0">
                <a:latin typeface="Comic Sans MS" panose="030F0702030302020204" pitchFamily="66" charset="0"/>
                <a:ea typeface="Calibri" panose="020F0502020204030204" pitchFamily="34" charset="0"/>
                <a:cs typeface="Calibri" panose="020F0502020204030204" pitchFamily="34" charset="0"/>
              </a:rPr>
              <a:t>before ensoulment.</a:t>
            </a:r>
            <a:r>
              <a:rPr lang="en-GB" sz="2400" dirty="0">
                <a:latin typeface="Comic Sans MS" panose="030F0702030302020204" pitchFamily="66" charset="0"/>
                <a:ea typeface="Calibri" panose="020F0502020204030204" pitchFamily="34" charset="0"/>
                <a:cs typeface="Calibri" panose="020F0502020204030204" pitchFamily="34" charset="0"/>
              </a:rPr>
              <a:t> Contrasting views – </a:t>
            </a:r>
            <a:r>
              <a:rPr lang="en-GB" sz="2400" b="1" dirty="0">
                <a:latin typeface="Comic Sans MS" panose="030F0702030302020204" pitchFamily="66" charset="0"/>
                <a:ea typeface="Calibri" panose="020F0502020204030204" pitchFamily="34" charset="0"/>
                <a:cs typeface="Calibri" panose="020F0502020204030204" pitchFamily="34" charset="0"/>
              </a:rPr>
              <a:t>40 days vs 120 days</a:t>
            </a:r>
            <a:r>
              <a:rPr lang="en-GB" sz="2400" dirty="0">
                <a:latin typeface="Comic Sans MS" panose="030F0702030302020204" pitchFamily="66" charset="0"/>
                <a:ea typeface="Calibri" panose="020F0502020204030204" pitchFamily="34" charset="0"/>
                <a:cs typeface="Calibri" panose="020F0502020204030204" pitchFamily="34"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sz="2400" dirty="0">
                <a:latin typeface="Comic Sans MS" panose="030F0702030302020204" pitchFamily="66" charset="0"/>
                <a:ea typeface="Calibri" panose="020F0502020204030204" pitchFamily="34" charset="0"/>
                <a:cs typeface="Calibri" panose="020F0502020204030204" pitchFamily="34" charset="0"/>
              </a:rPr>
              <a:t>Abortion is </a:t>
            </a:r>
            <a:r>
              <a:rPr lang="en-GB" sz="2400" u="sng" dirty="0">
                <a:latin typeface="Comic Sans MS" panose="030F0702030302020204" pitchFamily="66" charset="0"/>
                <a:ea typeface="Calibri" panose="020F0502020204030204" pitchFamily="34" charset="0"/>
                <a:cs typeface="Calibri" panose="020F0502020204030204" pitchFamily="34" charset="0"/>
              </a:rPr>
              <a:t>never</a:t>
            </a:r>
            <a:r>
              <a:rPr lang="en-GB" sz="2400" dirty="0">
                <a:latin typeface="Comic Sans MS" panose="030F0702030302020204" pitchFamily="66" charset="0"/>
                <a:ea typeface="Calibri" panose="020F0502020204030204" pitchFamily="34" charset="0"/>
                <a:cs typeface="Calibri" panose="020F0502020204030204" pitchFamily="34" charset="0"/>
              </a:rPr>
              <a:t> accepted in the case of </a:t>
            </a:r>
            <a:r>
              <a:rPr lang="en-GB" sz="2400" b="1" dirty="0">
                <a:latin typeface="Comic Sans MS" panose="030F0702030302020204" pitchFamily="66" charset="0"/>
                <a:ea typeface="Calibri" panose="020F0502020204030204" pitchFamily="34" charset="0"/>
                <a:cs typeface="Calibri" panose="020F0502020204030204" pitchFamily="34" charset="0"/>
              </a:rPr>
              <a:t>financial difficulties</a:t>
            </a:r>
            <a:r>
              <a:rPr lang="en-GB" sz="2400" dirty="0">
                <a:latin typeface="Comic Sans MS" panose="030F0702030302020204" pitchFamily="66" charset="0"/>
                <a:ea typeface="Calibri" panose="020F0502020204030204" pitchFamily="34" charset="0"/>
                <a:cs typeface="Calibri" panose="020F0502020204030204" pitchFamily="34" charset="0"/>
              </a:rPr>
              <a:t>.  </a:t>
            </a:r>
            <a:r>
              <a:rPr lang="en-GB" sz="2400" dirty="0">
                <a:solidFill>
                  <a:srgbClr val="FF0000"/>
                </a:solidFill>
                <a:latin typeface="Comic Sans MS" panose="030F0702030302020204" pitchFamily="66" charset="0"/>
                <a:ea typeface="Calibri" panose="020F0502020204030204" pitchFamily="34" charset="0"/>
                <a:cs typeface="Calibri" panose="020F0502020204030204" pitchFamily="34" charset="0"/>
              </a:rPr>
              <a:t>‘’Do not kill your children for fear of poverty – We shall provide for them and you.’’ (Qur’an)</a:t>
            </a:r>
            <a:endParaRPr lang="en-GB" sz="2400" dirty="0"/>
          </a:p>
        </p:txBody>
      </p:sp>
    </p:spTree>
    <p:extLst>
      <p:ext uri="{BB962C8B-B14F-4D97-AF65-F5344CB8AC3E}">
        <p14:creationId xmlns:p14="http://schemas.microsoft.com/office/powerpoint/2010/main" val="26199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76200" y="6162583"/>
            <a:ext cx="8915400"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324544" y="404664"/>
            <a:ext cx="4572000" cy="528222"/>
          </a:xfrm>
          <a:prstGeom prst="rect">
            <a:avLst/>
          </a:prstGeom>
        </p:spPr>
        <p:txBody>
          <a:bodyPr>
            <a:spAutoFit/>
          </a:bodyPr>
          <a:lstStyle/>
          <a:p>
            <a:pPr marL="685800">
              <a:lnSpc>
                <a:spcPct val="107000"/>
              </a:lnSpc>
              <a:spcAft>
                <a:spcPts val="0"/>
              </a:spcAft>
            </a:pPr>
            <a:r>
              <a:rPr lang="en-GB" sz="2800" u="sng" dirty="0">
                <a:latin typeface="Comic Sans MS" panose="030F0702030302020204" pitchFamily="66" charset="0"/>
              </a:rPr>
              <a:t>Euthanasia</a:t>
            </a:r>
            <a:endParaRPr lang="en-GB" sz="2800" u="sng"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Picture 6" descr="Ethics Questions Asked at Medical Interviews | Euthanasia - theMSA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94" y="2577736"/>
            <a:ext cx="1880223" cy="1126605"/>
          </a:xfrm>
          <a:prstGeom prst="rect">
            <a:avLst/>
          </a:prstGeom>
          <a:noFill/>
          <a:ln>
            <a:noFill/>
          </a:ln>
        </p:spPr>
      </p:pic>
      <p:sp>
        <p:nvSpPr>
          <p:cNvPr id="3" name="Rectangle 2"/>
          <p:cNvSpPr/>
          <p:nvPr/>
        </p:nvSpPr>
        <p:spPr>
          <a:xfrm>
            <a:off x="2345611" y="98121"/>
            <a:ext cx="6407544" cy="5771836"/>
          </a:xfrm>
          <a:prstGeom prst="rect">
            <a:avLst/>
          </a:prstGeom>
        </p:spPr>
        <p:txBody>
          <a:bodyPr wrap="square">
            <a:spAutoFit/>
          </a:bodyPr>
          <a:lstStyle/>
          <a:p>
            <a:pPr>
              <a:lnSpc>
                <a:spcPct val="107000"/>
              </a:lnSpc>
              <a:spcAft>
                <a:spcPts val="800"/>
              </a:spcAft>
            </a:pPr>
            <a:r>
              <a:rPr lang="en-GB" sz="2000" dirty="0">
                <a:latin typeface="Comic Sans MS" panose="030F0702030302020204" pitchFamily="66" charset="0"/>
                <a:ea typeface="Calibri" panose="020F0502020204030204" pitchFamily="34" charset="0"/>
                <a:cs typeface="Calibri" panose="020F0502020204030204" pitchFamily="34" charset="0"/>
              </a:rPr>
              <a:t>Euthanasia refers to the </a:t>
            </a:r>
            <a:r>
              <a:rPr lang="en-GB" sz="2000" b="1" dirty="0">
                <a:latin typeface="Comic Sans MS" panose="030F0702030302020204" pitchFamily="66" charset="0"/>
                <a:ea typeface="Calibri" panose="020F0502020204030204" pitchFamily="34" charset="0"/>
                <a:cs typeface="Calibri" panose="020F0502020204030204" pitchFamily="34" charset="0"/>
              </a:rPr>
              <a:t>merciful</a:t>
            </a:r>
            <a:r>
              <a:rPr lang="en-GB" sz="2000" dirty="0">
                <a:latin typeface="Comic Sans MS" panose="030F0702030302020204" pitchFamily="66" charset="0"/>
                <a:ea typeface="Calibri" panose="020F0502020204030204" pitchFamily="34" charset="0"/>
                <a:cs typeface="Calibri" panose="020F0502020204030204" pitchFamily="34" charset="0"/>
              </a:rPr>
              <a:t> ending of the life of someone in severe pain or terminally ill, e.g. Daniel James.  Legal in the Netherlands and Switzerland but not the UK (14 year prison sentence for aiding.)</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Christianity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omic Sans MS" panose="030F0702030302020204" pitchFamily="66" charset="0"/>
                <a:ea typeface="Calibri" panose="020F0502020204030204" pitchFamily="34" charset="0"/>
                <a:cs typeface="Calibri" panose="020F0502020204030204" pitchFamily="34" charset="0"/>
              </a:rPr>
              <a:t>RC – Oppose euthanasia due to the </a:t>
            </a:r>
            <a:r>
              <a:rPr lang="en-GB" sz="2000" b="1" dirty="0">
                <a:latin typeface="Comic Sans MS" panose="030F0702030302020204" pitchFamily="66" charset="0"/>
                <a:ea typeface="Calibri" panose="020F0502020204030204" pitchFamily="34" charset="0"/>
                <a:cs typeface="Calibri" panose="020F0502020204030204" pitchFamily="34" charset="0"/>
              </a:rPr>
              <a:t>sanctity of life</a:t>
            </a:r>
            <a:r>
              <a:rPr lang="en-GB" sz="2000" dirty="0">
                <a:latin typeface="Comic Sans MS" panose="030F0702030302020204" pitchFamily="66" charset="0"/>
                <a:ea typeface="Calibri" panose="020F0502020204030204" pitchFamily="34" charset="0"/>
                <a:cs typeface="Calibri" panose="020F0502020204030204" pitchFamily="34" charset="0"/>
              </a:rPr>
              <a:t> argument and the idea everyone was created in the </a:t>
            </a:r>
            <a:r>
              <a:rPr lang="en-GB" sz="2000" b="1" dirty="0">
                <a:latin typeface="Comic Sans MS" panose="030F0702030302020204" pitchFamily="66" charset="0"/>
                <a:ea typeface="Calibri" panose="020F0502020204030204" pitchFamily="34" charset="0"/>
                <a:cs typeface="Calibri" panose="020F0502020204030204" pitchFamily="34" charset="0"/>
              </a:rPr>
              <a:t>image of God</a:t>
            </a:r>
            <a:r>
              <a:rPr lang="en-GB" sz="2000" dirty="0">
                <a:latin typeface="Comic Sans MS" panose="030F0702030302020204" pitchFamily="66" charset="0"/>
                <a:ea typeface="Calibri" panose="020F0502020204030204" pitchFamily="34" charset="0"/>
                <a:cs typeface="Calibri" panose="020F0502020204030204" pitchFamily="34" charset="0"/>
              </a:rPr>
              <a:t>.  </a:t>
            </a:r>
            <a:r>
              <a:rPr lang="en-GB" sz="2000" dirty="0">
                <a:solidFill>
                  <a:srgbClr val="FF0000"/>
                </a:solidFill>
                <a:latin typeface="Comic Sans MS" panose="030F0702030302020204" pitchFamily="66" charset="0"/>
                <a:ea typeface="Calibri" panose="020F0502020204030204" pitchFamily="34" charset="0"/>
                <a:cs typeface="Calibri" panose="020F0502020204030204" pitchFamily="34" charset="0"/>
              </a:rPr>
              <a:t>‘’So God created mankind in his own image.’’ (Bible) </a:t>
            </a:r>
            <a:r>
              <a:rPr lang="en-GB" sz="2000" dirty="0">
                <a:latin typeface="Comic Sans MS" panose="030F0702030302020204" pitchFamily="66" charset="0"/>
                <a:ea typeface="Calibri" panose="020F0502020204030204" pitchFamily="34" charset="0"/>
                <a:cs typeface="Calibri" panose="020F0502020204030204" pitchFamily="34" charset="0"/>
              </a:rPr>
              <a:t>Also, Jesus put up with his suffering so we should too – </a:t>
            </a:r>
            <a:r>
              <a:rPr lang="en-GB" sz="2000" b="1" dirty="0">
                <a:latin typeface="Comic Sans MS" panose="030F0702030302020204" pitchFamily="66" charset="0"/>
                <a:ea typeface="Calibri" panose="020F0502020204030204" pitchFamily="34" charset="0"/>
                <a:cs typeface="Calibri" panose="020F0502020204030204" pitchFamily="34" charset="0"/>
              </a:rPr>
              <a:t>resilience.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err="1">
                <a:latin typeface="Comic Sans MS" panose="030F0702030302020204" pitchFamily="66" charset="0"/>
                <a:ea typeface="Calibri" panose="020F0502020204030204" pitchFamily="34" charset="0"/>
                <a:cs typeface="Calibri" panose="020F0502020204030204" pitchFamily="34" charset="0"/>
              </a:rPr>
              <a:t>CofE</a:t>
            </a:r>
            <a:r>
              <a:rPr lang="en-GB" sz="2000" dirty="0">
                <a:latin typeface="Comic Sans MS" panose="030F0702030302020204" pitchFamily="66" charset="0"/>
                <a:ea typeface="Calibri" panose="020F0502020204030204" pitchFamily="34" charset="0"/>
                <a:cs typeface="Calibri" panose="020F0502020204030204" pitchFamily="34" charset="0"/>
              </a:rPr>
              <a:t> – Generally more accepting due to the </a:t>
            </a:r>
            <a:r>
              <a:rPr lang="en-GB" sz="2000" b="1" dirty="0">
                <a:latin typeface="Comic Sans MS" panose="030F0702030302020204" pitchFamily="66" charset="0"/>
                <a:ea typeface="Calibri" panose="020F0502020204030204" pitchFamily="34" charset="0"/>
                <a:cs typeface="Calibri" panose="020F0502020204030204" pitchFamily="34" charset="0"/>
              </a:rPr>
              <a:t>lesser of two evils</a:t>
            </a:r>
            <a:r>
              <a:rPr lang="en-GB" sz="2000" dirty="0">
                <a:latin typeface="Comic Sans MS" panose="030F0702030302020204" pitchFamily="66" charset="0"/>
                <a:ea typeface="Calibri" panose="020F0502020204030204" pitchFamily="34" charset="0"/>
                <a:cs typeface="Calibri" panose="020F0502020204030204" pitchFamily="34" charset="0"/>
              </a:rPr>
              <a:t> argument in the case of terminal illness and severe pain and the </a:t>
            </a:r>
            <a:r>
              <a:rPr lang="en-GB" sz="2000" b="1" dirty="0">
                <a:latin typeface="Comic Sans MS" panose="030F0702030302020204" pitchFamily="66" charset="0"/>
                <a:ea typeface="Calibri" panose="020F0502020204030204" pitchFamily="34" charset="0"/>
                <a:cs typeface="Calibri" panose="020F0502020204030204" pitchFamily="34" charset="0"/>
              </a:rPr>
              <a:t>argument from freewill</a:t>
            </a:r>
            <a:r>
              <a:rPr lang="en-GB" sz="2000" dirty="0">
                <a:latin typeface="Comic Sans MS" panose="030F0702030302020204" pitchFamily="66" charset="0"/>
                <a:ea typeface="Calibri" panose="020F0502020204030204" pitchFamily="34" charset="0"/>
                <a:cs typeface="Calibri" panose="020F0502020204030204" pitchFamily="34" charset="0"/>
              </a:rPr>
              <a: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FF0000"/>
                </a:solidFill>
                <a:latin typeface="Comic Sans MS" panose="030F0702030302020204" pitchFamily="66" charset="0"/>
                <a:ea typeface="Calibri" panose="020F0502020204030204" pitchFamily="34" charset="0"/>
                <a:cs typeface="Calibri" panose="020F0502020204030204" pitchFamily="34" charset="0"/>
              </a:rPr>
              <a:t>Apply agape - ‘’love your neighbour as yourself.’’ (Bible)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7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396552" y="548680"/>
            <a:ext cx="4572000" cy="528222"/>
          </a:xfrm>
          <a:prstGeom prst="rect">
            <a:avLst/>
          </a:prstGeom>
        </p:spPr>
        <p:txBody>
          <a:bodyPr>
            <a:spAutoFit/>
          </a:bodyPr>
          <a:lstStyle/>
          <a:p>
            <a:pPr marL="685800">
              <a:lnSpc>
                <a:spcPct val="107000"/>
              </a:lnSpc>
              <a:spcAft>
                <a:spcPts val="0"/>
              </a:spcAft>
            </a:pPr>
            <a:r>
              <a:rPr lang="en-GB" sz="2800" u="sng" dirty="0">
                <a:latin typeface="Comic Sans MS" panose="030F0702030302020204" pitchFamily="66" charset="0"/>
              </a:rPr>
              <a:t>Euthanasia</a:t>
            </a:r>
            <a:endParaRPr lang="en-GB" sz="2800" u="sng"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descr="Ethics Questions Asked at Medical Interviews | Euthanasia - theMSA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1700808"/>
            <a:ext cx="3384376" cy="2298976"/>
          </a:xfrm>
          <a:prstGeom prst="rect">
            <a:avLst/>
          </a:prstGeom>
          <a:noFill/>
          <a:ln>
            <a:noFill/>
          </a:ln>
        </p:spPr>
      </p:pic>
      <p:sp>
        <p:nvSpPr>
          <p:cNvPr id="3" name="Rectangle 2"/>
          <p:cNvSpPr/>
          <p:nvPr/>
        </p:nvSpPr>
        <p:spPr>
          <a:xfrm>
            <a:off x="4175448" y="767575"/>
            <a:ext cx="4572000" cy="4616648"/>
          </a:xfrm>
          <a:prstGeom prst="rect">
            <a:avLst/>
          </a:prstGeom>
        </p:spPr>
        <p:txBody>
          <a:bodyPr lIns="91440" tIns="45720" rIns="91440" bIns="45720" anchor="t">
            <a:spAutoFit/>
          </a:bodyPr>
          <a:lstStyle/>
          <a:p>
            <a:pPr>
              <a:lnSpc>
                <a:spcPct val="107000"/>
              </a:lnSpc>
              <a:spcAft>
                <a:spcPts val="800"/>
              </a:spcAft>
            </a:pPr>
            <a:r>
              <a:rPr lang="en-GB" sz="2000" u="sng" dirty="0">
                <a:latin typeface="Comic Sans MS" panose="030F0702030302020204" pitchFamily="66" charset="0"/>
                <a:ea typeface="Calibri" panose="020F0502020204030204" pitchFamily="34" charset="0"/>
                <a:cs typeface="Calibri" panose="020F0502020204030204" pitchFamily="34" charset="0"/>
              </a:rPr>
              <a:t>Islam</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omic Sans MS"/>
                <a:ea typeface="Calibri"/>
                <a:cs typeface="Calibri"/>
              </a:rPr>
              <a:t>Euthanasia is </a:t>
            </a:r>
            <a:r>
              <a:rPr lang="en-GB" sz="2000" b="1" dirty="0">
                <a:latin typeface="Comic Sans MS"/>
                <a:ea typeface="Calibri"/>
                <a:cs typeface="Calibri"/>
              </a:rPr>
              <a:t>haram</a:t>
            </a:r>
            <a:r>
              <a:rPr lang="en-GB" sz="2000" dirty="0">
                <a:latin typeface="Comic Sans MS"/>
                <a:ea typeface="Calibri"/>
                <a:cs typeface="Calibri"/>
              </a:rPr>
              <a:t> and against the </a:t>
            </a:r>
            <a:r>
              <a:rPr lang="en-GB" sz="2000" b="1" dirty="0">
                <a:latin typeface="Comic Sans MS"/>
                <a:ea typeface="Calibri"/>
                <a:cs typeface="Calibri"/>
              </a:rPr>
              <a:t>sanctity of life</a:t>
            </a:r>
            <a:r>
              <a:rPr lang="en-GB" sz="2000" dirty="0">
                <a:latin typeface="Comic Sans MS"/>
                <a:ea typeface="Calibri"/>
                <a:cs typeface="Calibri"/>
              </a:rPr>
              <a:t> of a person. Undermines </a:t>
            </a:r>
            <a:r>
              <a:rPr lang="en-GB" sz="2000" b="1" dirty="0">
                <a:latin typeface="Comic Sans MS"/>
                <a:ea typeface="Calibri"/>
                <a:cs typeface="Calibri"/>
              </a:rPr>
              <a:t>Al-Qadr</a:t>
            </a:r>
            <a:r>
              <a:rPr lang="en-GB" sz="2000" dirty="0">
                <a:latin typeface="Comic Sans MS"/>
                <a:ea typeface="Calibri"/>
                <a:cs typeface="Calibri"/>
              </a:rPr>
              <a:t> (predestination) as prematurely ends a life that God had a plan for. </a:t>
            </a:r>
            <a:r>
              <a:rPr lang="en-GB" sz="2000" dirty="0">
                <a:solidFill>
                  <a:srgbClr val="FF0000"/>
                </a:solidFill>
                <a:latin typeface="Comic Sans MS"/>
                <a:ea typeface="Calibri"/>
                <a:cs typeface="Calibri"/>
              </a:rPr>
              <a:t>‘’No soul may die except with God’s permission at a predestined time.’’ (Qur’an)</a:t>
            </a:r>
            <a:endParaRPr lang="en-GB" sz="2000" dirty="0">
              <a:latin typeface="Comic Sans MS"/>
              <a:ea typeface="Calibri"/>
              <a:cs typeface="Calibri"/>
            </a:endParaRPr>
          </a:p>
          <a:p>
            <a:pPr>
              <a:lnSpc>
                <a:spcPct val="107000"/>
              </a:lnSpc>
              <a:spcAft>
                <a:spcPts val="800"/>
              </a:spcAft>
            </a:pPr>
            <a:endParaRPr lang="en-GB" sz="2000" dirty="0">
              <a:solidFill>
                <a:srgbClr val="FF0000"/>
              </a:solidFill>
              <a:latin typeface="Comic Sans MS"/>
              <a:ea typeface="Calibri"/>
              <a:cs typeface="Calibri"/>
            </a:endParaRPr>
          </a:p>
          <a:p>
            <a:r>
              <a:rPr lang="en-GB" sz="2000" dirty="0">
                <a:latin typeface="Comic Sans MS" panose="030F0702030302020204" pitchFamily="66" charset="0"/>
                <a:ea typeface="Calibri" panose="020F0502020204030204" pitchFamily="34" charset="0"/>
                <a:cs typeface="Calibri" panose="020F0502020204030204" pitchFamily="34" charset="0"/>
              </a:rPr>
              <a:t>Suffering could be part of God’s plan for us (</a:t>
            </a:r>
            <a:r>
              <a:rPr lang="en-GB" sz="2000" b="1" dirty="0">
                <a:latin typeface="Comic Sans MS" panose="030F0702030302020204" pitchFamily="66" charset="0"/>
                <a:ea typeface="Calibri" panose="020F0502020204030204" pitchFamily="34" charset="0"/>
                <a:cs typeface="Calibri" panose="020F0502020204030204" pitchFamily="34" charset="0"/>
              </a:rPr>
              <a:t>a test</a:t>
            </a:r>
            <a:r>
              <a:rPr lang="en-GB" sz="2000" dirty="0">
                <a:latin typeface="Comic Sans MS" panose="030F0702030302020204" pitchFamily="66" charset="0"/>
                <a:ea typeface="Calibri" panose="020F0502020204030204" pitchFamily="34" charset="0"/>
                <a:cs typeface="Calibri" panose="020F0502020204030204" pitchFamily="34" charset="0"/>
              </a:rPr>
              <a:t>) which we shouldn’t question.</a:t>
            </a:r>
            <a:endParaRPr lang="en-GB" sz="2000" dirty="0"/>
          </a:p>
        </p:txBody>
      </p:sp>
    </p:spTree>
    <p:extLst>
      <p:ext uri="{BB962C8B-B14F-4D97-AF65-F5344CB8AC3E}">
        <p14:creationId xmlns:p14="http://schemas.microsoft.com/office/powerpoint/2010/main" val="33773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555712" y="144332"/>
            <a:ext cx="3384376" cy="553357"/>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4 Mark Questions</a:t>
            </a:r>
          </a:p>
        </p:txBody>
      </p:sp>
      <p:sp>
        <p:nvSpPr>
          <p:cNvPr id="3" name="Rectangle 2"/>
          <p:cNvSpPr/>
          <p:nvPr/>
        </p:nvSpPr>
        <p:spPr>
          <a:xfrm>
            <a:off x="4419600" y="226568"/>
            <a:ext cx="4572000" cy="523220"/>
          </a:xfrm>
          <a:prstGeom prst="rect">
            <a:avLst/>
          </a:prstGeom>
        </p:spPr>
        <p:txBody>
          <a:bodyPr>
            <a:spAutoFit/>
          </a:bodyPr>
          <a:lstStyle/>
          <a:p>
            <a:r>
              <a:rPr lang="en-GB" sz="2800" dirty="0">
                <a:latin typeface="Comic Sans MS" panose="030F0702030302020204" pitchFamily="66" charset="0"/>
              </a:rPr>
              <a:t>4 marks – PEPE</a:t>
            </a:r>
          </a:p>
        </p:txBody>
      </p:sp>
      <p:sp>
        <p:nvSpPr>
          <p:cNvPr id="4" name="Rectangle 3"/>
          <p:cNvSpPr/>
          <p:nvPr/>
        </p:nvSpPr>
        <p:spPr>
          <a:xfrm>
            <a:off x="230502" y="1421639"/>
            <a:ext cx="8606796" cy="4208716"/>
          </a:xfrm>
          <a:prstGeom prst="rect">
            <a:avLst/>
          </a:prstGeom>
        </p:spPr>
        <p:txBody>
          <a:bodyPr wrap="square" lIns="91440" tIns="45720" rIns="91440" bIns="45720" anchor="t">
            <a:spAutoFit/>
          </a:bodyPr>
          <a:lstStyle/>
          <a:p>
            <a:pPr marL="457200">
              <a:lnSpc>
                <a:spcPct val="107000"/>
              </a:lnSpc>
              <a:spcAft>
                <a:spcPts val="800"/>
              </a:spcAft>
            </a:pPr>
            <a:r>
              <a:rPr lang="en-GB" sz="2000" dirty="0">
                <a:latin typeface="Comic Sans MS" panose="030F0702030302020204" pitchFamily="66" charset="0"/>
              </a:rPr>
              <a:t>Explain two similar beliefs about.... or two different beliefs about... </a:t>
            </a: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latin typeface="Comic Sans MS"/>
                <a:ea typeface="Calibri"/>
                <a:cs typeface="Times New Roman"/>
              </a:rPr>
              <a:t>Give two different religious </a:t>
            </a:r>
            <a:r>
              <a:rPr lang="en-GB" sz="2400" b="1" dirty="0">
                <a:highlight>
                  <a:srgbClr val="FFFF00"/>
                </a:highlight>
                <a:latin typeface="Comic Sans MS"/>
                <a:ea typeface="Calibri"/>
                <a:cs typeface="Times New Roman"/>
              </a:rPr>
              <a:t>beliefs</a:t>
            </a:r>
            <a:r>
              <a:rPr lang="en-GB" sz="2400" b="1" dirty="0">
                <a:latin typeface="Comic Sans MS"/>
                <a:ea typeface="Calibri"/>
                <a:cs typeface="Times New Roman"/>
              </a:rPr>
              <a:t> about </a:t>
            </a:r>
            <a:r>
              <a:rPr lang="en-GB" sz="2400" b="1" dirty="0">
                <a:highlight>
                  <a:srgbClr val="FFFF00"/>
                </a:highlight>
                <a:latin typeface="Comic Sans MS"/>
                <a:ea typeface="Calibri"/>
                <a:cs typeface="Times New Roman"/>
              </a:rPr>
              <a:t>homosexuality.</a:t>
            </a:r>
          </a:p>
          <a:p>
            <a:pPr lvl="0"/>
            <a:r>
              <a:rPr lang="en-GB" sz="2000" dirty="0">
                <a:highlight>
                  <a:srgbClr val="00FFFF"/>
                </a:highlight>
                <a:latin typeface="Comic Sans MS" panose="030F0702030302020204" pitchFamily="66" charset="0"/>
              </a:rPr>
              <a:t>Many Muslims believe </a:t>
            </a:r>
            <a:r>
              <a:rPr lang="en-GB" sz="2000" dirty="0">
                <a:latin typeface="Comic Sans MS" panose="030F0702030302020204" pitchFamily="66" charset="0"/>
              </a:rPr>
              <a:t>homosexuality is against God’s will. This is because the purpose of a sexual relationship is to procreate which cannot be done naturally between couples of the same sex.</a:t>
            </a:r>
          </a:p>
          <a:p>
            <a:pPr lvl="0"/>
            <a:r>
              <a:rPr lang="en-GB" sz="2000" dirty="0">
                <a:highlight>
                  <a:srgbClr val="FFFF00"/>
                </a:highlight>
                <a:latin typeface="Comic Sans MS"/>
              </a:rPr>
              <a:t>In contrast</a:t>
            </a:r>
            <a:r>
              <a:rPr lang="en-GB" sz="2000" dirty="0">
                <a:latin typeface="Comic Sans MS"/>
              </a:rPr>
              <a:t>, many </a:t>
            </a:r>
            <a:r>
              <a:rPr lang="en-GB" sz="2000" dirty="0">
                <a:highlight>
                  <a:srgbClr val="00FFFF"/>
                </a:highlight>
                <a:latin typeface="Comic Sans MS"/>
              </a:rPr>
              <a:t>liberal Christians </a:t>
            </a:r>
            <a:r>
              <a:rPr lang="en-GB" sz="2000" dirty="0">
                <a:latin typeface="Comic Sans MS"/>
              </a:rPr>
              <a:t>believe homosexuals should be welcomed into the church as long as they are in a committed and faithful relationship, but they do not conduct same-sex marriage.</a:t>
            </a:r>
          </a:p>
          <a:p>
            <a:pPr lvl="0"/>
            <a:r>
              <a:rPr lang="en-GB" sz="2000" dirty="0">
                <a:latin typeface="Comic Sans MS" panose="030F0702030302020204" pitchFamily="66" charset="0"/>
              </a:rPr>
              <a:t>This is because Jesus taught agape, so everyone is loved unconditionally by God. </a:t>
            </a:r>
          </a:p>
        </p:txBody>
      </p:sp>
      <p:sp>
        <p:nvSpPr>
          <p:cNvPr id="6" name="Rectangle 5"/>
          <p:cNvSpPr/>
          <p:nvPr/>
        </p:nvSpPr>
        <p:spPr>
          <a:xfrm>
            <a:off x="350168" y="713753"/>
            <a:ext cx="8367464" cy="707886"/>
          </a:xfrm>
          <a:prstGeom prst="rect">
            <a:avLst/>
          </a:prstGeom>
        </p:spPr>
        <p:txBody>
          <a:bodyPr wrap="square">
            <a:spAutoFit/>
          </a:bodyPr>
          <a:lstStyle/>
          <a:p>
            <a:r>
              <a:rPr lang="en-GB" sz="2000" dirty="0">
                <a:latin typeface="Comic Sans MS" panose="030F0702030302020204" pitchFamily="66" charset="0"/>
                <a:ea typeface="Calibri" panose="020F0502020204030204" pitchFamily="34" charset="0"/>
                <a:cs typeface="Times New Roman" panose="02020603050405020304" pitchFamily="18" charset="0"/>
              </a:rPr>
              <a:t>For ethics the </a:t>
            </a:r>
            <a:r>
              <a:rPr lang="en-GB" sz="2000" b="1" dirty="0">
                <a:latin typeface="Comic Sans MS" panose="030F0702030302020204" pitchFamily="66" charset="0"/>
                <a:ea typeface="Calibri" panose="020F0502020204030204" pitchFamily="34" charset="0"/>
                <a:cs typeface="Times New Roman" panose="02020603050405020304" pitchFamily="18" charset="0"/>
              </a:rPr>
              <a:t>4 mark is generally a similarity or differences question</a:t>
            </a:r>
            <a:r>
              <a:rPr lang="en-GB" sz="2000" dirty="0">
                <a:latin typeface="Comic Sans MS" panose="030F0702030302020204" pitchFamily="66" charset="0"/>
                <a:ea typeface="Calibri" panose="020F0502020204030204" pitchFamily="34" charset="0"/>
                <a:cs typeface="Times New Roman" panose="02020603050405020304" pitchFamily="18" charset="0"/>
              </a:rPr>
              <a:t> – (Can use Christianity or Islam) </a:t>
            </a:r>
            <a:r>
              <a:rPr lang="en-GB" sz="1600" dirty="0"/>
              <a:t> </a:t>
            </a:r>
            <a:endParaRPr lang="en-GB" sz="2000" b="1" dirty="0"/>
          </a:p>
        </p:txBody>
      </p:sp>
    </p:spTree>
    <p:extLst>
      <p:ext uri="{BB962C8B-B14F-4D97-AF65-F5344CB8AC3E}">
        <p14:creationId xmlns:p14="http://schemas.microsoft.com/office/powerpoint/2010/main" val="3396950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67544" y="476672"/>
            <a:ext cx="4572000" cy="984244"/>
          </a:xfrm>
          <a:prstGeom prst="rect">
            <a:avLst/>
          </a:prstGeom>
        </p:spPr>
        <p:txBody>
          <a:bodyPr>
            <a:spAutoFit/>
          </a:bodyPr>
          <a:lstStyle/>
          <a:p>
            <a:pPr lvl="0"/>
            <a:r>
              <a:rPr lang="en-GB" sz="2800" u="sng" dirty="0">
                <a:latin typeface="Comic Sans MS" panose="030F0702030302020204" pitchFamily="66" charset="0"/>
              </a:rPr>
              <a:t>Life after Death</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Picture 6" descr="Heaven and hell entrances cartoon concept Vector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37755"/>
            <a:ext cx="3571394" cy="2148185"/>
          </a:xfrm>
          <a:prstGeom prst="rect">
            <a:avLst/>
          </a:prstGeom>
          <a:noFill/>
          <a:ln>
            <a:noFill/>
          </a:ln>
        </p:spPr>
      </p:pic>
      <p:sp>
        <p:nvSpPr>
          <p:cNvPr id="3" name="Rectangle 2"/>
          <p:cNvSpPr/>
          <p:nvPr/>
        </p:nvSpPr>
        <p:spPr>
          <a:xfrm>
            <a:off x="4229269" y="177777"/>
            <a:ext cx="4572000" cy="6031010"/>
          </a:xfrm>
          <a:prstGeom prst="rect">
            <a:avLst/>
          </a:prstGeom>
        </p:spPr>
        <p:txBody>
          <a:bodyPr>
            <a:spAutoFit/>
          </a:bodyPr>
          <a:lstStyle/>
          <a:p>
            <a:pP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Christianity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Times New Roman" panose="02020603050405020304" pitchFamily="18" charset="0"/>
              </a:rPr>
              <a:t>Heaven is a </a:t>
            </a:r>
            <a:r>
              <a:rPr lang="en-GB" b="1" dirty="0">
                <a:latin typeface="Comic Sans MS" panose="030F0702030302020204" pitchFamily="66" charset="0"/>
                <a:ea typeface="Calibri" panose="020F0502020204030204" pitchFamily="34" charset="0"/>
                <a:cs typeface="Times New Roman" panose="02020603050405020304" pitchFamily="18" charset="0"/>
              </a:rPr>
              <a:t>reward</a:t>
            </a:r>
            <a:r>
              <a:rPr lang="en-GB" dirty="0">
                <a:latin typeface="Comic Sans MS" panose="030F0702030302020204" pitchFamily="66" charset="0"/>
                <a:ea typeface="Calibri" panose="020F0502020204030204" pitchFamily="34" charset="0"/>
                <a:cs typeface="Times New Roman" panose="02020603050405020304" pitchFamily="18" charset="0"/>
              </a:rPr>
              <a:t>, described as a peaceful place with no pain or suffering; where God will </a:t>
            </a:r>
            <a:r>
              <a:rPr lang="en-GB"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‘’wipe every tear from their eyes.’’ (Bible)  </a:t>
            </a:r>
            <a:r>
              <a:rPr lang="en-GB" dirty="0">
                <a:latin typeface="Comic Sans MS" panose="030F0702030302020204" pitchFamily="66" charset="0"/>
                <a:ea typeface="Calibri" panose="020F0502020204030204" pitchFamily="34" charset="0"/>
                <a:cs typeface="Times New Roman" panose="02020603050405020304" pitchFamily="18" charset="0"/>
              </a:rPr>
              <a:t>Whereas hell is a </a:t>
            </a:r>
            <a:r>
              <a:rPr lang="en-GB" b="1" dirty="0">
                <a:latin typeface="Comic Sans MS" panose="030F0702030302020204" pitchFamily="66" charset="0"/>
                <a:ea typeface="Calibri" panose="020F0502020204030204" pitchFamily="34" charset="0"/>
                <a:cs typeface="Times New Roman" panose="02020603050405020304" pitchFamily="18" charset="0"/>
              </a:rPr>
              <a:t>punishment </a:t>
            </a:r>
            <a:r>
              <a:rPr lang="en-GB" dirty="0">
                <a:latin typeface="Comic Sans MS" panose="030F0702030302020204" pitchFamily="66" charset="0"/>
                <a:ea typeface="Calibri" panose="020F0502020204030204" pitchFamily="34" charset="0"/>
                <a:cs typeface="Times New Roman" panose="02020603050405020304" pitchFamily="18" charset="0"/>
              </a:rPr>
              <a:t>for wrongdoers.  Some Christians see it as a place of eternally burning flames and torment, whereas others see it as a darkness without the light of God.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omic Sans MS" panose="030F0702030302020204" pitchFamily="66" charset="0"/>
                <a:ea typeface="Calibri" panose="020F0502020204030204" pitchFamily="34" charset="0"/>
                <a:cs typeface="Times New Roman" panose="02020603050405020304" pitchFamily="18" charset="0"/>
              </a:rPr>
              <a:t>Roman Catholics</a:t>
            </a:r>
            <a:r>
              <a:rPr lang="en-GB" dirty="0">
                <a:latin typeface="Comic Sans MS" panose="030F0702030302020204" pitchFamily="66" charset="0"/>
                <a:ea typeface="Calibri" panose="020F0502020204030204" pitchFamily="34" charset="0"/>
                <a:cs typeface="Times New Roman" panose="02020603050405020304" pitchFamily="18" charset="0"/>
              </a:rPr>
              <a:t> discuss </a:t>
            </a:r>
            <a:r>
              <a:rPr lang="en-GB" b="1" dirty="0">
                <a:latin typeface="Comic Sans MS" panose="030F0702030302020204" pitchFamily="66" charset="0"/>
                <a:ea typeface="Calibri" panose="020F0502020204030204" pitchFamily="34" charset="0"/>
                <a:cs typeface="Times New Roman" panose="02020603050405020304" pitchFamily="18" charset="0"/>
              </a:rPr>
              <a:t>purgatory</a:t>
            </a:r>
            <a:r>
              <a:rPr lang="en-GB" dirty="0">
                <a:latin typeface="Comic Sans MS" panose="030F0702030302020204" pitchFamily="66" charset="0"/>
                <a:ea typeface="Calibri" panose="020F0502020204030204" pitchFamily="34" charset="0"/>
                <a:cs typeface="Times New Roman" panose="02020603050405020304" pitchFamily="18" charset="0"/>
              </a:rPr>
              <a:t>; a place where the soul waits until it is cleansed enough to enter heaven.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Times New Roman" panose="02020603050405020304" pitchFamily="18" charset="0"/>
              </a:rPr>
              <a:t>Christians are influenced by the prospect of an afterlife to act like a ‘sheep’ in the parable of the Sheep and Goats, giving food and drink to the poor.  </a:t>
            </a:r>
            <a:r>
              <a:rPr lang="en-GB"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‘’For I was hungry and you gave me something to eat.’’ (Bible)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6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Life and understand how to answer exam questions.</a:t>
            </a:r>
          </a:p>
        </p:txBody>
      </p:sp>
      <p:sp>
        <p:nvSpPr>
          <p:cNvPr id="2" name="Rectangle 1"/>
          <p:cNvSpPr/>
          <p:nvPr/>
        </p:nvSpPr>
        <p:spPr>
          <a:xfrm>
            <a:off x="395536" y="548680"/>
            <a:ext cx="4572000" cy="984244"/>
          </a:xfrm>
          <a:prstGeom prst="rect">
            <a:avLst/>
          </a:prstGeom>
        </p:spPr>
        <p:txBody>
          <a:bodyPr>
            <a:spAutoFit/>
          </a:bodyPr>
          <a:lstStyle/>
          <a:p>
            <a:pPr lvl="0"/>
            <a:r>
              <a:rPr lang="en-GB" sz="2800" u="sng" dirty="0">
                <a:latin typeface="Comic Sans MS" panose="030F0702030302020204" pitchFamily="66" charset="0"/>
              </a:rPr>
              <a:t>Life after Death</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descr="Heaven and hell entrances cartoon concept Vector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12776"/>
            <a:ext cx="3571394" cy="2148185"/>
          </a:xfrm>
          <a:prstGeom prst="rect">
            <a:avLst/>
          </a:prstGeom>
          <a:noFill/>
          <a:ln>
            <a:noFill/>
          </a:ln>
        </p:spPr>
      </p:pic>
      <p:sp>
        <p:nvSpPr>
          <p:cNvPr id="3" name="Rectangle 2"/>
          <p:cNvSpPr/>
          <p:nvPr/>
        </p:nvSpPr>
        <p:spPr>
          <a:xfrm>
            <a:off x="4238300" y="332250"/>
            <a:ext cx="4572000" cy="5140895"/>
          </a:xfrm>
          <a:prstGeom prst="rect">
            <a:avLst/>
          </a:prstGeom>
        </p:spPr>
        <p:txBody>
          <a:bodyPr lIns="91440" tIns="45720" rIns="91440" bIns="45720" anchor="t">
            <a:spAutoFit/>
          </a:bodyPr>
          <a:lstStyle/>
          <a:p>
            <a:pPr>
              <a:lnSpc>
                <a:spcPct val="107000"/>
              </a:lnSpc>
              <a:spcAft>
                <a:spcPts val="800"/>
              </a:spcAft>
            </a:pPr>
            <a:r>
              <a:rPr lang="en-GB" sz="2000" u="sng" dirty="0">
                <a:latin typeface="Comic Sans MS" panose="030F0702030302020204" pitchFamily="66" charset="0"/>
                <a:ea typeface="Calibri" panose="020F0502020204030204" pitchFamily="34" charset="0"/>
                <a:cs typeface="Times New Roman" panose="02020603050405020304" pitchFamily="18" charset="0"/>
              </a:rPr>
              <a:t>Islam</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omic Sans MS"/>
                <a:ea typeface="Calibri"/>
                <a:cs typeface="Times New Roman"/>
              </a:rPr>
              <a:t>The term for life after death is </a:t>
            </a:r>
            <a:r>
              <a:rPr lang="en-GB" sz="2000" b="1" dirty="0">
                <a:latin typeface="Comic Sans MS"/>
                <a:ea typeface="Calibri"/>
                <a:cs typeface="Times New Roman"/>
              </a:rPr>
              <a:t>Akhirah.</a:t>
            </a:r>
            <a:r>
              <a:rPr lang="en-GB" sz="2000" dirty="0">
                <a:latin typeface="Comic Sans MS"/>
                <a:ea typeface="Calibri"/>
                <a:cs typeface="Times New Roman"/>
              </a:rPr>
              <a:t>  Muslims say this life is temporary and a test for the afterlife.  There are seven levels of heaven in Islam described as </a:t>
            </a:r>
            <a:r>
              <a:rPr lang="en-GB" sz="2000" dirty="0">
                <a:solidFill>
                  <a:srgbClr val="FF0000"/>
                </a:solidFill>
                <a:latin typeface="Comic Sans MS"/>
                <a:ea typeface="Calibri"/>
                <a:cs typeface="Times New Roman"/>
              </a:rPr>
              <a:t>‘’the Garden of Gardens’’ (Qur’an)</a:t>
            </a:r>
            <a:r>
              <a:rPr lang="en-GB" sz="2000" dirty="0">
                <a:latin typeface="Comic Sans MS"/>
                <a:ea typeface="Calibri"/>
                <a:cs typeface="Times New Roman"/>
              </a:rPr>
              <a:t> and one hell where sinners are said </a:t>
            </a:r>
            <a:r>
              <a:rPr lang="en-GB" sz="2000" b="1" dirty="0">
                <a:latin typeface="Comic Sans MS"/>
                <a:ea typeface="Calibri"/>
                <a:cs typeface="Times New Roman"/>
              </a:rPr>
              <a:t>to </a:t>
            </a:r>
            <a:r>
              <a:rPr lang="en-GB" sz="2000" dirty="0">
                <a:solidFill>
                  <a:srgbClr val="FF0000"/>
                </a:solidFill>
                <a:latin typeface="Comic Sans MS"/>
                <a:ea typeface="Calibri"/>
                <a:cs typeface="Times New Roman"/>
              </a:rPr>
              <a:t>‘’dwell amid scorching wind and scalding water in the shadow of black smoke, neither cool nor refreshing.’’  (Qur’an) </a:t>
            </a:r>
          </a:p>
          <a:p>
            <a:endParaRPr lang="en-GB" sz="2000" dirty="0">
              <a:solidFill>
                <a:srgbClr val="FF0000"/>
              </a:solidFill>
              <a:latin typeface="Comic Sans MS" panose="030F0702030302020204" pitchFamily="66" charset="0"/>
              <a:ea typeface="Calibri" panose="020F0502020204030204" pitchFamily="34" charset="0"/>
              <a:cs typeface="Times New Roman" panose="02020603050405020304" pitchFamily="18" charset="0"/>
            </a:endParaRPr>
          </a:p>
          <a:p>
            <a:r>
              <a:rPr lang="en-GB" sz="2000" b="1" dirty="0">
                <a:latin typeface="Comic Sans MS" panose="030F0702030302020204" pitchFamily="66" charset="0"/>
                <a:ea typeface="Calibri" panose="020F0502020204030204" pitchFamily="34" charset="0"/>
                <a:cs typeface="Times New Roman" panose="02020603050405020304" pitchFamily="18" charset="0"/>
              </a:rPr>
              <a:t>Judgement</a:t>
            </a:r>
            <a:r>
              <a:rPr lang="en-GB" sz="2000" dirty="0">
                <a:latin typeface="Comic Sans MS" panose="030F0702030302020204" pitchFamily="66" charset="0"/>
                <a:ea typeface="Calibri" panose="020F0502020204030204" pitchFamily="34" charset="0"/>
                <a:cs typeface="Times New Roman" panose="02020603050405020304" pitchFamily="18" charset="0"/>
              </a:rPr>
              <a:t> happens after the al-Mahdi returns and </a:t>
            </a:r>
            <a:r>
              <a:rPr lang="en-GB" sz="2000" dirty="0" err="1">
                <a:latin typeface="Comic Sans MS" panose="030F0702030302020204" pitchFamily="66" charset="0"/>
                <a:ea typeface="Calibri" panose="020F0502020204030204" pitchFamily="34" charset="0"/>
                <a:cs typeface="Times New Roman" panose="02020603050405020304" pitchFamily="18" charset="0"/>
              </a:rPr>
              <a:t>Izraf’il</a:t>
            </a:r>
            <a:r>
              <a:rPr lang="en-GB" sz="2000" dirty="0">
                <a:latin typeface="Comic Sans MS" panose="030F0702030302020204" pitchFamily="66" charset="0"/>
                <a:ea typeface="Calibri" panose="020F0502020204030204" pitchFamily="34" charset="0"/>
                <a:cs typeface="Times New Roman" panose="02020603050405020304" pitchFamily="18" charset="0"/>
              </a:rPr>
              <a:t> blows the trumpet. </a:t>
            </a:r>
            <a:endParaRPr lang="en-GB" sz="2000" dirty="0"/>
          </a:p>
        </p:txBody>
      </p:sp>
    </p:spTree>
    <p:extLst>
      <p:ext uri="{BB962C8B-B14F-4D97-AF65-F5344CB8AC3E}">
        <p14:creationId xmlns:p14="http://schemas.microsoft.com/office/powerpoint/2010/main" val="42299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
        <p:nvSpPr>
          <p:cNvPr id="2" name="Rectangle 1"/>
          <p:cNvSpPr/>
          <p:nvPr/>
        </p:nvSpPr>
        <p:spPr>
          <a:xfrm>
            <a:off x="371096" y="206695"/>
            <a:ext cx="4104456" cy="5882251"/>
          </a:xfrm>
          <a:prstGeom prst="rect">
            <a:avLst/>
          </a:prstGeom>
        </p:spPr>
        <p:txBody>
          <a:bodyPr wrap="square" lIns="91440" tIns="45720" rIns="91440" bIns="45720" anchor="t">
            <a:spAutoFit/>
          </a:bodyPr>
          <a:lstStyle/>
          <a:p>
            <a:pPr marL="685800">
              <a:lnSpc>
                <a:spcPct val="107000"/>
              </a:lnSpc>
              <a:spcAft>
                <a:spcPts val="0"/>
              </a:spcAft>
            </a:pPr>
            <a:r>
              <a:rPr lang="en-GB" sz="2800" u="sng" dirty="0">
                <a:latin typeface="Comic Sans MS"/>
                <a:ea typeface="Calibri"/>
                <a:cs typeface="Times New Roman"/>
              </a:rPr>
              <a:t>Topic C: Religion, Peace and Conflict</a:t>
            </a:r>
          </a:p>
          <a:p>
            <a:pPr marL="457200" lvl="0" indent="-457200">
              <a:buFont typeface="+mj-lt"/>
              <a:buAutoNum type="arabicPeriod"/>
            </a:pPr>
            <a:r>
              <a:rPr lang="en-GB" sz="2400" dirty="0">
                <a:latin typeface="Comic Sans MS" panose="030F0702030302020204" pitchFamily="66" charset="0"/>
              </a:rPr>
              <a:t>Key principles</a:t>
            </a:r>
          </a:p>
          <a:p>
            <a:pPr marL="457200" lvl="0" indent="-457200">
              <a:buFont typeface="+mj-lt"/>
              <a:buAutoNum type="arabicPeriod"/>
            </a:pPr>
            <a:r>
              <a:rPr lang="en-GB" sz="2400" dirty="0">
                <a:latin typeface="Comic Sans MS" panose="030F0702030302020204" pitchFamily="66" charset="0"/>
              </a:rPr>
              <a:t>Reasons for war</a:t>
            </a:r>
          </a:p>
          <a:p>
            <a:pPr marL="457200" lvl="0" indent="-457200">
              <a:buFont typeface="+mj-lt"/>
              <a:buAutoNum type="arabicPeriod"/>
            </a:pPr>
            <a:r>
              <a:rPr lang="en-GB" sz="2400" dirty="0">
                <a:latin typeface="Comic Sans MS" panose="030F0702030302020204" pitchFamily="66" charset="0"/>
              </a:rPr>
              <a:t>Terrorism and violent protest</a:t>
            </a:r>
          </a:p>
          <a:p>
            <a:pPr marL="457200" lvl="0" indent="-457200">
              <a:buFont typeface="+mj-lt"/>
              <a:buAutoNum type="arabicPeriod"/>
            </a:pPr>
            <a:r>
              <a:rPr lang="en-GB" sz="2400" dirty="0">
                <a:latin typeface="Comic Sans MS" panose="030F0702030302020204" pitchFamily="66" charset="0"/>
              </a:rPr>
              <a:t>Weapons of mass destruction</a:t>
            </a:r>
          </a:p>
          <a:p>
            <a:pPr marL="457200" lvl="0" indent="-457200">
              <a:buFont typeface="+mj-lt"/>
              <a:buAutoNum type="arabicPeriod"/>
            </a:pPr>
            <a:r>
              <a:rPr lang="en-GB" sz="2400" dirty="0">
                <a:latin typeface="Comic Sans MS" panose="030F0702030302020204" pitchFamily="66" charset="0"/>
              </a:rPr>
              <a:t>Just war theory</a:t>
            </a:r>
          </a:p>
          <a:p>
            <a:pPr marL="457200" lvl="0" indent="-457200">
              <a:buFont typeface="+mj-lt"/>
              <a:buAutoNum type="arabicPeriod"/>
            </a:pPr>
            <a:r>
              <a:rPr lang="en-GB" sz="2400" dirty="0">
                <a:latin typeface="Comic Sans MS" panose="030F0702030302020204" pitchFamily="66" charset="0"/>
              </a:rPr>
              <a:t>Pacifism</a:t>
            </a:r>
          </a:p>
          <a:p>
            <a:pPr marL="457200" lvl="0" indent="-457200">
              <a:buFont typeface="+mj-lt"/>
              <a:buAutoNum type="arabicPeriod"/>
            </a:pPr>
            <a:r>
              <a:rPr lang="en-GB" sz="2400" dirty="0">
                <a:latin typeface="Comic Sans MS" panose="030F0702030302020204" pitchFamily="66" charset="0"/>
              </a:rPr>
              <a:t>Responses to victims of war</a:t>
            </a:r>
          </a:p>
          <a:p>
            <a:pPr marL="457200" lvl="0" indent="-457200">
              <a:buFont typeface="+mj-lt"/>
              <a:buAutoNum type="arabicPeriod"/>
            </a:pPr>
            <a:r>
              <a:rPr lang="en-GB" sz="2400" dirty="0">
                <a:latin typeface="Comic Sans MS" panose="030F0702030302020204" pitchFamily="66" charset="0"/>
              </a:rPr>
              <a:t>Arguments for and against war</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Picture 2" descr="Syria warzone tours planned by Russian travel company">
            <a:extLst>
              <a:ext uri="{FF2B5EF4-FFF2-40B4-BE49-F238E27FC236}">
                <a16:creationId xmlns:a16="http://schemas.microsoft.com/office/drawing/2014/main" id="{2FD7B069-CA4E-4D36-895A-B81113A0184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797" t="16743" r="14064" b="10002"/>
          <a:stretch/>
        </p:blipFill>
        <p:spPr bwMode="auto">
          <a:xfrm>
            <a:off x="4788024" y="404664"/>
            <a:ext cx="367240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2E872EC9-73B2-4AEF-B114-E0C016DBD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74" t="658" r="7388" b="15770"/>
          <a:stretch/>
        </p:blipFill>
        <p:spPr bwMode="auto">
          <a:xfrm>
            <a:off x="4785493" y="2817423"/>
            <a:ext cx="2050078" cy="2551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6C5AB36-EE37-432C-B896-917C94288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6402" y="3202670"/>
            <a:ext cx="17811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913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 name="Table 4">
            <a:extLst>
              <a:ext uri="{FF2B5EF4-FFF2-40B4-BE49-F238E27FC236}">
                <a16:creationId xmlns:a16="http://schemas.microsoft.com/office/drawing/2014/main" id="{C47CB237-586F-4A42-9D43-7E3F89DFA1B3}"/>
              </a:ext>
            </a:extLst>
          </p:cNvPr>
          <p:cNvGraphicFramePr>
            <a:graphicFrameLocks noGrp="1"/>
          </p:cNvGraphicFramePr>
          <p:nvPr>
            <p:extLst>
              <p:ext uri="{D42A27DB-BD31-4B8C-83A1-F6EECF244321}">
                <p14:modId xmlns:p14="http://schemas.microsoft.com/office/powerpoint/2010/main" val="791241018"/>
              </p:ext>
            </p:extLst>
          </p:nvPr>
        </p:nvGraphicFramePr>
        <p:xfrm>
          <a:off x="235848" y="202907"/>
          <a:ext cx="8437077" cy="6100884"/>
        </p:xfrm>
        <a:graphic>
          <a:graphicData uri="http://schemas.openxmlformats.org/drawingml/2006/table">
            <a:tbl>
              <a:tblPr firstRow="1" bandRow="1">
                <a:tableStyleId>{5940675A-B579-460E-94D1-54222C63F5DA}</a:tableStyleId>
              </a:tblPr>
              <a:tblGrid>
                <a:gridCol w="1580102">
                  <a:extLst>
                    <a:ext uri="{9D8B030D-6E8A-4147-A177-3AD203B41FA5}">
                      <a16:colId xmlns:a16="http://schemas.microsoft.com/office/drawing/2014/main" val="3141474393"/>
                    </a:ext>
                  </a:extLst>
                </a:gridCol>
                <a:gridCol w="1660258">
                  <a:extLst>
                    <a:ext uri="{9D8B030D-6E8A-4147-A177-3AD203B41FA5}">
                      <a16:colId xmlns:a16="http://schemas.microsoft.com/office/drawing/2014/main" val="3171153323"/>
                    </a:ext>
                  </a:extLst>
                </a:gridCol>
                <a:gridCol w="2520280">
                  <a:extLst>
                    <a:ext uri="{9D8B030D-6E8A-4147-A177-3AD203B41FA5}">
                      <a16:colId xmlns:a16="http://schemas.microsoft.com/office/drawing/2014/main" val="3798516099"/>
                    </a:ext>
                  </a:extLst>
                </a:gridCol>
                <a:gridCol w="2676437">
                  <a:extLst>
                    <a:ext uri="{9D8B030D-6E8A-4147-A177-3AD203B41FA5}">
                      <a16:colId xmlns:a16="http://schemas.microsoft.com/office/drawing/2014/main" val="3540406500"/>
                    </a:ext>
                  </a:extLst>
                </a:gridCol>
              </a:tblGrid>
              <a:tr h="635098">
                <a:tc>
                  <a:txBody>
                    <a:bodyPr/>
                    <a:lstStyle/>
                    <a:p>
                      <a:pPr algn="ctr"/>
                      <a:endParaRPr lang="en-GB" sz="1600" b="1" dirty="0">
                        <a:latin typeface="Comic Sans MS" panose="030F0702030302020204" pitchFamily="66" charset="0"/>
                      </a:endParaRPr>
                    </a:p>
                  </a:txBody>
                  <a:tcPr anchor="ctr"/>
                </a:tc>
                <a:tc>
                  <a:txBody>
                    <a:bodyPr/>
                    <a:lstStyle/>
                    <a:p>
                      <a:pPr algn="ctr"/>
                      <a:r>
                        <a:rPr lang="en-GB" sz="1600" b="1" dirty="0">
                          <a:latin typeface="Comic Sans MS" panose="030F0702030302020204" pitchFamily="66" charset="0"/>
                        </a:rPr>
                        <a:t>Definition</a:t>
                      </a:r>
                    </a:p>
                  </a:txBody>
                  <a:tcPr anchor="ctr"/>
                </a:tc>
                <a:tc>
                  <a:txBody>
                    <a:bodyPr/>
                    <a:lstStyle/>
                    <a:p>
                      <a:pPr algn="ctr"/>
                      <a:r>
                        <a:rPr lang="en-GB" sz="1600" b="1" dirty="0">
                          <a:latin typeface="Comic Sans MS" panose="030F0702030302020204" pitchFamily="66" charset="0"/>
                        </a:rPr>
                        <a:t>Importance in Christianity</a:t>
                      </a:r>
                    </a:p>
                  </a:txBody>
                  <a:tcPr anchor="ctr"/>
                </a:tc>
                <a:tc>
                  <a:txBody>
                    <a:bodyPr/>
                    <a:lstStyle/>
                    <a:p>
                      <a:pPr algn="ctr"/>
                      <a:r>
                        <a:rPr lang="en-GB" sz="1600" b="1" dirty="0">
                          <a:latin typeface="Comic Sans MS" panose="030F0702030302020204" pitchFamily="66" charset="0"/>
                        </a:rPr>
                        <a:t>Importance in Islam</a:t>
                      </a:r>
                    </a:p>
                  </a:txBody>
                  <a:tcPr anchor="ctr"/>
                </a:tc>
                <a:extLst>
                  <a:ext uri="{0D108BD9-81ED-4DB2-BD59-A6C34878D82A}">
                    <a16:rowId xmlns:a16="http://schemas.microsoft.com/office/drawing/2014/main" val="662765373"/>
                  </a:ext>
                </a:extLst>
              </a:tr>
              <a:tr h="1646953">
                <a:tc>
                  <a:txBody>
                    <a:bodyPr/>
                    <a:lstStyle/>
                    <a:p>
                      <a:pPr algn="ctr"/>
                      <a:r>
                        <a:rPr lang="en-GB" sz="1600" b="1" dirty="0">
                          <a:latin typeface="Comic Sans MS" panose="030F0702030302020204" pitchFamily="66" charset="0"/>
                        </a:rPr>
                        <a:t>Justice</a:t>
                      </a:r>
                    </a:p>
                  </a:txBody>
                  <a:tcPr anchor="ctr">
                    <a:solidFill>
                      <a:srgbClr val="99FF66"/>
                    </a:solidFill>
                  </a:tcPr>
                </a:tc>
                <a:tc>
                  <a:txBody>
                    <a:bodyPr/>
                    <a:lstStyle/>
                    <a:p>
                      <a:pPr algn="ctr"/>
                      <a:r>
                        <a:rPr lang="en-GB" sz="1600" b="1" dirty="0">
                          <a:latin typeface="Comic Sans MS" panose="030F0702030302020204" pitchFamily="66" charset="0"/>
                        </a:rPr>
                        <a:t>Bringing about what is right and fair or making up for a wrong.</a:t>
                      </a:r>
                    </a:p>
                  </a:txBody>
                  <a:tcPr anchor="ctr">
                    <a:solidFill>
                      <a:srgbClr val="99FF66"/>
                    </a:solidFill>
                  </a:tcPr>
                </a:tc>
                <a:tc>
                  <a:txBody>
                    <a:bodyPr/>
                    <a:lstStyle/>
                    <a:p>
                      <a:pPr algn="ctr"/>
                      <a:r>
                        <a:rPr lang="en-GB" sz="1400" b="1" dirty="0">
                          <a:latin typeface="Comic Sans MS"/>
                        </a:rPr>
                        <a:t>Jesus explains that God’s judgement is just in the Parable of the Sheep and Goats.</a:t>
                      </a:r>
                    </a:p>
                    <a:p>
                      <a:pPr algn="ctr"/>
                      <a:endParaRPr lang="en-GB" sz="1400" b="1" dirty="0">
                        <a:latin typeface="Comic Sans MS"/>
                      </a:endParaRPr>
                    </a:p>
                    <a:p>
                      <a:pPr algn="ctr"/>
                      <a:r>
                        <a:rPr lang="en-GB" sz="1400" b="1" dirty="0">
                          <a:latin typeface="Comic Sans MS"/>
                        </a:rPr>
                        <a:t>Just War Theory – war can only take place if it is just and aimed at bringing about good.</a:t>
                      </a:r>
                    </a:p>
                  </a:txBody>
                  <a:tcPr anchor="ctr">
                    <a:solidFill>
                      <a:srgbClr val="99FF66"/>
                    </a:solidFill>
                  </a:tcPr>
                </a:tc>
                <a:tc>
                  <a:txBody>
                    <a:bodyPr/>
                    <a:lstStyle/>
                    <a:p>
                      <a:pPr algn="ctr"/>
                      <a:r>
                        <a:rPr lang="en-GB" sz="1400" b="1" dirty="0">
                          <a:latin typeface="Comic Sans MS"/>
                        </a:rPr>
                        <a:t>Adalat is one of the five roots of Shia Islam.</a:t>
                      </a:r>
                    </a:p>
                    <a:p>
                      <a:pPr algn="ctr"/>
                      <a:endParaRPr lang="en-GB" sz="1400" b="1" dirty="0">
                        <a:latin typeface="Comic Sans MS"/>
                      </a:endParaRPr>
                    </a:p>
                    <a:p>
                      <a:pPr algn="ctr"/>
                      <a:r>
                        <a:rPr lang="en-GB" sz="1400" b="1" dirty="0">
                          <a:latin typeface="Comic Sans MS"/>
                        </a:rPr>
                        <a:t>Muhammed/Saladin was just, both did not kill prisoners but spared their lives.</a:t>
                      </a:r>
                    </a:p>
                  </a:txBody>
                  <a:tcPr anchor="ctr">
                    <a:solidFill>
                      <a:srgbClr val="99FF66"/>
                    </a:solidFill>
                  </a:tcPr>
                </a:tc>
                <a:extLst>
                  <a:ext uri="{0D108BD9-81ED-4DB2-BD59-A6C34878D82A}">
                    <a16:rowId xmlns:a16="http://schemas.microsoft.com/office/drawing/2014/main" val="1261967020"/>
                  </a:ext>
                </a:extLst>
              </a:tr>
              <a:tr h="1442426">
                <a:tc>
                  <a:txBody>
                    <a:bodyPr/>
                    <a:lstStyle/>
                    <a:p>
                      <a:pPr algn="ctr"/>
                      <a:r>
                        <a:rPr lang="en-GB" sz="1600" b="1" dirty="0">
                          <a:latin typeface="Comic Sans MS" panose="030F0702030302020204" pitchFamily="66" charset="0"/>
                        </a:rPr>
                        <a:t>Forgiveness</a:t>
                      </a:r>
                    </a:p>
                  </a:txBody>
                  <a:tcPr anchor="ctr">
                    <a:solidFill>
                      <a:srgbClr val="FFCCCC"/>
                    </a:solidFill>
                  </a:tcPr>
                </a:tc>
                <a:tc>
                  <a:txBody>
                    <a:bodyPr/>
                    <a:lstStyle/>
                    <a:p>
                      <a:pPr algn="ctr"/>
                      <a:r>
                        <a:rPr lang="en-GB" sz="1600" b="1" dirty="0">
                          <a:latin typeface="Comic Sans MS" panose="030F0702030302020204" pitchFamily="66" charset="0"/>
                        </a:rPr>
                        <a:t>Showing grace and mercy and pardoning someone for their wrongs.</a:t>
                      </a: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00FF"/>
                          </a:solidFill>
                          <a:latin typeface="Comic Sans MS"/>
                        </a:rPr>
                        <a:t>“Forgive not seven times but seven times seventy.” </a:t>
                      </a:r>
                      <a:r>
                        <a:rPr lang="en-GB" sz="1400" b="1" dirty="0">
                          <a:latin typeface="Comic Sans MS"/>
                        </a:rPr>
                        <a:t>(Bible)</a:t>
                      </a:r>
                    </a:p>
                    <a:p>
                      <a:pPr algn="ctr"/>
                      <a:endParaRPr lang="en-GB" sz="1400" b="1" dirty="0">
                        <a:latin typeface="Comic Sans MS"/>
                      </a:endParaRPr>
                    </a:p>
                    <a:p>
                      <a:pPr algn="ctr"/>
                      <a:r>
                        <a:rPr lang="en-GB" sz="1400" b="1" dirty="0">
                          <a:latin typeface="Comic Sans MS"/>
                        </a:rPr>
                        <a:t>Jesus offers unlimited forgiveness.</a:t>
                      </a:r>
                    </a:p>
                  </a:txBody>
                  <a:tcPr anchor="ctr">
                    <a:solidFill>
                      <a:srgbClr val="FFCCCC"/>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1" dirty="0">
                          <a:solidFill>
                            <a:srgbClr val="0000FF"/>
                          </a:solidFill>
                          <a:latin typeface="Comic Sans MS"/>
                        </a:rPr>
                        <a:t>''Let them pardon and forgive.” (Qur'an)</a:t>
                      </a:r>
                      <a:endParaRPr lang="en-GB" sz="1400" b="1" dirty="0">
                        <a:latin typeface="Comic Sans MS"/>
                      </a:endParaRPr>
                    </a:p>
                    <a:p>
                      <a:pPr algn="ctr"/>
                      <a:endParaRPr lang="en-GB" sz="1400" b="1" dirty="0">
                        <a:latin typeface="Comic Sans MS"/>
                      </a:endParaRPr>
                    </a:p>
                    <a:p>
                      <a:pPr algn="ctr"/>
                      <a:r>
                        <a:rPr lang="en-GB" sz="1400" b="1" dirty="0">
                          <a:latin typeface="Comic Sans MS"/>
                        </a:rPr>
                        <a:t>Allah forgave Adam on Mount Arafat</a:t>
                      </a:r>
                    </a:p>
                  </a:txBody>
                  <a:tcPr anchor="ctr">
                    <a:solidFill>
                      <a:srgbClr val="FFCCCC"/>
                    </a:solidFill>
                  </a:tcPr>
                </a:tc>
                <a:extLst>
                  <a:ext uri="{0D108BD9-81ED-4DB2-BD59-A6C34878D82A}">
                    <a16:rowId xmlns:a16="http://schemas.microsoft.com/office/drawing/2014/main" val="231215776"/>
                  </a:ext>
                </a:extLst>
              </a:tr>
              <a:tr h="1453190">
                <a:tc>
                  <a:txBody>
                    <a:bodyPr/>
                    <a:lstStyle/>
                    <a:p>
                      <a:pPr algn="ctr"/>
                      <a:r>
                        <a:rPr lang="en-GB" sz="1600" b="1" dirty="0">
                          <a:latin typeface="Comic Sans MS" panose="030F0702030302020204" pitchFamily="66" charset="0"/>
                        </a:rPr>
                        <a:t>Reconciliation</a:t>
                      </a:r>
                    </a:p>
                  </a:txBody>
                  <a:tcPr anchor="ctr">
                    <a:solidFill>
                      <a:srgbClr val="FFFFCC"/>
                    </a:solidFill>
                  </a:tcPr>
                </a:tc>
                <a:tc>
                  <a:txBody>
                    <a:bodyPr/>
                    <a:lstStyle/>
                    <a:p>
                      <a:pPr algn="ctr"/>
                      <a:r>
                        <a:rPr lang="en-GB" sz="1600" b="1" dirty="0">
                          <a:latin typeface="Comic Sans MS" panose="030F0702030302020204" pitchFamily="66" charset="0"/>
                        </a:rPr>
                        <a:t>Restoring friendly relations after disagreement or conflict</a:t>
                      </a:r>
                    </a:p>
                  </a:txBody>
                  <a:tcPr anchor="ctr">
                    <a:solidFill>
                      <a:srgbClr val="FFFFCC"/>
                    </a:solidFill>
                  </a:tcPr>
                </a:tc>
                <a:tc>
                  <a:txBody>
                    <a:bodyPr/>
                    <a:lstStyle/>
                    <a:p>
                      <a:pPr algn="ctr"/>
                      <a:r>
                        <a:rPr lang="en-GB" sz="1400" b="1" dirty="0">
                          <a:latin typeface="Comic Sans MS"/>
                        </a:rPr>
                        <a:t>Jesus atoned on the cross to reconcile man and God.</a:t>
                      </a:r>
                    </a:p>
                    <a:p>
                      <a:pPr algn="ctr"/>
                      <a:endParaRPr lang="en-GB" sz="1400" b="1" dirty="0">
                        <a:latin typeface="Comic Sans MS"/>
                      </a:endParaRPr>
                    </a:p>
                    <a:p>
                      <a:pPr algn="ctr"/>
                      <a:r>
                        <a:rPr lang="en-GB" sz="1400" b="1" dirty="0">
                          <a:solidFill>
                            <a:srgbClr val="0000FF"/>
                          </a:solidFill>
                          <a:latin typeface="Comic Sans MS"/>
                        </a:rPr>
                        <a:t>“Forgive not seven times but seven times seventy.” </a:t>
                      </a:r>
                      <a:r>
                        <a:rPr lang="en-GB" sz="1400" b="1" dirty="0">
                          <a:latin typeface="Comic Sans MS"/>
                        </a:rPr>
                        <a:t>(Bible)</a:t>
                      </a:r>
                    </a:p>
                    <a:p>
                      <a:pPr lvl="0" algn="ctr">
                        <a:buNone/>
                      </a:pPr>
                      <a:r>
                        <a:rPr lang="en-GB" sz="1400" b="1" dirty="0">
                          <a:solidFill>
                            <a:srgbClr val="0070C0"/>
                          </a:solidFill>
                          <a:latin typeface="Comic Sans MS"/>
                        </a:rPr>
                        <a:t>''Forgive them Father for they know not what they do.'' </a:t>
                      </a:r>
                      <a:r>
                        <a:rPr lang="en-GB" sz="1400" b="1" dirty="0">
                          <a:latin typeface="Comic Sans MS"/>
                        </a:rPr>
                        <a:t>(Bible)</a:t>
                      </a:r>
                    </a:p>
                  </a:txBody>
                  <a:tcPr anchor="ctr">
                    <a:solidFill>
                      <a:srgbClr val="FFFFCC"/>
                    </a:solidFill>
                  </a:tcPr>
                </a:tc>
                <a:tc>
                  <a:txBody>
                    <a:bodyPr/>
                    <a:lstStyle/>
                    <a:p>
                      <a:pPr lvl="0" algn="ctr">
                        <a:buNone/>
                      </a:pPr>
                      <a:r>
                        <a:rPr lang="en-GB" sz="1400" b="1" i="0" u="none" strike="noStrike" kern="1200" baseline="0" noProof="0" dirty="0">
                          <a:solidFill>
                            <a:srgbClr val="0070C0"/>
                          </a:solidFill>
                          <a:effectLst/>
                          <a:latin typeface="Comic Sans MS"/>
                        </a:rPr>
                        <a:t>''If the enemy is inclined towards peace, make peace with them.'' </a:t>
                      </a:r>
                      <a:r>
                        <a:rPr lang="en-GB" sz="1400" b="1" i="0" u="none" strike="noStrike" kern="1200" baseline="0" noProof="0" dirty="0">
                          <a:solidFill>
                            <a:schemeClr val="tx1"/>
                          </a:solidFill>
                          <a:effectLst/>
                          <a:latin typeface="Comic Sans MS"/>
                        </a:rPr>
                        <a:t>(Quran) </a:t>
                      </a:r>
                      <a:endParaRPr lang="en-US" dirty="0">
                        <a:solidFill>
                          <a:schemeClr val="tx1"/>
                        </a:solidFill>
                      </a:endParaRPr>
                    </a:p>
                    <a:p>
                      <a:pPr lvl="0" algn="ctr">
                        <a:buNone/>
                      </a:pPr>
                      <a:endParaRPr lang="en-GB" sz="1400" b="1" i="0" u="none" strike="noStrike" kern="1200" baseline="0" noProof="0" dirty="0">
                        <a:solidFill>
                          <a:schemeClr val="tx1"/>
                        </a:solidFill>
                        <a:effectLst/>
                        <a:latin typeface="Comic Sans MS"/>
                      </a:endParaRPr>
                    </a:p>
                    <a:p>
                      <a:pPr lvl="0" algn="ctr">
                        <a:buNone/>
                      </a:pPr>
                      <a:r>
                        <a:rPr lang="en-GB" sz="1400" b="1" i="0" u="none" strike="noStrike" kern="1200" baseline="0" noProof="0" dirty="0">
                          <a:solidFill>
                            <a:schemeClr val="tx1"/>
                          </a:solidFill>
                          <a:effectLst/>
                          <a:latin typeface="Comic Sans MS"/>
                        </a:rPr>
                        <a:t>Rules of Lesser Jihad – allow for peace if the enemy surrenders.</a:t>
                      </a:r>
                    </a:p>
                    <a:p>
                      <a:pPr algn="ctr"/>
                      <a:endParaRPr lang="en-GB" sz="1400" b="1" i="0" dirty="0">
                        <a:latin typeface="Comic Sans MS"/>
                      </a:endParaRPr>
                    </a:p>
                  </a:txBody>
                  <a:tcPr anchor="ctr">
                    <a:solidFill>
                      <a:srgbClr val="FFFFCC"/>
                    </a:solidFill>
                  </a:tcPr>
                </a:tc>
                <a:extLst>
                  <a:ext uri="{0D108BD9-81ED-4DB2-BD59-A6C34878D82A}">
                    <a16:rowId xmlns:a16="http://schemas.microsoft.com/office/drawing/2014/main" val="3146869529"/>
                  </a:ext>
                </a:extLst>
              </a:tr>
            </a:tbl>
          </a:graphicData>
        </a:graphic>
      </p:graphicFrame>
    </p:spTree>
    <p:extLst>
      <p:ext uri="{BB962C8B-B14F-4D97-AF65-F5344CB8AC3E}">
        <p14:creationId xmlns:p14="http://schemas.microsoft.com/office/powerpoint/2010/main" val="205012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190501" y="-171400"/>
            <a:ext cx="4572000" cy="1445267"/>
          </a:xfrm>
          <a:prstGeom prst="rect">
            <a:avLst/>
          </a:prstGeom>
        </p:spPr>
        <p:txBody>
          <a:bodyPr>
            <a:spAutoFit/>
          </a:bodyPr>
          <a:lstStyle/>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lvl="0"/>
            <a:r>
              <a:rPr lang="en-GB" sz="2800" u="sng" dirty="0">
                <a:latin typeface="Comic Sans MS" panose="030F0702030302020204" pitchFamily="66" charset="0"/>
              </a:rPr>
              <a:t>Reasons for war</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0F48FCB-A7DA-4069-A6C5-327CC6100430}"/>
              </a:ext>
            </a:extLst>
          </p:cNvPr>
          <p:cNvGraphicFramePr>
            <a:graphicFrameLocks noGrp="1"/>
          </p:cNvGraphicFramePr>
          <p:nvPr>
            <p:extLst>
              <p:ext uri="{D42A27DB-BD31-4B8C-83A1-F6EECF244321}">
                <p14:modId xmlns:p14="http://schemas.microsoft.com/office/powerpoint/2010/main" val="2087660515"/>
              </p:ext>
            </p:extLst>
          </p:nvPr>
        </p:nvGraphicFramePr>
        <p:xfrm>
          <a:off x="257013" y="908719"/>
          <a:ext cx="8437077" cy="5090160"/>
        </p:xfrm>
        <a:graphic>
          <a:graphicData uri="http://schemas.openxmlformats.org/drawingml/2006/table">
            <a:tbl>
              <a:tblPr firstRow="1" bandRow="1">
                <a:tableStyleId>{5940675A-B579-460E-94D1-54222C63F5DA}</a:tableStyleId>
              </a:tblPr>
              <a:tblGrid>
                <a:gridCol w="2812359">
                  <a:extLst>
                    <a:ext uri="{9D8B030D-6E8A-4147-A177-3AD203B41FA5}">
                      <a16:colId xmlns:a16="http://schemas.microsoft.com/office/drawing/2014/main" val="4081437532"/>
                    </a:ext>
                  </a:extLst>
                </a:gridCol>
                <a:gridCol w="2812359">
                  <a:extLst>
                    <a:ext uri="{9D8B030D-6E8A-4147-A177-3AD203B41FA5}">
                      <a16:colId xmlns:a16="http://schemas.microsoft.com/office/drawing/2014/main" val="3181013148"/>
                    </a:ext>
                  </a:extLst>
                </a:gridCol>
                <a:gridCol w="2812359">
                  <a:extLst>
                    <a:ext uri="{9D8B030D-6E8A-4147-A177-3AD203B41FA5}">
                      <a16:colId xmlns:a16="http://schemas.microsoft.com/office/drawing/2014/main" val="3445187505"/>
                    </a:ext>
                  </a:extLst>
                </a:gridCol>
              </a:tblGrid>
              <a:tr h="349261">
                <a:tc>
                  <a:txBody>
                    <a:bodyPr/>
                    <a:lstStyle/>
                    <a:p>
                      <a:pPr algn="ctr"/>
                      <a:r>
                        <a:rPr lang="en-GB" b="1" u="sng" dirty="0">
                          <a:latin typeface="Comic Sans MS" panose="030F0702030302020204" pitchFamily="66" charset="0"/>
                        </a:rPr>
                        <a:t>Reason for war</a:t>
                      </a:r>
                    </a:p>
                  </a:txBody>
                  <a:tcPr anchor="ctr"/>
                </a:tc>
                <a:tc>
                  <a:txBody>
                    <a:bodyPr/>
                    <a:lstStyle/>
                    <a:p>
                      <a:pPr algn="ctr"/>
                      <a:r>
                        <a:rPr lang="en-GB" b="1" u="sng" dirty="0">
                          <a:latin typeface="Comic Sans MS" panose="030F0702030302020204" pitchFamily="66" charset="0"/>
                        </a:rPr>
                        <a:t>Example</a:t>
                      </a:r>
                    </a:p>
                  </a:txBody>
                  <a:tcPr anchor="ctr"/>
                </a:tc>
                <a:tc>
                  <a:txBody>
                    <a:bodyPr/>
                    <a:lstStyle/>
                    <a:p>
                      <a:pPr algn="ctr"/>
                      <a:r>
                        <a:rPr lang="en-GB" b="1" u="sng" dirty="0">
                          <a:latin typeface="Comic Sans MS" panose="030F0702030302020204" pitchFamily="66" charset="0"/>
                        </a:rPr>
                        <a:t>Relevant quotes</a:t>
                      </a:r>
                    </a:p>
                  </a:txBody>
                  <a:tcPr anchor="ctr"/>
                </a:tc>
                <a:extLst>
                  <a:ext uri="{0D108BD9-81ED-4DB2-BD59-A6C34878D82A}">
                    <a16:rowId xmlns:a16="http://schemas.microsoft.com/office/drawing/2014/main" val="3144915174"/>
                  </a:ext>
                </a:extLst>
              </a:tr>
              <a:tr h="960467">
                <a:tc>
                  <a:txBody>
                    <a:bodyPr/>
                    <a:lstStyle/>
                    <a:p>
                      <a:r>
                        <a:rPr lang="en-GB" sz="1400" b="1" u="sng" kern="1200" dirty="0">
                          <a:solidFill>
                            <a:schemeClr val="tx1"/>
                          </a:solidFill>
                          <a:effectLst/>
                          <a:latin typeface="Comic Sans MS" panose="030F0702030302020204" pitchFamily="66" charset="0"/>
                          <a:ea typeface="+mn-ea"/>
                          <a:cs typeface="+mn-cs"/>
                        </a:rPr>
                        <a:t>Greed</a:t>
                      </a:r>
                      <a:r>
                        <a:rPr lang="en-GB" sz="1400" kern="1200" dirty="0">
                          <a:solidFill>
                            <a:schemeClr val="tx1"/>
                          </a:solidFill>
                          <a:effectLst/>
                          <a:latin typeface="Comic Sans MS" panose="030F0702030302020204" pitchFamily="66" charset="0"/>
                          <a:ea typeface="+mn-ea"/>
                          <a:cs typeface="+mn-cs"/>
                        </a:rPr>
                        <a:t> – war is used to take the natural resources or land of another country</a:t>
                      </a:r>
                      <a:endParaRPr lang="en-GB" sz="1400" dirty="0">
                        <a:latin typeface="Comic Sans MS" panose="030F0702030302020204" pitchFamily="66" charset="0"/>
                      </a:endParaRPr>
                    </a:p>
                  </a:txBody>
                  <a:tcPr anchor="ctr">
                    <a:solidFill>
                      <a:srgbClr val="99FF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omic Sans MS" panose="030F0702030302020204" pitchFamily="66" charset="0"/>
                          <a:ea typeface="+mn-ea"/>
                          <a:cs typeface="+mn-cs"/>
                        </a:rPr>
                        <a:t>Many people think the Iraq war (1990) occurred as Iraq wanted to secure the oil reserves if Kuwait.</a:t>
                      </a:r>
                    </a:p>
                  </a:txBody>
                  <a:tcPr anchor="ctr">
                    <a:solidFill>
                      <a:srgbClr val="99FF66"/>
                    </a:solidFill>
                  </a:tcPr>
                </a:tc>
                <a:tc>
                  <a:txBody>
                    <a:bodyPr/>
                    <a:lstStyle/>
                    <a:p>
                      <a:r>
                        <a:rPr lang="en-GB" sz="1200" b="0" kern="1200" dirty="0">
                          <a:solidFill>
                            <a:schemeClr val="tx1"/>
                          </a:solidFill>
                          <a:effectLst/>
                          <a:latin typeface="Comic Sans MS"/>
                          <a:ea typeface="+mn-ea"/>
                          <a:cs typeface="+mn-cs"/>
                        </a:rPr>
                        <a:t>Christianity: </a:t>
                      </a:r>
                      <a:r>
                        <a:rPr lang="en-GB" sz="1200" b="0" kern="1200" dirty="0">
                          <a:solidFill>
                            <a:srgbClr val="0000FF"/>
                          </a:solidFill>
                          <a:effectLst/>
                          <a:latin typeface="Comic Sans MS"/>
                          <a:ea typeface="+mn-ea"/>
                          <a:cs typeface="+mn-cs"/>
                        </a:rPr>
                        <a:t>“The love of money is a root of all kinds of evil.” (Bible)</a:t>
                      </a:r>
                      <a:endParaRPr lang="en-GB" sz="1200" b="0" kern="1200" dirty="0">
                        <a:solidFill>
                          <a:srgbClr val="0000FF"/>
                        </a:solidFill>
                        <a:effectLst/>
                        <a:latin typeface="Comic Sans MS" panose="030F0702030302020204" pitchFamily="66" charset="0"/>
                        <a:ea typeface="+mn-ea"/>
                        <a:cs typeface="+mn-cs"/>
                      </a:endParaRPr>
                    </a:p>
                    <a:p>
                      <a:endParaRPr lang="en-GB" sz="1200" b="0" kern="1200" dirty="0">
                        <a:solidFill>
                          <a:schemeClr val="tx1"/>
                        </a:solidFill>
                        <a:effectLst/>
                        <a:latin typeface="Comic Sans MS" panose="030F0702030302020204" pitchFamily="66" charset="0"/>
                        <a:ea typeface="+mn-ea"/>
                        <a:cs typeface="+mn-cs"/>
                      </a:endParaRPr>
                    </a:p>
                    <a:p>
                      <a:r>
                        <a:rPr lang="en-GB" sz="1200" b="0" kern="1200" dirty="0">
                          <a:solidFill>
                            <a:schemeClr val="tx1"/>
                          </a:solidFill>
                          <a:effectLst/>
                          <a:latin typeface="Comic Sans MS"/>
                          <a:ea typeface="+mn-ea"/>
                          <a:cs typeface="+mn-cs"/>
                        </a:rPr>
                        <a:t>Islam: </a:t>
                      </a:r>
                      <a:r>
                        <a:rPr lang="en-GB" sz="1200" b="0" kern="1200" dirty="0">
                          <a:solidFill>
                            <a:srgbClr val="0000FF"/>
                          </a:solidFill>
                          <a:effectLst/>
                          <a:latin typeface="Comic Sans MS"/>
                          <a:ea typeface="+mn-ea"/>
                          <a:cs typeface="+mn-cs"/>
                        </a:rPr>
                        <a:t>“God does not like arrogant, boastful people.” (Qur'an)</a:t>
                      </a:r>
                    </a:p>
                  </a:txBody>
                  <a:tcPr>
                    <a:solidFill>
                      <a:srgbClr val="99FF66"/>
                    </a:solidFill>
                  </a:tcPr>
                </a:tc>
                <a:extLst>
                  <a:ext uri="{0D108BD9-81ED-4DB2-BD59-A6C34878D82A}">
                    <a16:rowId xmlns:a16="http://schemas.microsoft.com/office/drawing/2014/main" val="193020356"/>
                  </a:ext>
                </a:extLst>
              </a:tr>
              <a:tr h="1135097">
                <a:tc>
                  <a:txBody>
                    <a:bodyPr/>
                    <a:lstStyle/>
                    <a:p>
                      <a:r>
                        <a:rPr lang="en-GB" sz="1400" b="1" u="sng" kern="1200" dirty="0">
                          <a:solidFill>
                            <a:schemeClr val="tx1"/>
                          </a:solidFill>
                          <a:effectLst/>
                          <a:latin typeface="Comic Sans MS" panose="030F0702030302020204" pitchFamily="66" charset="0"/>
                          <a:ea typeface="+mn-ea"/>
                          <a:cs typeface="+mn-cs"/>
                        </a:rPr>
                        <a:t>Retaliation</a:t>
                      </a:r>
                      <a:r>
                        <a:rPr lang="en-GB" sz="1400" kern="1200" dirty="0">
                          <a:solidFill>
                            <a:schemeClr val="tx1"/>
                          </a:solidFill>
                          <a:effectLst/>
                          <a:latin typeface="Comic Sans MS" panose="030F0702030302020204" pitchFamily="66" charset="0"/>
                          <a:ea typeface="+mn-ea"/>
                          <a:cs typeface="+mn-cs"/>
                        </a:rPr>
                        <a:t> – some countries go to war after their citizens have been harmed so that the attackers get ‘pay back’</a:t>
                      </a:r>
                      <a:endParaRPr lang="en-GB" sz="1400" dirty="0">
                        <a:latin typeface="Comic Sans MS" panose="030F0702030302020204" pitchFamily="66" charset="0"/>
                      </a:endParaRPr>
                    </a:p>
                  </a:txBody>
                  <a:tcPr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omic Sans MS" panose="030F0702030302020204" pitchFamily="66" charset="0"/>
                          <a:ea typeface="+mn-ea"/>
                          <a:cs typeface="+mn-cs"/>
                        </a:rPr>
                        <a:t>After the 9/11 terrorist attacks, the USA invaded Afghanistan, looking to catch Bin Laden who masterminded the 9/11 attacks.</a:t>
                      </a:r>
                    </a:p>
                  </a:txBody>
                  <a:tcPr anchor="ctr">
                    <a:solidFill>
                      <a:schemeClr val="accent6">
                        <a:lumMod val="20000"/>
                        <a:lumOff val="80000"/>
                      </a:schemeClr>
                    </a:solidFill>
                  </a:tcPr>
                </a:tc>
                <a:tc>
                  <a:txBody>
                    <a:bodyPr/>
                    <a:lstStyle/>
                    <a:p>
                      <a:r>
                        <a:rPr lang="en-GB" sz="1200" b="0" kern="1200" dirty="0">
                          <a:solidFill>
                            <a:schemeClr val="tx1"/>
                          </a:solidFill>
                          <a:effectLst/>
                          <a:latin typeface="Comic Sans MS"/>
                          <a:ea typeface="+mn-ea"/>
                          <a:cs typeface="+mn-cs"/>
                        </a:rPr>
                        <a:t>Christianity: </a:t>
                      </a:r>
                      <a:r>
                        <a:rPr lang="en-GB" sz="1200" b="0" kern="1200" dirty="0">
                          <a:solidFill>
                            <a:srgbClr val="0000FF"/>
                          </a:solidFill>
                          <a:effectLst/>
                          <a:latin typeface="Comic Sans MS"/>
                          <a:ea typeface="+mn-ea"/>
                          <a:cs typeface="+mn-cs"/>
                        </a:rPr>
                        <a:t>“Do not repay anyone evil for evil.” (Bible)</a:t>
                      </a:r>
                      <a:endParaRPr lang="en-GB" sz="1200" b="0" kern="1200" dirty="0">
                        <a:solidFill>
                          <a:srgbClr val="0000FF"/>
                        </a:solidFill>
                        <a:effectLst/>
                        <a:latin typeface="Comic Sans MS" panose="030F0702030302020204" pitchFamily="66" charset="0"/>
                        <a:ea typeface="+mn-ea"/>
                        <a:cs typeface="+mn-cs"/>
                      </a:endParaRPr>
                    </a:p>
                    <a:p>
                      <a:endParaRPr lang="en-GB" sz="1200" b="0" kern="1200" dirty="0">
                        <a:solidFill>
                          <a:schemeClr val="tx1"/>
                        </a:solidFill>
                        <a:effectLst/>
                        <a:latin typeface="Comic Sans MS" panose="030F0702030302020204" pitchFamily="66" charset="0"/>
                        <a:ea typeface="+mn-ea"/>
                        <a:cs typeface="+mn-cs"/>
                      </a:endParaRPr>
                    </a:p>
                    <a:p>
                      <a:r>
                        <a:rPr lang="en-GB" sz="1200" b="0" kern="1200" dirty="0">
                          <a:solidFill>
                            <a:schemeClr val="tx1"/>
                          </a:solidFill>
                          <a:effectLst/>
                          <a:latin typeface="Comic Sans MS"/>
                          <a:ea typeface="+mn-ea"/>
                          <a:cs typeface="+mn-cs"/>
                        </a:rPr>
                        <a:t>Islam: Rules of lesser Jihad - only fighting in self-defence and the response should be proportionate.</a:t>
                      </a:r>
                    </a:p>
                  </a:txBody>
                  <a:tcPr>
                    <a:solidFill>
                      <a:schemeClr val="accent6">
                        <a:lumMod val="20000"/>
                        <a:lumOff val="80000"/>
                      </a:schemeClr>
                    </a:solidFill>
                  </a:tcPr>
                </a:tc>
                <a:extLst>
                  <a:ext uri="{0D108BD9-81ED-4DB2-BD59-A6C34878D82A}">
                    <a16:rowId xmlns:a16="http://schemas.microsoft.com/office/drawing/2014/main" val="2552372681"/>
                  </a:ext>
                </a:extLst>
              </a:tr>
              <a:tr h="1309728">
                <a:tc>
                  <a:txBody>
                    <a:bodyPr/>
                    <a:lstStyle/>
                    <a:p>
                      <a:r>
                        <a:rPr lang="en-GB" sz="1400" b="1" u="sng" kern="1200" dirty="0">
                          <a:solidFill>
                            <a:schemeClr val="tx1"/>
                          </a:solidFill>
                          <a:effectLst/>
                          <a:latin typeface="Comic Sans MS" panose="030F0702030302020204" pitchFamily="66" charset="0"/>
                          <a:ea typeface="+mn-ea"/>
                          <a:cs typeface="+mn-cs"/>
                        </a:rPr>
                        <a:t>Self-defence</a:t>
                      </a:r>
                      <a:r>
                        <a:rPr lang="en-GB" sz="1400" kern="1200" dirty="0">
                          <a:solidFill>
                            <a:schemeClr val="tx1"/>
                          </a:solidFill>
                          <a:effectLst/>
                          <a:latin typeface="Comic Sans MS" panose="030F0702030302020204" pitchFamily="66" charset="0"/>
                          <a:ea typeface="+mn-ea"/>
                          <a:cs typeface="+mn-cs"/>
                        </a:rPr>
                        <a:t> – Countries may go to war with an aggressor to protect their land, citizens and way of life</a:t>
                      </a:r>
                      <a:endParaRPr lang="en-GB" sz="1400" dirty="0">
                        <a:latin typeface="Comic Sans MS" panose="030F0702030302020204" pitchFamily="66" charset="0"/>
                      </a:endParaRPr>
                    </a:p>
                  </a:txBody>
                  <a:tcPr anchor="ctr">
                    <a:solidFill>
                      <a:srgbClr val="FFCC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omic Sans MS" panose="030F0702030302020204" pitchFamily="66" charset="0"/>
                          <a:ea typeface="+mn-ea"/>
                          <a:cs typeface="+mn-cs"/>
                        </a:rPr>
                        <a:t>Great Britain fought in WWII to protect themselves against Nazi invasion which was a threat to the democratic ideals of Western Europe.</a:t>
                      </a:r>
                    </a:p>
                  </a:txBody>
                  <a:tcPr anchor="ctr">
                    <a:solidFill>
                      <a:srgbClr val="FFCCCC"/>
                    </a:solidFill>
                  </a:tcPr>
                </a:tc>
                <a:tc>
                  <a:txBody>
                    <a:bodyPr/>
                    <a:lstStyle/>
                    <a:p>
                      <a:r>
                        <a:rPr lang="en-GB" sz="1200" b="0" kern="1200" dirty="0">
                          <a:solidFill>
                            <a:schemeClr val="tx1"/>
                          </a:solidFill>
                          <a:effectLst/>
                          <a:latin typeface="Comic Sans MS"/>
                          <a:ea typeface="+mn-ea"/>
                          <a:cs typeface="+mn-cs"/>
                        </a:rPr>
                        <a:t>Christianity: </a:t>
                      </a:r>
                      <a:r>
                        <a:rPr lang="en-GB" sz="1200" b="0" kern="1200" dirty="0">
                          <a:solidFill>
                            <a:srgbClr val="0000FF"/>
                          </a:solidFill>
                          <a:effectLst/>
                          <a:latin typeface="Comic Sans MS"/>
                          <a:ea typeface="+mn-ea"/>
                          <a:cs typeface="+mn-cs"/>
                        </a:rPr>
                        <a:t>“If anyone slaps you on the right cheek, turn to them the other cheek.” (Bible)</a:t>
                      </a:r>
                      <a:endParaRPr lang="en-GB" sz="1200" b="0" kern="1200" dirty="0">
                        <a:solidFill>
                          <a:srgbClr val="0000FF"/>
                        </a:solidFill>
                        <a:effectLst/>
                        <a:latin typeface="Comic Sans MS" panose="030F0702030302020204" pitchFamily="66" charset="0"/>
                        <a:ea typeface="+mn-ea"/>
                        <a:cs typeface="+mn-cs"/>
                      </a:endParaRPr>
                    </a:p>
                    <a:p>
                      <a:endParaRPr lang="en-GB" sz="1200" b="0" kern="1200" dirty="0">
                        <a:solidFill>
                          <a:schemeClr val="tx1"/>
                        </a:solidFill>
                        <a:effectLst/>
                        <a:latin typeface="Comic Sans MS" panose="030F0702030302020204" pitchFamily="66" charset="0"/>
                        <a:ea typeface="+mn-ea"/>
                        <a:cs typeface="+mn-cs"/>
                      </a:endParaRPr>
                    </a:p>
                    <a:p>
                      <a:r>
                        <a:rPr lang="en-GB" sz="1200" b="0" kern="1200" dirty="0">
                          <a:solidFill>
                            <a:schemeClr val="tx1"/>
                          </a:solidFill>
                          <a:effectLst/>
                          <a:latin typeface="Comic Sans MS"/>
                          <a:ea typeface="+mn-ea"/>
                          <a:cs typeface="+mn-cs"/>
                        </a:rPr>
                        <a:t>Islam: </a:t>
                      </a:r>
                      <a:r>
                        <a:rPr lang="en-GB" sz="1200" b="0" kern="1200" dirty="0">
                          <a:solidFill>
                            <a:srgbClr val="0000FF"/>
                          </a:solidFill>
                          <a:effectLst/>
                          <a:latin typeface="Comic Sans MS"/>
                          <a:ea typeface="+mn-ea"/>
                          <a:cs typeface="+mn-cs"/>
                        </a:rPr>
                        <a:t>“Those who have been attacked are permitted to take up arms.” (Qur'an)</a:t>
                      </a:r>
                    </a:p>
                  </a:txBody>
                  <a:tcPr>
                    <a:solidFill>
                      <a:srgbClr val="FFCCCC"/>
                    </a:solidFill>
                  </a:tcPr>
                </a:tc>
                <a:extLst>
                  <a:ext uri="{0D108BD9-81ED-4DB2-BD59-A6C34878D82A}">
                    <a16:rowId xmlns:a16="http://schemas.microsoft.com/office/drawing/2014/main" val="1164873997"/>
                  </a:ext>
                </a:extLst>
              </a:tr>
              <a:tr h="1105992">
                <a:tc>
                  <a:txBody>
                    <a:bodyPr/>
                    <a:lstStyle/>
                    <a:p>
                      <a:r>
                        <a:rPr lang="en-GB" sz="1400" b="1" u="sng" kern="1200" dirty="0">
                          <a:solidFill>
                            <a:schemeClr val="tx1"/>
                          </a:solidFill>
                          <a:effectLst/>
                          <a:latin typeface="Comic Sans MS" panose="030F0702030302020204" pitchFamily="66" charset="0"/>
                          <a:ea typeface="+mn-ea"/>
                          <a:cs typeface="+mn-cs"/>
                        </a:rPr>
                        <a:t>Ethnic hatred</a:t>
                      </a:r>
                      <a:r>
                        <a:rPr lang="en-GB" sz="1400" kern="1200" dirty="0">
                          <a:solidFill>
                            <a:schemeClr val="tx1"/>
                          </a:solidFill>
                          <a:effectLst/>
                          <a:latin typeface="Comic Sans MS" panose="030F0702030302020204" pitchFamily="66" charset="0"/>
                          <a:ea typeface="+mn-ea"/>
                          <a:cs typeface="+mn-cs"/>
                        </a:rPr>
                        <a:t> – Sometimes, people of different ethnic backgrounds will go to war due to longstanding disputes over ethnic or cultural differences</a:t>
                      </a:r>
                      <a:endParaRPr lang="en-GB" sz="1400" dirty="0">
                        <a:latin typeface="Comic Sans MS" panose="030F0702030302020204" pitchFamily="66" charset="0"/>
                      </a:endParaRPr>
                    </a:p>
                  </a:txBody>
                  <a:tcPr anchor="ctr">
                    <a:solidFill>
                      <a:srgbClr val="FFFFCC"/>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kern="1200" dirty="0">
                          <a:solidFill>
                            <a:schemeClr val="tx1"/>
                          </a:solidFill>
                          <a:effectLst/>
                          <a:latin typeface="Comic Sans MS"/>
                          <a:ea typeface="+mn-ea"/>
                          <a:cs typeface="+mn-cs"/>
                        </a:rPr>
                        <a:t>Israel/Palestine, Iraq civil war.</a:t>
                      </a:r>
                    </a:p>
                    <a:p>
                      <a:pPr marL="0" marR="0" lvl="0" indent="0" algn="l">
                        <a:lnSpc>
                          <a:spcPct val="100000"/>
                        </a:lnSpc>
                        <a:spcBef>
                          <a:spcPts val="0"/>
                        </a:spcBef>
                        <a:spcAft>
                          <a:spcPts val="0"/>
                        </a:spcAft>
                        <a:buClrTx/>
                        <a:buSzTx/>
                        <a:buFontTx/>
                        <a:buNone/>
                      </a:pPr>
                      <a:endParaRPr lang="en-GB" sz="1400" kern="1200" dirty="0">
                        <a:solidFill>
                          <a:srgbClr val="0070C0"/>
                        </a:solidFill>
                        <a:effectLst/>
                        <a:latin typeface="Comic Sans MS"/>
                        <a:ea typeface="+mn-ea"/>
                        <a:cs typeface="+mn-cs"/>
                      </a:endParaRPr>
                    </a:p>
                  </a:txBody>
                  <a:tcPr anchor="ctr">
                    <a:solidFill>
                      <a:srgbClr val="FFFFCC"/>
                    </a:solidFill>
                  </a:tcPr>
                </a:tc>
                <a:tc>
                  <a:txBody>
                    <a:bodyPr/>
                    <a:lstStyle/>
                    <a:p>
                      <a:r>
                        <a:rPr lang="en-GB" sz="1400" dirty="0">
                          <a:solidFill>
                            <a:srgbClr val="0070C0"/>
                          </a:solidFill>
                          <a:latin typeface="Comic Sans MS"/>
                        </a:rPr>
                        <a:t>'Love one another and I have loved you.' (Christianity)</a:t>
                      </a:r>
                    </a:p>
                    <a:p>
                      <a:pPr lvl="0">
                        <a:buNone/>
                      </a:pPr>
                      <a:r>
                        <a:rPr lang="en-GB" sz="1400" dirty="0">
                          <a:solidFill>
                            <a:srgbClr val="0070C0"/>
                          </a:solidFill>
                          <a:latin typeface="Comic Sans MS"/>
                        </a:rPr>
                        <a:t>'It is he who created you from a single person.' (Qur'an)</a:t>
                      </a:r>
                    </a:p>
                  </a:txBody>
                  <a:tcPr>
                    <a:solidFill>
                      <a:srgbClr val="FFFFCC"/>
                    </a:solidFill>
                  </a:tcPr>
                </a:tc>
                <a:extLst>
                  <a:ext uri="{0D108BD9-81ED-4DB2-BD59-A6C34878D82A}">
                    <a16:rowId xmlns:a16="http://schemas.microsoft.com/office/drawing/2014/main" val="2146190255"/>
                  </a:ext>
                </a:extLst>
              </a:tr>
            </a:tbl>
          </a:graphicData>
        </a:graphic>
      </p:graphicFrame>
      <p:pic>
        <p:nvPicPr>
          <p:cNvPr id="2052" name="Picture 4" descr="U.S. Military Has Improved Mortality Since World War II, But There Have  Been Some Alarming Exceptions – PR News">
            <a:extLst>
              <a:ext uri="{FF2B5EF4-FFF2-40B4-BE49-F238E27FC236}">
                <a16:creationId xmlns:a16="http://schemas.microsoft.com/office/drawing/2014/main" id="{554E4F41-2190-4F45-ABFF-6EBECD2D7E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4084" y="161799"/>
            <a:ext cx="3764260" cy="693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4">
            <a:extLst>
              <a:ext uri="{FF2B5EF4-FFF2-40B4-BE49-F238E27FC236}">
                <a16:creationId xmlns:a16="http://schemas.microsoft.com/office/drawing/2014/main" id="{272C6335-EFB1-46A3-91F6-D05ED745F00B}"/>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3324360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181660" y="159867"/>
            <a:ext cx="8809940" cy="461665"/>
          </a:xfrm>
          <a:prstGeom prst="rect">
            <a:avLst/>
          </a:prstGeom>
        </p:spPr>
        <p:txBody>
          <a:bodyPr wrap="square">
            <a:spAutoFit/>
          </a:bodyPr>
          <a:lstStyle/>
          <a:p>
            <a:pPr lvl="0"/>
            <a:r>
              <a:rPr lang="en-GB" sz="2400" u="sng" dirty="0">
                <a:latin typeface="Comic Sans MS" panose="030F0702030302020204" pitchFamily="66" charset="0"/>
              </a:rPr>
              <a:t>Terrorism and violent protest - Christianity</a:t>
            </a:r>
          </a:p>
        </p:txBody>
      </p:sp>
      <p:pic>
        <p:nvPicPr>
          <p:cNvPr id="4" name="Picture 2" descr="See the source image">
            <a:extLst>
              <a:ext uri="{FF2B5EF4-FFF2-40B4-BE49-F238E27FC236}">
                <a16:creationId xmlns:a16="http://schemas.microsoft.com/office/drawing/2014/main" id="{D9C3AFC0-1DF0-4051-8877-F4B3C4D1C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74" t="658" r="7388" b="15770"/>
          <a:stretch/>
        </p:blipFill>
        <p:spPr bwMode="auto">
          <a:xfrm>
            <a:off x="6588224" y="332657"/>
            <a:ext cx="2253117" cy="2804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ar gas, stone throwing as Beirut demonstration turns violent | News | Al  Jazeera">
            <a:extLst>
              <a:ext uri="{FF2B5EF4-FFF2-40B4-BE49-F238E27FC236}">
                <a16:creationId xmlns:a16="http://schemas.microsoft.com/office/drawing/2014/main" id="{6DE0EA69-561C-45DD-82D5-5C81433B0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597" y="3394255"/>
            <a:ext cx="3810000" cy="2483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28ABCB-5E48-4063-B9EA-FC21C113B1DF}"/>
              </a:ext>
            </a:extLst>
          </p:cNvPr>
          <p:cNvSpPr txBox="1"/>
          <p:nvPr/>
        </p:nvSpPr>
        <p:spPr>
          <a:xfrm>
            <a:off x="323528" y="764704"/>
            <a:ext cx="6114437" cy="1431161"/>
          </a:xfrm>
          <a:prstGeom prst="rect">
            <a:avLst/>
          </a:prstGeom>
          <a:noFill/>
        </p:spPr>
        <p:txBody>
          <a:bodyPr wrap="square" rtlCol="0">
            <a:spAutoFit/>
          </a:bodyPr>
          <a:lstStyle/>
          <a:p>
            <a:r>
              <a:rPr lang="en-GB" sz="1600" b="1" dirty="0">
                <a:solidFill>
                  <a:srgbClr val="FF0000"/>
                </a:solidFill>
                <a:latin typeface="Comic Sans MS" panose="030F0702030302020204" pitchFamily="66" charset="0"/>
              </a:rPr>
              <a:t>Terrorism – The unlawful use of violence, usually against civilians to achieve a political goal, e.g. suicide bombing.</a:t>
            </a:r>
          </a:p>
          <a:p>
            <a:endParaRPr lang="en-GB" sz="700" dirty="0">
              <a:latin typeface="Comic Sans MS" panose="030F0702030302020204" pitchFamily="66" charset="0"/>
            </a:endParaRPr>
          </a:p>
          <a:p>
            <a:r>
              <a:rPr lang="en-GB" sz="1600" dirty="0">
                <a:latin typeface="Comic Sans MS" panose="030F0702030302020204" pitchFamily="66" charset="0"/>
              </a:rPr>
              <a:t>Christians are against terrorism because of the sanctity of life, the principle of agape (</a:t>
            </a:r>
            <a:r>
              <a:rPr lang="en-GB" sz="1600" dirty="0">
                <a:solidFill>
                  <a:srgbClr val="0000FF"/>
                </a:solidFill>
                <a:latin typeface="Comic Sans MS" panose="030F0702030302020204" pitchFamily="66" charset="0"/>
              </a:rPr>
              <a:t>“love thy neighbour”</a:t>
            </a:r>
            <a:r>
              <a:rPr lang="en-GB" sz="1600" dirty="0">
                <a:latin typeface="Comic Sans MS" panose="030F0702030302020204" pitchFamily="66" charset="0"/>
              </a:rPr>
              <a:t>) and the fact that many liberal Christians such as Quakers are pacifists.</a:t>
            </a:r>
          </a:p>
        </p:txBody>
      </p:sp>
      <p:sp>
        <p:nvSpPr>
          <p:cNvPr id="10" name="TextBox 9">
            <a:extLst>
              <a:ext uri="{FF2B5EF4-FFF2-40B4-BE49-F238E27FC236}">
                <a16:creationId xmlns:a16="http://schemas.microsoft.com/office/drawing/2014/main" id="{74B3FF88-AE10-474C-94D3-4BA8DFD51FE2}"/>
              </a:ext>
            </a:extLst>
          </p:cNvPr>
          <p:cNvSpPr txBox="1"/>
          <p:nvPr/>
        </p:nvSpPr>
        <p:spPr>
          <a:xfrm>
            <a:off x="323420" y="2547006"/>
            <a:ext cx="4497810" cy="3416320"/>
          </a:xfrm>
          <a:prstGeom prst="rect">
            <a:avLst/>
          </a:prstGeom>
          <a:noFill/>
        </p:spPr>
        <p:txBody>
          <a:bodyPr wrap="square" lIns="91440" tIns="45720" rIns="91440" bIns="45720" rtlCol="0" anchor="t">
            <a:spAutoFit/>
          </a:bodyPr>
          <a:lstStyle/>
          <a:p>
            <a:r>
              <a:rPr lang="en-GB" b="1" dirty="0">
                <a:solidFill>
                  <a:srgbClr val="FF0000"/>
                </a:solidFill>
                <a:latin typeface="Comic Sans MS"/>
              </a:rPr>
              <a:t>Violent protest – Expressing disapproval by using actions that threaten or harm others, e.g. rioting.</a:t>
            </a:r>
          </a:p>
          <a:p>
            <a:endParaRPr lang="en-GB" dirty="0">
              <a:latin typeface="Comic Sans MS" panose="030F0702030302020204" pitchFamily="66" charset="0"/>
            </a:endParaRPr>
          </a:p>
          <a:p>
            <a:r>
              <a:rPr lang="en-GB" dirty="0">
                <a:latin typeface="Comic Sans MS"/>
              </a:rPr>
              <a:t>Christians are generally against violent protest because of the principle of agape and the fact that liberal Christians are pacifists (e.g. the example of Martin Luther King who protested peacefully for civil liberties).  Anglican Pacifist Fellowship - boycotts and negotiations. </a:t>
            </a:r>
            <a:endParaRPr lang="en-GB" dirty="0">
              <a:latin typeface="Comic Sans MS" panose="030F0702030302020204" pitchFamily="66" charset="0"/>
            </a:endParaRPr>
          </a:p>
        </p:txBody>
      </p:sp>
      <p:sp>
        <p:nvSpPr>
          <p:cNvPr id="3" name="Text Box 14">
            <a:extLst>
              <a:ext uri="{FF2B5EF4-FFF2-40B4-BE49-F238E27FC236}">
                <a16:creationId xmlns:a16="http://schemas.microsoft.com/office/drawing/2014/main" id="{6B7BD8AD-4C1E-4C87-A555-6A5DC43C5857}"/>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3770038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181660" y="159867"/>
            <a:ext cx="8809940" cy="461665"/>
          </a:xfrm>
          <a:prstGeom prst="rect">
            <a:avLst/>
          </a:prstGeom>
        </p:spPr>
        <p:txBody>
          <a:bodyPr wrap="square">
            <a:spAutoFit/>
          </a:bodyPr>
          <a:lstStyle/>
          <a:p>
            <a:pPr lvl="0"/>
            <a:r>
              <a:rPr lang="en-GB" sz="2400" u="sng" dirty="0">
                <a:latin typeface="Comic Sans MS" panose="030F0702030302020204" pitchFamily="66" charset="0"/>
              </a:rPr>
              <a:t>Terrorism and violent protest - Islam</a:t>
            </a:r>
          </a:p>
        </p:txBody>
      </p:sp>
      <p:pic>
        <p:nvPicPr>
          <p:cNvPr id="4" name="Picture 2" descr="See the source image">
            <a:extLst>
              <a:ext uri="{FF2B5EF4-FFF2-40B4-BE49-F238E27FC236}">
                <a16:creationId xmlns:a16="http://schemas.microsoft.com/office/drawing/2014/main" id="{D9C3AFC0-1DF0-4051-8877-F4B3C4D1C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74" t="658" r="7388" b="15770"/>
          <a:stretch/>
        </p:blipFill>
        <p:spPr bwMode="auto">
          <a:xfrm>
            <a:off x="6588224" y="332657"/>
            <a:ext cx="2253117" cy="2804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ear gas, stone throwing as Beirut demonstration turns violent | News | Al  Jazeera">
            <a:extLst>
              <a:ext uri="{FF2B5EF4-FFF2-40B4-BE49-F238E27FC236}">
                <a16:creationId xmlns:a16="http://schemas.microsoft.com/office/drawing/2014/main" id="{6DE0EA69-561C-45DD-82D5-5C81433B0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597" y="3394255"/>
            <a:ext cx="3810000" cy="248301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28ABCB-5E48-4063-B9EA-FC21C113B1DF}"/>
              </a:ext>
            </a:extLst>
          </p:cNvPr>
          <p:cNvSpPr txBox="1"/>
          <p:nvPr/>
        </p:nvSpPr>
        <p:spPr>
          <a:xfrm>
            <a:off x="323528" y="731019"/>
            <a:ext cx="6114437" cy="2862322"/>
          </a:xfrm>
          <a:prstGeom prst="rect">
            <a:avLst/>
          </a:prstGeom>
          <a:noFill/>
        </p:spPr>
        <p:txBody>
          <a:bodyPr wrap="square" lIns="91440" tIns="45720" rIns="91440" bIns="45720" rtlCol="0" anchor="t">
            <a:spAutoFit/>
          </a:bodyPr>
          <a:lstStyle/>
          <a:p>
            <a:r>
              <a:rPr lang="en-GB" b="1" dirty="0">
                <a:solidFill>
                  <a:srgbClr val="FF0000"/>
                </a:solidFill>
                <a:latin typeface="Comic Sans MS"/>
              </a:rPr>
              <a:t>Terrorism – The unlawful use of violence, usually against civilians to achieve a political goal, e.g. suicide bombing.</a:t>
            </a:r>
          </a:p>
          <a:p>
            <a:endParaRPr lang="en-GB" dirty="0">
              <a:latin typeface="Comic Sans MS" panose="030F0702030302020204" pitchFamily="66" charset="0"/>
            </a:endParaRPr>
          </a:p>
          <a:p>
            <a:r>
              <a:rPr lang="en-GB" dirty="0">
                <a:latin typeface="Comic Sans MS"/>
              </a:rPr>
              <a:t>Muslims are against terrorism as Islam is a religion of peace. </a:t>
            </a:r>
            <a:r>
              <a:rPr lang="en-GB" dirty="0">
                <a:solidFill>
                  <a:srgbClr val="0070C0"/>
                </a:solidFill>
                <a:latin typeface="Comic Sans MS"/>
              </a:rPr>
              <a:t>'It is he who created you from a single person.' (Qur'an)</a:t>
            </a:r>
            <a:r>
              <a:rPr lang="en-GB" dirty="0">
                <a:latin typeface="Comic Sans MS"/>
              </a:rPr>
              <a:t>  The principle of the sanctity of life can be used to argue against terrorism, as can the rules of Lesser Jihad – do not kill an innocent man, woman or child.</a:t>
            </a:r>
            <a:endParaRPr lang="en-GB" dirty="0">
              <a:latin typeface="Comic Sans MS" panose="030F0702030302020204" pitchFamily="66" charset="0"/>
            </a:endParaRPr>
          </a:p>
        </p:txBody>
      </p:sp>
      <p:sp>
        <p:nvSpPr>
          <p:cNvPr id="10" name="TextBox 9">
            <a:extLst>
              <a:ext uri="{FF2B5EF4-FFF2-40B4-BE49-F238E27FC236}">
                <a16:creationId xmlns:a16="http://schemas.microsoft.com/office/drawing/2014/main" id="{74B3FF88-AE10-474C-94D3-4BA8DFD51FE2}"/>
              </a:ext>
            </a:extLst>
          </p:cNvPr>
          <p:cNvSpPr txBox="1"/>
          <p:nvPr/>
        </p:nvSpPr>
        <p:spPr>
          <a:xfrm>
            <a:off x="274994" y="3717032"/>
            <a:ext cx="4497810" cy="2369880"/>
          </a:xfrm>
          <a:prstGeom prst="rect">
            <a:avLst/>
          </a:prstGeom>
          <a:noFill/>
        </p:spPr>
        <p:txBody>
          <a:bodyPr wrap="square" lIns="91440" tIns="45720" rIns="91440" bIns="45720" rtlCol="0" anchor="t">
            <a:spAutoFit/>
          </a:bodyPr>
          <a:lstStyle/>
          <a:p>
            <a:r>
              <a:rPr lang="en-GB" b="1" dirty="0">
                <a:solidFill>
                  <a:srgbClr val="FF0000"/>
                </a:solidFill>
                <a:latin typeface="Comic Sans MS"/>
              </a:rPr>
              <a:t>Violent protest – Expressing disapproval by using actions that threaten or harm others, e.g. rioting.</a:t>
            </a:r>
          </a:p>
          <a:p>
            <a:endParaRPr lang="en-GB" sz="1400" dirty="0">
              <a:latin typeface="Comic Sans MS" panose="030F0702030302020204" pitchFamily="66" charset="0"/>
            </a:endParaRPr>
          </a:p>
          <a:p>
            <a:r>
              <a:rPr lang="en-GB" sz="2000" dirty="0">
                <a:latin typeface="Comic Sans MS"/>
                <a:ea typeface="Calibri"/>
                <a:cs typeface="Calibri"/>
              </a:rPr>
              <a:t>Generally opposed in Islam – rioting can lead to people getting hurt.  Lesser Jihad – no not kill innocent men, women or children.</a:t>
            </a:r>
            <a:endParaRPr lang="en-GB" sz="2000" dirty="0">
              <a:solidFill>
                <a:srgbClr val="0000FF"/>
              </a:solidFill>
              <a:latin typeface="Comic Sans MS" panose="030F0702030302020204" pitchFamily="66" charset="0"/>
              <a:ea typeface="Calibri"/>
              <a:cs typeface="Calibri"/>
            </a:endParaRPr>
          </a:p>
        </p:txBody>
      </p:sp>
      <p:sp>
        <p:nvSpPr>
          <p:cNvPr id="3" name="Text Box 14">
            <a:extLst>
              <a:ext uri="{FF2B5EF4-FFF2-40B4-BE49-F238E27FC236}">
                <a16:creationId xmlns:a16="http://schemas.microsoft.com/office/drawing/2014/main" id="{AEFF2FA2-5BDA-4412-B1B6-20756514B815}"/>
              </a:ext>
            </a:extLst>
          </p:cNvPr>
          <p:cNvSpPr txBox="1">
            <a:spLocks noChangeArrowheads="1"/>
          </p:cNvSpPr>
          <p:nvPr/>
        </p:nvSpPr>
        <p:spPr bwMode="auto">
          <a:xfrm>
            <a:off x="220318" y="6081619"/>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3459163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 name="Rectangle 3">
            <a:extLst>
              <a:ext uri="{FF2B5EF4-FFF2-40B4-BE49-F238E27FC236}">
                <a16:creationId xmlns:a16="http://schemas.microsoft.com/office/drawing/2014/main" id="{B29A18B7-ED8C-4E90-AF79-D59A0A9ED6B0}"/>
              </a:ext>
            </a:extLst>
          </p:cNvPr>
          <p:cNvSpPr/>
          <p:nvPr/>
        </p:nvSpPr>
        <p:spPr>
          <a:xfrm>
            <a:off x="181660" y="159867"/>
            <a:ext cx="8809940" cy="461665"/>
          </a:xfrm>
          <a:prstGeom prst="rect">
            <a:avLst/>
          </a:prstGeom>
        </p:spPr>
        <p:txBody>
          <a:bodyPr wrap="square">
            <a:spAutoFit/>
          </a:bodyPr>
          <a:lstStyle/>
          <a:p>
            <a:pPr lvl="0"/>
            <a:r>
              <a:rPr lang="en-GB" sz="2400" u="sng" dirty="0">
                <a:latin typeface="Comic Sans MS" panose="030F0702030302020204" pitchFamily="66" charset="0"/>
              </a:rPr>
              <a:t>Weapons of mass destruction</a:t>
            </a:r>
          </a:p>
        </p:txBody>
      </p:sp>
      <p:sp>
        <p:nvSpPr>
          <p:cNvPr id="5" name="Rectangle 4">
            <a:extLst>
              <a:ext uri="{FF2B5EF4-FFF2-40B4-BE49-F238E27FC236}">
                <a16:creationId xmlns:a16="http://schemas.microsoft.com/office/drawing/2014/main" id="{4AD7AB20-FB74-4AE3-9D83-6E116667A196}"/>
              </a:ext>
            </a:extLst>
          </p:cNvPr>
          <p:cNvSpPr/>
          <p:nvPr/>
        </p:nvSpPr>
        <p:spPr>
          <a:xfrm>
            <a:off x="4644008" y="188640"/>
            <a:ext cx="4248472" cy="391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latin typeface="Comic Sans MS" panose="030F0702030302020204" pitchFamily="66" charset="0"/>
              </a:rPr>
              <a:t>Weapons of mass destruction – weapons that can kill large numbers of people and / or cause great damage.</a:t>
            </a:r>
          </a:p>
          <a:p>
            <a:pPr algn="ctr"/>
            <a:endParaRPr lang="en-GB" sz="1400" b="1" dirty="0">
              <a:solidFill>
                <a:schemeClr val="tx1"/>
              </a:solidFill>
              <a:latin typeface="Comic Sans MS" panose="030F0702030302020204" pitchFamily="66" charset="0"/>
            </a:endParaRPr>
          </a:p>
          <a:p>
            <a:pPr algn="ctr"/>
            <a:r>
              <a:rPr lang="en-GB" sz="1400" b="1" dirty="0">
                <a:solidFill>
                  <a:srgbClr val="FF0000"/>
                </a:solidFill>
                <a:latin typeface="Comic Sans MS"/>
              </a:rPr>
              <a:t>Nuclear weapons – weapons that use a nuclear reaction; they devastate large areas and kill large numbers of people.  E.g. used to end WWII when America dropped them on Japan.</a:t>
            </a:r>
          </a:p>
          <a:p>
            <a:pPr algn="ctr"/>
            <a:endParaRPr lang="en-GB" sz="1400" b="1" dirty="0">
              <a:solidFill>
                <a:schemeClr val="tx1"/>
              </a:solidFill>
              <a:latin typeface="Comic Sans MS" panose="030F0702030302020204" pitchFamily="66" charset="0"/>
            </a:endParaRPr>
          </a:p>
          <a:p>
            <a:pPr algn="ctr"/>
            <a:r>
              <a:rPr lang="en-GB" sz="1400" b="1" dirty="0">
                <a:solidFill>
                  <a:schemeClr val="tx1"/>
                </a:solidFill>
                <a:latin typeface="Comic Sans MS" panose="030F0702030302020204" pitchFamily="66" charset="0"/>
              </a:rPr>
              <a:t>Biological weapons – weapons that use living organisms or infected materials that lead to disease or death.</a:t>
            </a:r>
          </a:p>
          <a:p>
            <a:pPr algn="ctr"/>
            <a:endParaRPr lang="en-GB" sz="1400" b="1" dirty="0">
              <a:solidFill>
                <a:schemeClr val="tx1"/>
              </a:solidFill>
              <a:latin typeface="Comic Sans MS" panose="030F0702030302020204" pitchFamily="66" charset="0"/>
            </a:endParaRPr>
          </a:p>
          <a:p>
            <a:pPr algn="ctr"/>
            <a:r>
              <a:rPr lang="en-GB" sz="1400" b="1" dirty="0">
                <a:solidFill>
                  <a:srgbClr val="FF0000"/>
                </a:solidFill>
                <a:latin typeface="Comic Sans MS" panose="030F0702030302020204" pitchFamily="66" charset="0"/>
              </a:rPr>
              <a:t>Chemical weapons – weapons that use chemicals to poison, burn or paralyse humans and destroy the natural environment.  E.G. America dropped napalm during the Vietnam War.</a:t>
            </a:r>
          </a:p>
        </p:txBody>
      </p:sp>
      <p:pic>
        <p:nvPicPr>
          <p:cNvPr id="4098" name="Picture 2" descr="How Napalm Works | HowStuffWorks">
            <a:extLst>
              <a:ext uri="{FF2B5EF4-FFF2-40B4-BE49-F238E27FC236}">
                <a16:creationId xmlns:a16="http://schemas.microsoft.com/office/drawing/2014/main" id="{88F5E8A0-B473-4ADA-AAC6-DA3DE84B2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69" y="4284822"/>
            <a:ext cx="1743663" cy="22436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stay safe after a nuclear explosion or disaster, what to avoid -  Business Insider">
            <a:extLst>
              <a:ext uri="{FF2B5EF4-FFF2-40B4-BE49-F238E27FC236}">
                <a16:creationId xmlns:a16="http://schemas.microsoft.com/office/drawing/2014/main" id="{781CAA12-5741-4255-92FE-BB13989B09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97" r="11891"/>
          <a:stretch/>
        </p:blipFill>
        <p:spPr bwMode="auto">
          <a:xfrm>
            <a:off x="6900142" y="4284822"/>
            <a:ext cx="1743662" cy="22436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5DA4B8-77E4-40C3-9306-7512BCB14806}"/>
              </a:ext>
            </a:extLst>
          </p:cNvPr>
          <p:cNvSpPr txBox="1"/>
          <p:nvPr/>
        </p:nvSpPr>
        <p:spPr>
          <a:xfrm>
            <a:off x="181660" y="764704"/>
            <a:ext cx="4248472" cy="2508379"/>
          </a:xfrm>
          <a:prstGeom prst="rect">
            <a:avLst/>
          </a:prstGeom>
          <a:noFill/>
        </p:spPr>
        <p:txBody>
          <a:bodyPr wrap="square" lIns="91440" tIns="45720" rIns="91440" bIns="45720" rtlCol="0" anchor="t">
            <a:spAutoFit/>
          </a:bodyPr>
          <a:lstStyle/>
          <a:p>
            <a:r>
              <a:rPr lang="en-GB" sz="1400" b="1" u="sng" dirty="0">
                <a:latin typeface="Comic Sans MS" panose="030F0702030302020204" pitchFamily="66" charset="0"/>
              </a:rPr>
              <a:t>Arguments for weapons of mass destruction</a:t>
            </a:r>
          </a:p>
          <a:p>
            <a:endParaRPr lang="en-GB" sz="1400" b="1" u="sng" dirty="0">
              <a:latin typeface="Comic Sans MS" panose="030F0702030302020204" pitchFamily="66" charset="0"/>
            </a:endParaRPr>
          </a:p>
          <a:p>
            <a:r>
              <a:rPr lang="en-GB" sz="1300" dirty="0">
                <a:solidFill>
                  <a:srgbClr val="0000FF"/>
                </a:solidFill>
                <a:latin typeface="Comic Sans MS"/>
              </a:rPr>
              <a:t>Deterrent</a:t>
            </a:r>
            <a:r>
              <a:rPr lang="en-GB" sz="1300" dirty="0">
                <a:latin typeface="Comic Sans MS"/>
              </a:rPr>
              <a:t> – If countries have weapons of mass destruction they are less likely to be attacked.</a:t>
            </a:r>
          </a:p>
          <a:p>
            <a:endParaRPr lang="en-GB" sz="600" dirty="0">
              <a:latin typeface="Comic Sans MS" panose="030F0702030302020204" pitchFamily="66" charset="0"/>
            </a:endParaRPr>
          </a:p>
          <a:p>
            <a:r>
              <a:rPr lang="en-GB" sz="1300" dirty="0">
                <a:latin typeface="Comic Sans MS" panose="030F0702030302020204" pitchFamily="66" charset="0"/>
              </a:rPr>
              <a:t>The only time that nuclear weapons have been used (by America on Japan), they ended WWII.  There has not been a world war since then.</a:t>
            </a:r>
          </a:p>
          <a:p>
            <a:endParaRPr lang="en-GB" sz="600" dirty="0">
              <a:latin typeface="Comic Sans MS" panose="030F0702030302020204" pitchFamily="66" charset="0"/>
            </a:endParaRPr>
          </a:p>
          <a:p>
            <a:r>
              <a:rPr lang="en-GB" sz="1300" dirty="0">
                <a:latin typeface="Comic Sans MS"/>
              </a:rPr>
              <a:t>**Many people believe that it is acceptable to </a:t>
            </a:r>
            <a:r>
              <a:rPr lang="en-GB" sz="1300" b="1" dirty="0">
                <a:latin typeface="Comic Sans MS"/>
              </a:rPr>
              <a:t>possess </a:t>
            </a:r>
            <a:r>
              <a:rPr lang="en-GB" sz="1300" dirty="0">
                <a:latin typeface="Comic Sans MS"/>
              </a:rPr>
              <a:t>weapons of mass destruction as a deterrent to prevent war, however their </a:t>
            </a:r>
            <a:r>
              <a:rPr lang="en-GB" sz="1300" b="1" dirty="0">
                <a:latin typeface="Comic Sans MS"/>
              </a:rPr>
              <a:t>use</a:t>
            </a:r>
            <a:r>
              <a:rPr lang="en-GB" sz="1300" dirty="0">
                <a:latin typeface="Comic Sans MS"/>
              </a:rPr>
              <a:t> would not be acceptable.</a:t>
            </a:r>
          </a:p>
        </p:txBody>
      </p:sp>
      <p:sp>
        <p:nvSpPr>
          <p:cNvPr id="9" name="TextBox 8">
            <a:extLst>
              <a:ext uri="{FF2B5EF4-FFF2-40B4-BE49-F238E27FC236}">
                <a16:creationId xmlns:a16="http://schemas.microsoft.com/office/drawing/2014/main" id="{CC49222F-629D-4E4C-B1B1-7DC67F8E501D}"/>
              </a:ext>
            </a:extLst>
          </p:cNvPr>
          <p:cNvSpPr txBox="1"/>
          <p:nvPr/>
        </p:nvSpPr>
        <p:spPr>
          <a:xfrm>
            <a:off x="181660" y="3429000"/>
            <a:ext cx="4248472" cy="3046988"/>
          </a:xfrm>
          <a:prstGeom prst="rect">
            <a:avLst/>
          </a:prstGeom>
          <a:noFill/>
        </p:spPr>
        <p:txBody>
          <a:bodyPr wrap="square" lIns="91440" tIns="45720" rIns="91440" bIns="45720" rtlCol="0" anchor="t">
            <a:spAutoFit/>
          </a:bodyPr>
          <a:lstStyle/>
          <a:p>
            <a:r>
              <a:rPr lang="en-GB" sz="1600" b="1" u="sng" dirty="0">
                <a:latin typeface="Comic Sans MS"/>
              </a:rPr>
              <a:t>Arguments against weapons of mass destruction</a:t>
            </a:r>
          </a:p>
          <a:p>
            <a:endParaRPr lang="en-GB" sz="1600" b="1" u="sng" dirty="0">
              <a:latin typeface="Comic Sans MS" panose="030F0702030302020204" pitchFamily="66" charset="0"/>
            </a:endParaRPr>
          </a:p>
          <a:p>
            <a:r>
              <a:rPr lang="en-GB" sz="1600" b="1" dirty="0">
                <a:solidFill>
                  <a:srgbClr val="0000FF"/>
                </a:solidFill>
                <a:latin typeface="Comic Sans MS"/>
              </a:rPr>
              <a:t>*Sanctity of life </a:t>
            </a:r>
            <a:r>
              <a:rPr lang="en-GB" sz="1600" dirty="0">
                <a:latin typeface="Comic Sans MS"/>
              </a:rPr>
              <a:t>– Christianity and Islam</a:t>
            </a:r>
          </a:p>
          <a:p>
            <a:r>
              <a:rPr lang="en-GB" sz="1600" b="1" dirty="0">
                <a:solidFill>
                  <a:srgbClr val="0000FF"/>
                </a:solidFill>
                <a:latin typeface="Comic Sans MS"/>
              </a:rPr>
              <a:t>*Just war theory </a:t>
            </a:r>
            <a:r>
              <a:rPr lang="en-GB" sz="1600" dirty="0">
                <a:latin typeface="Comic Sans MS"/>
              </a:rPr>
              <a:t>(weapons must be proportionate and innocent civilians not harmed) – Christianity and Islam</a:t>
            </a:r>
          </a:p>
          <a:p>
            <a:r>
              <a:rPr lang="en-GB" sz="1600" b="1" dirty="0">
                <a:solidFill>
                  <a:srgbClr val="0000FF"/>
                </a:solidFill>
                <a:latin typeface="Comic Sans MS"/>
              </a:rPr>
              <a:t>*Stewardship</a:t>
            </a:r>
            <a:r>
              <a:rPr lang="en-GB" sz="1600" dirty="0">
                <a:solidFill>
                  <a:srgbClr val="0000FF"/>
                </a:solidFill>
                <a:latin typeface="Comic Sans MS"/>
              </a:rPr>
              <a:t> </a:t>
            </a:r>
            <a:r>
              <a:rPr lang="en-GB" sz="1600" dirty="0">
                <a:latin typeface="Comic Sans MS"/>
              </a:rPr>
              <a:t>– Christianity and Islam</a:t>
            </a:r>
          </a:p>
          <a:p>
            <a:r>
              <a:rPr lang="en-GB" sz="1600" b="1" dirty="0">
                <a:solidFill>
                  <a:srgbClr val="0000FF"/>
                </a:solidFill>
                <a:latin typeface="Comic Sans MS"/>
              </a:rPr>
              <a:t>*Pacifism</a:t>
            </a:r>
            <a:r>
              <a:rPr lang="en-GB" sz="1600" dirty="0">
                <a:solidFill>
                  <a:srgbClr val="0000FF"/>
                </a:solidFill>
                <a:latin typeface="Comic Sans MS"/>
              </a:rPr>
              <a:t> </a:t>
            </a:r>
            <a:r>
              <a:rPr lang="en-GB" sz="1600" dirty="0">
                <a:latin typeface="Comic Sans MS"/>
              </a:rPr>
              <a:t>– Christianity</a:t>
            </a:r>
          </a:p>
          <a:p>
            <a:r>
              <a:rPr lang="en-GB" sz="1600" b="1" dirty="0">
                <a:solidFill>
                  <a:srgbClr val="0000FF"/>
                </a:solidFill>
                <a:latin typeface="Comic Sans MS"/>
              </a:rPr>
              <a:t>*Agape</a:t>
            </a:r>
            <a:r>
              <a:rPr lang="en-GB" sz="1600" dirty="0">
                <a:solidFill>
                  <a:srgbClr val="0000FF"/>
                </a:solidFill>
                <a:latin typeface="Comic Sans MS"/>
              </a:rPr>
              <a:t> </a:t>
            </a:r>
            <a:r>
              <a:rPr lang="en-GB" sz="1600" dirty="0">
                <a:latin typeface="Comic Sans MS"/>
              </a:rPr>
              <a:t>– Christianity </a:t>
            </a:r>
          </a:p>
          <a:p>
            <a:r>
              <a:rPr lang="en-GB" sz="1600" b="1" dirty="0">
                <a:solidFill>
                  <a:srgbClr val="0000FF"/>
                </a:solidFill>
                <a:latin typeface="Comic Sans MS"/>
              </a:rPr>
              <a:t>*Qur’an</a:t>
            </a:r>
            <a:r>
              <a:rPr lang="en-GB" sz="1600" dirty="0">
                <a:solidFill>
                  <a:srgbClr val="0000FF"/>
                </a:solidFill>
                <a:latin typeface="Comic Sans MS"/>
              </a:rPr>
              <a:t> </a:t>
            </a:r>
            <a:r>
              <a:rPr lang="en-GB" sz="1600" dirty="0">
                <a:latin typeface="Comic Sans MS"/>
              </a:rPr>
              <a:t>- </a:t>
            </a:r>
            <a:r>
              <a:rPr lang="en-GB" sz="1600" dirty="0">
                <a:effectLst/>
                <a:latin typeface="Comic Sans MS"/>
                <a:ea typeface="Calibri"/>
                <a:cs typeface="Calibri"/>
              </a:rPr>
              <a:t>“Fight in God’s cause... but </a:t>
            </a:r>
            <a:r>
              <a:rPr lang="en-GB" sz="1600" u="sng" dirty="0">
                <a:effectLst/>
                <a:latin typeface="Comic Sans MS"/>
                <a:ea typeface="Calibri"/>
                <a:cs typeface="Calibri"/>
              </a:rPr>
              <a:t>do not overstep the limits</a:t>
            </a:r>
            <a:r>
              <a:rPr lang="en-GB" sz="1600" u="sng" dirty="0">
                <a:latin typeface="Comic Sans MS"/>
                <a:ea typeface="Calibri"/>
                <a:cs typeface="Calibri"/>
              </a:rPr>
              <a:t>.</a:t>
            </a:r>
            <a:r>
              <a:rPr lang="en-GB" sz="1600" dirty="0">
                <a:latin typeface="Comic Sans MS"/>
                <a:ea typeface="Calibri"/>
                <a:cs typeface="Calibri"/>
              </a:rPr>
              <a:t>”</a:t>
            </a:r>
          </a:p>
        </p:txBody>
      </p:sp>
    </p:spTree>
    <p:extLst>
      <p:ext uri="{BB962C8B-B14F-4D97-AF65-F5344CB8AC3E}">
        <p14:creationId xmlns:p14="http://schemas.microsoft.com/office/powerpoint/2010/main" val="230440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515096" y="159867"/>
            <a:ext cx="6276836" cy="989245"/>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cs typeface="Times New Roman" panose="02020603050405020304" pitchFamily="18" charset="0"/>
              </a:rPr>
              <a:t>Just war theory - Christianity</a:t>
            </a:r>
            <a:endParaRPr lang="en-GB" sz="2800" u="sng" dirty="0">
              <a:latin typeface="Comic Sans MS" panose="030F0702030302020204" pitchFamily="66" charset="0"/>
            </a:endParaRP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1026" name="Picture 2" descr="A theologian answers questions about the heart: St. Thomas Aquinas' De Motu  Cordis - Hektoen International">
            <a:extLst>
              <a:ext uri="{FF2B5EF4-FFF2-40B4-BE49-F238E27FC236}">
                <a16:creationId xmlns:a16="http://schemas.microsoft.com/office/drawing/2014/main" id="{0769F941-3A2F-43AD-92FA-139B1C6D1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572" y="323859"/>
            <a:ext cx="2574032" cy="3619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5FC0F19-0A5C-4810-BABE-B2D30715C5B8}"/>
              </a:ext>
            </a:extLst>
          </p:cNvPr>
          <p:cNvSpPr txBox="1"/>
          <p:nvPr/>
        </p:nvSpPr>
        <p:spPr>
          <a:xfrm>
            <a:off x="6186572" y="4025197"/>
            <a:ext cx="2574032" cy="1815882"/>
          </a:xfrm>
          <a:prstGeom prst="rect">
            <a:avLst/>
          </a:prstGeom>
          <a:noFill/>
        </p:spPr>
        <p:txBody>
          <a:bodyPr wrap="square" rtlCol="0">
            <a:spAutoFit/>
          </a:bodyPr>
          <a:lstStyle/>
          <a:p>
            <a:pPr algn="ctr"/>
            <a:r>
              <a:rPr lang="en-GB" sz="1400" b="1" dirty="0">
                <a:latin typeface="Comic Sans MS" panose="030F0702030302020204" pitchFamily="66" charset="0"/>
              </a:rPr>
              <a:t>Just war theory was established by Saint Thomas Aquinas.</a:t>
            </a:r>
          </a:p>
          <a:p>
            <a:pPr algn="ctr"/>
            <a:endParaRPr lang="en-GB" sz="1400" b="1" dirty="0">
              <a:latin typeface="Comic Sans MS" panose="030F0702030302020204" pitchFamily="66" charset="0"/>
            </a:endParaRPr>
          </a:p>
          <a:p>
            <a:pPr algn="ctr"/>
            <a:r>
              <a:rPr lang="en-GB" sz="1400" b="1" dirty="0">
                <a:latin typeface="Comic Sans MS" panose="030F0702030302020204" pitchFamily="66" charset="0"/>
              </a:rPr>
              <a:t>It provides rules as to when and how a war can be fought to ensure it is ethical.</a:t>
            </a:r>
          </a:p>
        </p:txBody>
      </p:sp>
      <p:graphicFrame>
        <p:nvGraphicFramePr>
          <p:cNvPr id="5" name="Table 7">
            <a:extLst>
              <a:ext uri="{FF2B5EF4-FFF2-40B4-BE49-F238E27FC236}">
                <a16:creationId xmlns:a16="http://schemas.microsoft.com/office/drawing/2014/main" id="{909B284E-A983-418E-9A07-337CB321C6C9}"/>
              </a:ext>
            </a:extLst>
          </p:cNvPr>
          <p:cNvGraphicFramePr>
            <a:graphicFrameLocks noGrp="1"/>
          </p:cNvGraphicFramePr>
          <p:nvPr/>
        </p:nvGraphicFramePr>
        <p:xfrm>
          <a:off x="221328" y="1043940"/>
          <a:ext cx="5820116" cy="4693920"/>
        </p:xfrm>
        <a:graphic>
          <a:graphicData uri="http://schemas.openxmlformats.org/drawingml/2006/table">
            <a:tbl>
              <a:tblPr firstRow="1" bandRow="1">
                <a:tableStyleId>{5940675A-B579-460E-94D1-54222C63F5DA}</a:tableStyleId>
              </a:tblPr>
              <a:tblGrid>
                <a:gridCol w="4235940">
                  <a:extLst>
                    <a:ext uri="{9D8B030D-6E8A-4147-A177-3AD203B41FA5}">
                      <a16:colId xmlns:a16="http://schemas.microsoft.com/office/drawing/2014/main" val="3058810905"/>
                    </a:ext>
                  </a:extLst>
                </a:gridCol>
                <a:gridCol w="1584176">
                  <a:extLst>
                    <a:ext uri="{9D8B030D-6E8A-4147-A177-3AD203B41FA5}">
                      <a16:colId xmlns:a16="http://schemas.microsoft.com/office/drawing/2014/main" val="577594387"/>
                    </a:ext>
                  </a:extLst>
                </a:gridCol>
              </a:tblGrid>
              <a:tr h="370840">
                <a:tc gridSpan="2">
                  <a:txBody>
                    <a:bodyPr/>
                    <a:lstStyle/>
                    <a:p>
                      <a:pPr algn="ctr"/>
                      <a:r>
                        <a:rPr lang="en-GB" sz="1800" b="1" dirty="0">
                          <a:latin typeface="Comic Sans MS" panose="030F0702030302020204" pitchFamily="66" charset="0"/>
                        </a:rPr>
                        <a:t>All of the following conditions must be met for a war to be just...</a:t>
                      </a:r>
                    </a:p>
                  </a:txBody>
                  <a:tcPr/>
                </a:tc>
                <a:tc hMerge="1">
                  <a:txBody>
                    <a:bodyPr/>
                    <a:lstStyle/>
                    <a:p>
                      <a:endParaRPr lang="en-GB" dirty="0"/>
                    </a:p>
                  </a:txBody>
                  <a:tcPr/>
                </a:tc>
                <a:extLst>
                  <a:ext uri="{0D108BD9-81ED-4DB2-BD59-A6C34878D82A}">
                    <a16:rowId xmlns:a16="http://schemas.microsoft.com/office/drawing/2014/main" val="2856024474"/>
                  </a:ext>
                </a:extLst>
              </a:tr>
              <a:tr h="370840">
                <a:tc>
                  <a:txBody>
                    <a:bodyPr/>
                    <a:lstStyle/>
                    <a:p>
                      <a:r>
                        <a:rPr lang="en-GB" sz="1600" dirty="0">
                          <a:latin typeface="Comic Sans MS" panose="030F0702030302020204" pitchFamily="66" charset="0"/>
                        </a:rPr>
                        <a:t>The war must have a </a:t>
                      </a:r>
                      <a:r>
                        <a:rPr lang="en-GB" sz="1600" dirty="0">
                          <a:solidFill>
                            <a:srgbClr val="FF0000"/>
                          </a:solidFill>
                          <a:latin typeface="Comic Sans MS" panose="030F0702030302020204" pitchFamily="66" charset="0"/>
                        </a:rPr>
                        <a:t>just cause</a:t>
                      </a:r>
                      <a:r>
                        <a:rPr lang="en-GB" sz="1600" dirty="0">
                          <a:latin typeface="Comic Sans MS" panose="030F0702030302020204" pitchFamily="66" charset="0"/>
                        </a:rPr>
                        <a:t>, e.g. self-defence.</a:t>
                      </a:r>
                    </a:p>
                  </a:txBody>
                  <a:tcPr>
                    <a:solidFill>
                      <a:srgbClr val="99FF66"/>
                    </a:solidFill>
                  </a:tcPr>
                </a:tc>
                <a:tc rowSpan="4">
                  <a:txBody>
                    <a:bodyPr/>
                    <a:lstStyle/>
                    <a:p>
                      <a:endParaRPr lang="en-GB" sz="1800" kern="1200" dirty="0">
                        <a:solidFill>
                          <a:schemeClr val="tx1"/>
                        </a:solidFill>
                        <a:effectLst/>
                        <a:latin typeface="Comic Sans MS" panose="030F0702030302020204" pitchFamily="66" charset="0"/>
                        <a:ea typeface="+mn-ea"/>
                        <a:cs typeface="+mn-cs"/>
                      </a:endParaRPr>
                    </a:p>
                    <a:p>
                      <a:endParaRPr lang="en-GB" sz="1800" kern="1200" dirty="0">
                        <a:solidFill>
                          <a:schemeClr val="tx1"/>
                        </a:solidFill>
                        <a:effectLst/>
                        <a:latin typeface="Comic Sans MS" panose="030F0702030302020204" pitchFamily="66" charset="0"/>
                        <a:ea typeface="+mn-ea"/>
                        <a:cs typeface="+mn-cs"/>
                      </a:endParaRPr>
                    </a:p>
                    <a:p>
                      <a:endParaRPr lang="en-GB" sz="1800" kern="1200" dirty="0">
                        <a:solidFill>
                          <a:schemeClr val="tx1"/>
                        </a:solidFill>
                        <a:effectLst/>
                        <a:latin typeface="Comic Sans MS" panose="030F0702030302020204" pitchFamily="66" charset="0"/>
                        <a:ea typeface="+mn-ea"/>
                        <a:cs typeface="+mn-cs"/>
                      </a:endParaRPr>
                    </a:p>
                    <a:p>
                      <a:pPr algn="ctr"/>
                      <a:r>
                        <a:rPr lang="en-GB" sz="1800" kern="1200" dirty="0">
                          <a:solidFill>
                            <a:schemeClr val="tx1"/>
                          </a:solidFill>
                          <a:effectLst/>
                          <a:latin typeface="Comic Sans MS" panose="030F0702030302020204" pitchFamily="66" charset="0"/>
                          <a:ea typeface="+mn-ea"/>
                          <a:cs typeface="+mn-cs"/>
                        </a:rPr>
                        <a:t>jus ad bellum (fought for the right reasons)</a:t>
                      </a:r>
                      <a:endParaRPr lang="en-GB" sz="1400" dirty="0">
                        <a:latin typeface="Comic Sans MS" panose="030F0702030302020204" pitchFamily="66" charset="0"/>
                      </a:endParaRPr>
                    </a:p>
                  </a:txBody>
                  <a:tcPr>
                    <a:solidFill>
                      <a:srgbClr val="99FF66"/>
                    </a:solidFill>
                  </a:tcPr>
                </a:tc>
                <a:extLst>
                  <a:ext uri="{0D108BD9-81ED-4DB2-BD59-A6C34878D82A}">
                    <a16:rowId xmlns:a16="http://schemas.microsoft.com/office/drawing/2014/main" val="3955060752"/>
                  </a:ext>
                </a:extLst>
              </a:tr>
              <a:tr h="370840">
                <a:tc>
                  <a:txBody>
                    <a:bodyPr/>
                    <a:lstStyle/>
                    <a:p>
                      <a:r>
                        <a:rPr lang="en-GB" sz="1600" dirty="0">
                          <a:latin typeface="Comic Sans MS" panose="030F0702030302020204" pitchFamily="66" charset="0"/>
                        </a:rPr>
                        <a:t>The war must be declared by a </a:t>
                      </a:r>
                      <a:r>
                        <a:rPr lang="en-GB" sz="1600" dirty="0">
                          <a:solidFill>
                            <a:srgbClr val="FF0000"/>
                          </a:solidFill>
                          <a:latin typeface="Comic Sans MS" panose="030F0702030302020204" pitchFamily="66" charset="0"/>
                        </a:rPr>
                        <a:t>valid authority</a:t>
                      </a:r>
                      <a:r>
                        <a:rPr lang="en-GB" sz="1600" dirty="0">
                          <a:latin typeface="Comic Sans MS" panose="030F0702030302020204" pitchFamily="66" charset="0"/>
                        </a:rPr>
                        <a:t>, e.g. government</a:t>
                      </a:r>
                    </a:p>
                  </a:txBody>
                  <a:tcPr>
                    <a:solidFill>
                      <a:srgbClr val="99FF66"/>
                    </a:solidFill>
                  </a:tcPr>
                </a:tc>
                <a:tc vMerge="1">
                  <a:txBody>
                    <a:bodyPr/>
                    <a:lstStyle/>
                    <a:p>
                      <a:endParaRPr lang="en-GB" sz="1400" dirty="0">
                        <a:latin typeface="Comic Sans MS" panose="030F0702030302020204" pitchFamily="66" charset="0"/>
                      </a:endParaRPr>
                    </a:p>
                  </a:txBody>
                  <a:tcPr/>
                </a:tc>
                <a:extLst>
                  <a:ext uri="{0D108BD9-81ED-4DB2-BD59-A6C34878D82A}">
                    <a16:rowId xmlns:a16="http://schemas.microsoft.com/office/drawing/2014/main" val="1287374968"/>
                  </a:ext>
                </a:extLst>
              </a:tr>
              <a:tr h="370840">
                <a:tc>
                  <a:txBody>
                    <a:bodyPr/>
                    <a:lstStyle/>
                    <a:p>
                      <a:r>
                        <a:rPr lang="en-GB" sz="1600" dirty="0">
                          <a:latin typeface="Comic Sans MS" panose="030F0702030302020204" pitchFamily="66" charset="0"/>
                        </a:rPr>
                        <a:t>The </a:t>
                      </a:r>
                      <a:r>
                        <a:rPr lang="en-GB" sz="1600" dirty="0">
                          <a:solidFill>
                            <a:srgbClr val="FF0000"/>
                          </a:solidFill>
                          <a:latin typeface="Comic Sans MS" panose="030F0702030302020204" pitchFamily="66" charset="0"/>
                        </a:rPr>
                        <a:t>intention</a:t>
                      </a:r>
                      <a:r>
                        <a:rPr lang="en-GB" sz="1600" dirty="0">
                          <a:latin typeface="Comic Sans MS" panose="030F0702030302020204" pitchFamily="66" charset="0"/>
                        </a:rPr>
                        <a:t> of the war must be to promote good and defeat wrongdoing.</a:t>
                      </a:r>
                    </a:p>
                  </a:txBody>
                  <a:tcPr>
                    <a:solidFill>
                      <a:srgbClr val="99FF66"/>
                    </a:solidFill>
                  </a:tcPr>
                </a:tc>
                <a:tc vMerge="1">
                  <a:txBody>
                    <a:bodyPr/>
                    <a:lstStyle/>
                    <a:p>
                      <a:endParaRPr lang="en-GB" sz="1400" dirty="0">
                        <a:latin typeface="Comic Sans MS" panose="030F0702030302020204" pitchFamily="66" charset="0"/>
                      </a:endParaRPr>
                    </a:p>
                  </a:txBody>
                  <a:tcPr/>
                </a:tc>
                <a:extLst>
                  <a:ext uri="{0D108BD9-81ED-4DB2-BD59-A6C34878D82A}">
                    <a16:rowId xmlns:a16="http://schemas.microsoft.com/office/drawing/2014/main" val="4195260004"/>
                  </a:ext>
                </a:extLst>
              </a:tr>
              <a:tr h="531623">
                <a:tc>
                  <a:txBody>
                    <a:bodyPr/>
                    <a:lstStyle/>
                    <a:p>
                      <a:r>
                        <a:rPr lang="en-GB" sz="1600" dirty="0">
                          <a:latin typeface="Comic Sans MS" panose="030F0702030302020204" pitchFamily="66" charset="0"/>
                        </a:rPr>
                        <a:t>The war must be a </a:t>
                      </a:r>
                      <a:r>
                        <a:rPr lang="en-GB" sz="1600" dirty="0">
                          <a:solidFill>
                            <a:srgbClr val="FF0000"/>
                          </a:solidFill>
                          <a:latin typeface="Comic Sans MS" panose="030F0702030302020204" pitchFamily="66" charset="0"/>
                        </a:rPr>
                        <a:t>last resort</a:t>
                      </a:r>
                      <a:r>
                        <a:rPr lang="en-GB" sz="1600" dirty="0">
                          <a:latin typeface="Comic Sans MS" panose="030F0702030302020204" pitchFamily="66" charset="0"/>
                        </a:rPr>
                        <a:t>, e.g. diplomacy must have been exhausted.</a:t>
                      </a:r>
                    </a:p>
                  </a:txBody>
                  <a:tcPr>
                    <a:solidFill>
                      <a:srgbClr val="99FF66"/>
                    </a:solidFill>
                  </a:tcPr>
                </a:tc>
                <a:tc vMerge="1">
                  <a:txBody>
                    <a:bodyPr/>
                    <a:lstStyle/>
                    <a:p>
                      <a:endParaRPr lang="en-GB" sz="1400" dirty="0">
                        <a:latin typeface="Comic Sans MS" panose="030F0702030302020204" pitchFamily="66" charset="0"/>
                      </a:endParaRPr>
                    </a:p>
                  </a:txBody>
                  <a:tcPr/>
                </a:tc>
                <a:extLst>
                  <a:ext uri="{0D108BD9-81ED-4DB2-BD59-A6C34878D82A}">
                    <a16:rowId xmlns:a16="http://schemas.microsoft.com/office/drawing/2014/main" val="39921114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Comic Sans MS" panose="030F0702030302020204" pitchFamily="66" charset="0"/>
                        </a:rPr>
                        <a:t>There must be </a:t>
                      </a:r>
                      <a:r>
                        <a:rPr lang="en-GB" sz="1600" dirty="0">
                          <a:solidFill>
                            <a:srgbClr val="FF0000"/>
                          </a:solidFill>
                          <a:latin typeface="Comic Sans MS" panose="030F0702030302020204" pitchFamily="66" charset="0"/>
                        </a:rPr>
                        <a:t>reasonable chance of success</a:t>
                      </a:r>
                      <a:r>
                        <a:rPr lang="en-GB" sz="1600" dirty="0">
                          <a:latin typeface="Comic Sans MS" panose="030F0702030302020204" pitchFamily="66" charset="0"/>
                        </a:rPr>
                        <a:t>.</a:t>
                      </a:r>
                    </a:p>
                  </a:txBody>
                  <a:tcPr>
                    <a:solidFill>
                      <a:srgbClr val="FFFFCC"/>
                    </a:solidFill>
                  </a:tcPr>
                </a:tc>
                <a:tc rowSpan="3">
                  <a:txBody>
                    <a:bodyPr/>
                    <a:lstStyle/>
                    <a:p>
                      <a:pPr algn="ctr"/>
                      <a:r>
                        <a:rPr lang="en-GB" sz="1800" kern="1200" dirty="0">
                          <a:solidFill>
                            <a:schemeClr val="tx1"/>
                          </a:solidFill>
                          <a:effectLst/>
                          <a:latin typeface="Comic Sans MS" panose="030F0702030302020204" pitchFamily="66" charset="0"/>
                          <a:ea typeface="+mn-ea"/>
                          <a:cs typeface="+mn-cs"/>
                        </a:rPr>
                        <a:t>jus in bello</a:t>
                      </a:r>
                    </a:p>
                    <a:p>
                      <a:pPr algn="ctr"/>
                      <a:r>
                        <a:rPr lang="en-GB" sz="1800" kern="1200" dirty="0">
                          <a:solidFill>
                            <a:schemeClr val="tx1"/>
                          </a:solidFill>
                          <a:effectLst/>
                          <a:latin typeface="Comic Sans MS" panose="030F0702030302020204" pitchFamily="66" charset="0"/>
                          <a:ea typeface="+mn-ea"/>
                          <a:cs typeface="+mn-cs"/>
                        </a:rPr>
                        <a:t>(fought under the right conditions</a:t>
                      </a:r>
                      <a:endParaRPr lang="en-GB" sz="1400" dirty="0">
                        <a:latin typeface="Comic Sans MS" panose="030F0702030302020204" pitchFamily="66" charset="0"/>
                      </a:endParaRPr>
                    </a:p>
                  </a:txBody>
                  <a:tcPr>
                    <a:solidFill>
                      <a:srgbClr val="FFFFCC"/>
                    </a:solidFill>
                  </a:tcPr>
                </a:tc>
                <a:extLst>
                  <a:ext uri="{0D108BD9-81ED-4DB2-BD59-A6C34878D82A}">
                    <a16:rowId xmlns:a16="http://schemas.microsoft.com/office/drawing/2014/main" val="1782180262"/>
                  </a:ext>
                </a:extLst>
              </a:tr>
              <a:tr h="370840">
                <a:tc>
                  <a:txBody>
                    <a:bodyPr/>
                    <a:lstStyle/>
                    <a:p>
                      <a:r>
                        <a:rPr lang="en-GB" sz="1600" dirty="0">
                          <a:latin typeface="Comic Sans MS" panose="030F0702030302020204" pitchFamily="66" charset="0"/>
                        </a:rPr>
                        <a:t>The methods used to fight the war must be </a:t>
                      </a:r>
                      <a:r>
                        <a:rPr lang="en-GB" sz="1600" dirty="0">
                          <a:solidFill>
                            <a:srgbClr val="FF0000"/>
                          </a:solidFill>
                          <a:latin typeface="Comic Sans MS" panose="030F0702030302020204" pitchFamily="66" charset="0"/>
                        </a:rPr>
                        <a:t>proportional</a:t>
                      </a:r>
                      <a:r>
                        <a:rPr lang="en-GB" sz="1600" dirty="0">
                          <a:latin typeface="Comic Sans MS" panose="030F0702030302020204" pitchFamily="66" charset="0"/>
                        </a:rPr>
                        <a:t>, e.g. no nuclear weapons.</a:t>
                      </a:r>
                    </a:p>
                  </a:txBody>
                  <a:tcPr>
                    <a:solidFill>
                      <a:srgbClr val="FFFFCC"/>
                    </a:solidFill>
                  </a:tcPr>
                </a:tc>
                <a:tc vMerge="1">
                  <a:txBody>
                    <a:bodyPr/>
                    <a:lstStyle/>
                    <a:p>
                      <a:pPr algn="ctr"/>
                      <a:endParaRPr lang="en-GB" sz="1400" dirty="0">
                        <a:latin typeface="Comic Sans MS" panose="030F0702030302020204" pitchFamily="66" charset="0"/>
                      </a:endParaRPr>
                    </a:p>
                  </a:txBody>
                  <a:tcPr/>
                </a:tc>
                <a:extLst>
                  <a:ext uri="{0D108BD9-81ED-4DB2-BD59-A6C34878D82A}">
                    <a16:rowId xmlns:a16="http://schemas.microsoft.com/office/drawing/2014/main" val="4109476185"/>
                  </a:ext>
                </a:extLst>
              </a:tr>
              <a:tr h="370840">
                <a:tc>
                  <a:txBody>
                    <a:bodyPr/>
                    <a:lstStyle/>
                    <a:p>
                      <a:r>
                        <a:rPr lang="en-GB" sz="1600" dirty="0">
                          <a:latin typeface="Comic Sans MS" panose="030F0702030302020204" pitchFamily="66" charset="0"/>
                        </a:rPr>
                        <a:t>The war must be fought by </a:t>
                      </a:r>
                      <a:r>
                        <a:rPr lang="en-GB" sz="1600" dirty="0">
                          <a:solidFill>
                            <a:srgbClr val="FF0000"/>
                          </a:solidFill>
                          <a:latin typeface="Comic Sans MS" panose="030F0702030302020204" pitchFamily="66" charset="0"/>
                        </a:rPr>
                        <a:t>just means</a:t>
                      </a:r>
                      <a:r>
                        <a:rPr lang="en-GB" sz="1600" dirty="0">
                          <a:latin typeface="Comic Sans MS" panose="030F0702030302020204" pitchFamily="66" charset="0"/>
                        </a:rPr>
                        <a:t>, e.g. civilians are not targeted.</a:t>
                      </a:r>
                    </a:p>
                  </a:txBody>
                  <a:tcPr>
                    <a:solidFill>
                      <a:srgbClr val="FFFFCC"/>
                    </a:solidFill>
                  </a:tcPr>
                </a:tc>
                <a:tc vMerge="1">
                  <a:txBody>
                    <a:bodyPr/>
                    <a:lstStyle/>
                    <a:p>
                      <a:endParaRPr lang="en-GB" sz="1400" dirty="0">
                        <a:latin typeface="Comic Sans MS" panose="030F0702030302020204" pitchFamily="66" charset="0"/>
                      </a:endParaRPr>
                    </a:p>
                  </a:txBody>
                  <a:tcPr/>
                </a:tc>
                <a:extLst>
                  <a:ext uri="{0D108BD9-81ED-4DB2-BD59-A6C34878D82A}">
                    <a16:rowId xmlns:a16="http://schemas.microsoft.com/office/drawing/2014/main" val="2321816378"/>
                  </a:ext>
                </a:extLst>
              </a:tr>
            </a:tbl>
          </a:graphicData>
        </a:graphic>
      </p:graphicFrame>
      <p:sp>
        <p:nvSpPr>
          <p:cNvPr id="8" name="Text Box 14">
            <a:extLst>
              <a:ext uri="{FF2B5EF4-FFF2-40B4-BE49-F238E27FC236}">
                <a16:creationId xmlns:a16="http://schemas.microsoft.com/office/drawing/2014/main" id="{4CCE891E-2866-4BE8-914B-85190F7BD315}"/>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3583478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515096" y="159867"/>
            <a:ext cx="6276836" cy="989245"/>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cs typeface="Times New Roman" panose="02020603050405020304" pitchFamily="18" charset="0"/>
              </a:rPr>
              <a:t>Just war theory - Islam</a:t>
            </a:r>
            <a:endParaRPr lang="en-GB" sz="2800" u="sng" dirty="0">
              <a:latin typeface="Comic Sans MS" panose="030F0702030302020204" pitchFamily="66" charset="0"/>
            </a:endParaRP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03F1F33-11E3-4350-B520-2F18B3A8EAA9}"/>
              </a:ext>
            </a:extLst>
          </p:cNvPr>
          <p:cNvSpPr/>
          <p:nvPr/>
        </p:nvSpPr>
        <p:spPr>
          <a:xfrm>
            <a:off x="6380402" y="2780928"/>
            <a:ext cx="2313037" cy="2928876"/>
          </a:xfrm>
          <a:prstGeom prst="rect">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mic Sans MS" panose="030F0702030302020204" pitchFamily="66" charset="0"/>
              </a:rPr>
              <a:t>Referred to as </a:t>
            </a:r>
            <a:r>
              <a:rPr lang="en-GB" sz="1600" dirty="0">
                <a:solidFill>
                  <a:srgbClr val="FF0000"/>
                </a:solidFill>
                <a:latin typeface="Comic Sans MS" panose="030F0702030302020204" pitchFamily="66" charset="0"/>
              </a:rPr>
              <a:t>Lesser jihad</a:t>
            </a:r>
            <a:r>
              <a:rPr lang="en-GB" sz="1600" dirty="0">
                <a:solidFill>
                  <a:schemeClr val="tx1"/>
                </a:solidFill>
                <a:latin typeface="Comic Sans MS" panose="030F0702030302020204" pitchFamily="66" charset="0"/>
              </a:rPr>
              <a:t> meaning to defend Islam from threat</a:t>
            </a:r>
          </a:p>
          <a:p>
            <a:pPr algn="ctr"/>
            <a:endParaRPr lang="en-GB" sz="1600" dirty="0">
              <a:solidFill>
                <a:srgbClr val="0000FF"/>
              </a:solidFill>
              <a:latin typeface="Comic Sans MS" panose="030F0702030302020204" pitchFamily="66" charset="0"/>
            </a:endParaRPr>
          </a:p>
          <a:p>
            <a:pPr algn="ctr"/>
            <a:r>
              <a:rPr lang="en-GB" sz="1600" dirty="0">
                <a:solidFill>
                  <a:srgbClr val="0000FF"/>
                </a:solidFill>
                <a:latin typeface="Comic Sans MS" panose="030F0702030302020204" pitchFamily="66" charset="0"/>
              </a:rPr>
              <a:t>“To anyone who fights in God’s way... We shall give a great reward”  </a:t>
            </a:r>
            <a:r>
              <a:rPr lang="en-GB" sz="1600" dirty="0">
                <a:solidFill>
                  <a:schemeClr val="tx1"/>
                </a:solidFill>
                <a:latin typeface="Comic Sans MS" panose="030F0702030302020204" pitchFamily="66" charset="0"/>
              </a:rPr>
              <a:t>(Qur’an).</a:t>
            </a:r>
          </a:p>
        </p:txBody>
      </p:sp>
      <p:sp>
        <p:nvSpPr>
          <p:cNvPr id="7" name="TextBox 6">
            <a:extLst>
              <a:ext uri="{FF2B5EF4-FFF2-40B4-BE49-F238E27FC236}">
                <a16:creationId xmlns:a16="http://schemas.microsoft.com/office/drawing/2014/main" id="{8784865C-2567-4FB4-AFA4-2E61A464316C}"/>
              </a:ext>
            </a:extLst>
          </p:cNvPr>
          <p:cNvSpPr txBox="1"/>
          <p:nvPr/>
        </p:nvSpPr>
        <p:spPr>
          <a:xfrm>
            <a:off x="323528" y="764704"/>
            <a:ext cx="6066702" cy="5223289"/>
          </a:xfrm>
          <a:prstGeom prst="rect">
            <a:avLst/>
          </a:prstGeom>
          <a:noFill/>
        </p:spPr>
        <p:txBody>
          <a:bodyPr wrap="square" lIns="91440" tIns="45720" rIns="91440" bIns="45720" rtlCol="0" anchor="t">
            <a:spAutoFit/>
          </a:bodyPr>
          <a:lstStyle/>
          <a:p>
            <a:r>
              <a:rPr lang="en-GB" dirty="0">
                <a:latin typeface="Comic Sans MS" panose="030F0702030302020204" pitchFamily="66" charset="0"/>
              </a:rPr>
              <a:t>Islamic scholars and leaders agree that the following conditions must all be met if a war is to be just:</a:t>
            </a:r>
          </a:p>
          <a:p>
            <a:endParaRPr lang="en-GB" dirty="0"/>
          </a:p>
          <a:p>
            <a:pPr>
              <a:lnSpc>
                <a:spcPct val="107000"/>
              </a:lnSpc>
              <a:spcAft>
                <a:spcPts val="800"/>
              </a:spcAft>
            </a:pPr>
            <a:r>
              <a:rPr lang="en-GB" sz="1600" dirty="0">
                <a:effectLst/>
                <a:latin typeface="Comic Sans MS"/>
                <a:ea typeface="Calibri"/>
                <a:cs typeface="Calibri"/>
              </a:rPr>
              <a:t>*It is fought for a just cause, e.g. to defend Islam.</a:t>
            </a:r>
          </a:p>
          <a:p>
            <a:pPr>
              <a:lnSpc>
                <a:spcPct val="107000"/>
              </a:lnSpc>
              <a:spcAft>
                <a:spcPts val="800"/>
              </a:spcAft>
            </a:pPr>
            <a:r>
              <a:rPr lang="en-GB" sz="1600" dirty="0">
                <a:effectLst/>
                <a:latin typeface="Comic Sans MS" panose="030F0702030302020204" pitchFamily="66" charset="0"/>
                <a:ea typeface="Calibri" panose="020F0502020204030204" pitchFamily="34" charset="0"/>
                <a:cs typeface="Calibri" panose="020F0502020204030204" pitchFamily="34" charset="0"/>
              </a:rPr>
              <a:t>*It is a last resort.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omic Sans MS" panose="030F0702030302020204" pitchFamily="66" charset="0"/>
                <a:ea typeface="Calibri" panose="020F0502020204030204" pitchFamily="34" charset="0"/>
                <a:cs typeface="Calibri" panose="020F0502020204030204" pitchFamily="34" charset="0"/>
              </a:rPr>
              <a:t>*It is authorised by a valid Muslim authority.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omic Sans MS"/>
                <a:ea typeface="Calibri"/>
                <a:cs typeface="Calibri"/>
              </a:rPr>
              <a:t>*It is done in self-defence – </a:t>
            </a:r>
            <a:r>
              <a:rPr lang="en-GB" sz="1600" b="1" dirty="0">
                <a:solidFill>
                  <a:srgbClr val="0000FF"/>
                </a:solidFill>
                <a:effectLst/>
                <a:latin typeface="Comic Sans MS"/>
                <a:ea typeface="Calibri"/>
                <a:cs typeface="Calibri"/>
              </a:rPr>
              <a:t>“Fight for the</a:t>
            </a:r>
            <a:r>
              <a:rPr lang="en-GB" sz="1600" b="1" dirty="0">
                <a:solidFill>
                  <a:srgbClr val="0000FF"/>
                </a:solidFill>
                <a:latin typeface="Comic Sans MS"/>
                <a:ea typeface="Calibri"/>
                <a:cs typeface="Calibri"/>
              </a:rPr>
              <a:t> cause</a:t>
            </a:r>
            <a:r>
              <a:rPr lang="en-GB" sz="1600" b="1" dirty="0">
                <a:solidFill>
                  <a:srgbClr val="0000FF"/>
                </a:solidFill>
                <a:effectLst/>
                <a:latin typeface="Comic Sans MS"/>
                <a:ea typeface="Calibri"/>
                <a:cs typeface="Calibri"/>
              </a:rPr>
              <a:t> of God </a:t>
            </a:r>
            <a:r>
              <a:rPr lang="en-GB" sz="1600" b="1" dirty="0">
                <a:solidFill>
                  <a:srgbClr val="0000FF"/>
                </a:solidFill>
                <a:latin typeface="Comic Sans MS"/>
                <a:ea typeface="Calibri"/>
                <a:cs typeface="Calibri"/>
              </a:rPr>
              <a:t>those that</a:t>
            </a:r>
            <a:r>
              <a:rPr lang="en-GB" sz="1600" b="1" dirty="0">
                <a:solidFill>
                  <a:srgbClr val="0000FF"/>
                </a:solidFill>
                <a:effectLst/>
                <a:latin typeface="Comic Sans MS"/>
                <a:ea typeface="Calibri"/>
                <a:cs typeface="Calibri"/>
              </a:rPr>
              <a:t> </a:t>
            </a:r>
            <a:r>
              <a:rPr lang="en-GB" sz="1600" b="1" dirty="0">
                <a:solidFill>
                  <a:srgbClr val="0000FF"/>
                </a:solidFill>
                <a:latin typeface="Comic Sans MS"/>
                <a:ea typeface="Calibri"/>
                <a:cs typeface="Calibri"/>
              </a:rPr>
              <a:t>fight you...”</a:t>
            </a:r>
            <a:r>
              <a:rPr lang="en-GB" sz="1600" b="1" dirty="0">
                <a:solidFill>
                  <a:srgbClr val="0000FF"/>
                </a:solidFill>
                <a:effectLst/>
                <a:latin typeface="Comic Sans MS"/>
                <a:ea typeface="Calibri"/>
                <a:cs typeface="Calibri"/>
              </a:rPr>
              <a:t> </a:t>
            </a:r>
            <a:r>
              <a:rPr lang="en-GB" sz="1600" b="1" dirty="0">
                <a:effectLst/>
                <a:latin typeface="Comic Sans MS"/>
                <a:ea typeface="Calibri"/>
                <a:cs typeface="Calibri"/>
              </a:rPr>
              <a:t>(Qur’an)</a:t>
            </a:r>
            <a:endParaRPr lang="en-GB" sz="1600" dirty="0">
              <a:effectLst/>
              <a:latin typeface="Comic Sans MS"/>
              <a:ea typeface="Calibri"/>
              <a:cs typeface="Calibri"/>
            </a:endParaRPr>
          </a:p>
          <a:p>
            <a:pPr>
              <a:lnSpc>
                <a:spcPct val="107000"/>
              </a:lnSpc>
              <a:spcAft>
                <a:spcPts val="800"/>
              </a:spcAft>
            </a:pPr>
            <a:r>
              <a:rPr lang="en-GB" sz="1600" dirty="0">
                <a:effectLst/>
                <a:latin typeface="Comic Sans MS" panose="030F0702030302020204" pitchFamily="66" charset="0"/>
                <a:ea typeface="Calibri" panose="020F0502020204030204" pitchFamily="34" charset="0"/>
                <a:cs typeface="Calibri" panose="020F0502020204030204" pitchFamily="34" charset="0"/>
              </a:rPr>
              <a:t>*The minimum amount of suffering is caused.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omic Sans MS" panose="030F0702030302020204" pitchFamily="66" charset="0"/>
                <a:ea typeface="Calibri" panose="020F0502020204030204" pitchFamily="34" charset="0"/>
                <a:cs typeface="Calibri" panose="020F0502020204030204" pitchFamily="34" charset="0"/>
              </a:rPr>
              <a:t>*War ends when the enemy surrender.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omic Sans MS" panose="030F0702030302020204" pitchFamily="66" charset="0"/>
                <a:ea typeface="Calibri" panose="020F0502020204030204" pitchFamily="34" charset="0"/>
                <a:cs typeface="Calibri" panose="020F0502020204030204" pitchFamily="34" charset="0"/>
              </a:rPr>
              <a:t>*Innocent civilians are not attacked.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omic Sans MS" panose="030F0702030302020204" pitchFamily="66" charset="0"/>
                <a:ea typeface="Calibri" panose="020F0502020204030204" pitchFamily="34" charset="0"/>
                <a:cs typeface="Calibri" panose="020F0502020204030204" pitchFamily="34" charset="0"/>
              </a:rPr>
              <a:t>*The aim is to restore peace and freedom.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solidFill>
                  <a:srgbClr val="FF0000"/>
                </a:solidFill>
                <a:latin typeface="Comic Sans MS"/>
              </a:rPr>
              <a:t>Abu Bakr </a:t>
            </a:r>
            <a:r>
              <a:rPr lang="en-GB" dirty="0">
                <a:latin typeface="Comic Sans MS"/>
              </a:rPr>
              <a:t>was responsible for devising some of the rules that Muslim armies must obey to govern their conduct during a war (similar to jus in bello)</a:t>
            </a:r>
          </a:p>
        </p:txBody>
      </p:sp>
      <p:pic>
        <p:nvPicPr>
          <p:cNvPr id="3076" name="Picture 4" descr="What was the Battle of Badr? – Atheer">
            <a:extLst>
              <a:ext uri="{FF2B5EF4-FFF2-40B4-BE49-F238E27FC236}">
                <a16:creationId xmlns:a16="http://schemas.microsoft.com/office/drawing/2014/main" id="{B4A40E19-9FFD-4E02-BE85-64BF5D8FE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229" y="227734"/>
            <a:ext cx="2313037" cy="20491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a:extLst>
              <a:ext uri="{FF2B5EF4-FFF2-40B4-BE49-F238E27FC236}">
                <a16:creationId xmlns:a16="http://schemas.microsoft.com/office/drawing/2014/main" id="{8D3B42D4-D1A1-425F-B7F4-17D524056ABF}"/>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3165339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00335" y="196792"/>
            <a:ext cx="3384376" cy="528222"/>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6 Mark Questions</a:t>
            </a:r>
          </a:p>
        </p:txBody>
      </p:sp>
      <p:sp>
        <p:nvSpPr>
          <p:cNvPr id="3" name="Rectangle 2"/>
          <p:cNvSpPr/>
          <p:nvPr/>
        </p:nvSpPr>
        <p:spPr>
          <a:xfrm>
            <a:off x="3614468" y="226929"/>
            <a:ext cx="5364556" cy="523220"/>
          </a:xfrm>
          <a:prstGeom prst="rect">
            <a:avLst/>
          </a:prstGeom>
        </p:spPr>
        <p:txBody>
          <a:bodyPr wrap="square">
            <a:spAutoFit/>
          </a:bodyPr>
          <a:lstStyle/>
          <a:p>
            <a:r>
              <a:rPr lang="en-GB" sz="2800" dirty="0">
                <a:latin typeface="Comic Sans MS" panose="030F0702030302020204" pitchFamily="66" charset="0"/>
              </a:rPr>
              <a:t>6 marks – PEPEQO or PEQOPE</a:t>
            </a:r>
          </a:p>
        </p:txBody>
      </p:sp>
      <p:sp>
        <p:nvSpPr>
          <p:cNvPr id="5" name="Rectangle 4"/>
          <p:cNvSpPr/>
          <p:nvPr/>
        </p:nvSpPr>
        <p:spPr>
          <a:xfrm>
            <a:off x="-164976" y="900878"/>
            <a:ext cx="9144000" cy="750975"/>
          </a:xfrm>
          <a:prstGeom prst="rect">
            <a:avLst/>
          </a:prstGeom>
        </p:spPr>
        <p:txBody>
          <a:bodyPr wrap="square">
            <a:spAutoFit/>
          </a:bodyPr>
          <a:lstStyle/>
          <a:p>
            <a:pPr marL="457200">
              <a:lnSpc>
                <a:spcPct val="107000"/>
              </a:lnSpc>
              <a:spcAft>
                <a:spcPts val="800"/>
              </a:spcAft>
            </a:pPr>
            <a:r>
              <a:rPr lang="en-GB" sz="2000" dirty="0">
                <a:latin typeface="Comic Sans MS" panose="030F0702030302020204" pitchFamily="66" charset="0"/>
              </a:rPr>
              <a:t>Explain two religious beliefs about... (Can use Christianity or Islam.) Must include a scriptural link aka quote.</a:t>
            </a:r>
            <a:r>
              <a:rPr lang="en-GB" sz="2000" dirty="0">
                <a:latin typeface="Comic Sans MS" panose="030F0702030302020204" pitchFamily="66" charset="0"/>
                <a:ea typeface="Calibri" panose="020F0502020204030204" pitchFamily="34" charset="0"/>
                <a:cs typeface="Times New Roman" panose="02020603050405020304" pitchFamily="18" charset="0"/>
              </a:rPr>
              <a:t>(PEPEQO form or PEQOPE)</a:t>
            </a:r>
            <a:endParaRPr lang="en-GB"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Rectangle 6"/>
          <p:cNvSpPr/>
          <p:nvPr/>
        </p:nvSpPr>
        <p:spPr>
          <a:xfrm>
            <a:off x="226387" y="2026335"/>
            <a:ext cx="8615026" cy="4895956"/>
          </a:xfrm>
          <a:prstGeom prst="rect">
            <a:avLst/>
          </a:prstGeom>
        </p:spPr>
        <p:txBody>
          <a:bodyPr wrap="square" lIns="91440" tIns="45720" rIns="91440" bIns="45720" anchor="t">
            <a:spAutoFit/>
          </a:bodyPr>
          <a:lstStyle/>
          <a:p>
            <a:pPr lvl="0">
              <a:lnSpc>
                <a:spcPct val="107000"/>
              </a:lnSpc>
              <a:spcAft>
                <a:spcPts val="0"/>
              </a:spcAft>
            </a:pPr>
            <a:r>
              <a:rPr lang="en-GB" sz="2800" b="1" dirty="0">
                <a:latin typeface="Comic Sans MS"/>
                <a:ea typeface="Calibri"/>
                <a:cs typeface="Times New Roman"/>
              </a:rPr>
              <a:t>Explain two religious </a:t>
            </a:r>
            <a:r>
              <a:rPr lang="en-GB" sz="2800" b="1" dirty="0">
                <a:highlight>
                  <a:srgbClr val="FFFF00"/>
                </a:highlight>
                <a:latin typeface="Comic Sans MS"/>
                <a:ea typeface="Calibri"/>
                <a:cs typeface="Times New Roman"/>
              </a:rPr>
              <a:t>beliefs</a:t>
            </a:r>
            <a:r>
              <a:rPr lang="en-GB" sz="2800" b="1" dirty="0">
                <a:latin typeface="Comic Sans MS"/>
                <a:ea typeface="Calibri"/>
                <a:cs typeface="Times New Roman"/>
              </a:rPr>
              <a:t> about </a:t>
            </a:r>
            <a:r>
              <a:rPr lang="en-GB" sz="2800" b="1" dirty="0">
                <a:highlight>
                  <a:srgbClr val="FFFF00"/>
                </a:highlight>
                <a:latin typeface="Comic Sans MS"/>
                <a:ea typeface="Calibri"/>
                <a:cs typeface="Times New Roman"/>
              </a:rPr>
              <a:t>heterosexuality</a:t>
            </a:r>
            <a:r>
              <a:rPr lang="en-GB" sz="2800" b="1" dirty="0">
                <a:latin typeface="Comic Sans MS"/>
                <a:ea typeface="Calibri"/>
                <a:cs typeface="Times New Roman"/>
              </a:rPr>
              <a:t>.</a:t>
            </a:r>
          </a:p>
          <a:p>
            <a:pPr lvl="0">
              <a:lnSpc>
                <a:spcPct val="107000"/>
              </a:lnSpc>
              <a:spcAft>
                <a:spcPts val="0"/>
              </a:spcAft>
            </a:pP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0"/>
              </a:spcAft>
            </a:pPr>
            <a:r>
              <a:rPr lang="en-GB" sz="2000" dirty="0">
                <a:highlight>
                  <a:srgbClr val="00FFFF"/>
                </a:highlight>
                <a:latin typeface="Comic Sans MS" panose="030F0702030302020204" pitchFamily="66" charset="0"/>
              </a:rPr>
              <a:t>Roman Catholic Christians</a:t>
            </a:r>
            <a:r>
              <a:rPr lang="en-GB" sz="2000" dirty="0">
                <a:latin typeface="Comic Sans MS" panose="030F0702030302020204" pitchFamily="66" charset="0"/>
              </a:rPr>
              <a:t> believe that heterosexuality is the only acceptable form of sexual expression in a relationship as it is following God’s natural law. This is because God intended for men and women to commit in a loving relationship through marriage to procreate and increase the Christian population. In Genesis it says that a man and women should ‘go forth and multiply.’ (Bible)</a:t>
            </a:r>
          </a:p>
          <a:p>
            <a:pPr lvl="0">
              <a:lnSpc>
                <a:spcPct val="107000"/>
              </a:lnSpc>
              <a:spcAft>
                <a:spcPts val="0"/>
              </a:spcAft>
            </a:pPr>
            <a:r>
              <a:rPr lang="en-GB" sz="2000" dirty="0">
                <a:highlight>
                  <a:srgbClr val="00FFFF"/>
                </a:highlight>
                <a:latin typeface="Comic Sans MS" panose="030F0702030302020204" pitchFamily="66" charset="0"/>
              </a:rPr>
              <a:t>In Islam it is taught</a:t>
            </a:r>
            <a:r>
              <a:rPr lang="en-GB" sz="2000" dirty="0">
                <a:latin typeface="Comic Sans MS" panose="030F0702030302020204" pitchFamily="66" charset="0"/>
              </a:rPr>
              <a:t> that a heterosexual marriage is a blessing from God. The Qur’an teaches there is no institution more beloved by God than marriage.</a:t>
            </a:r>
          </a:p>
          <a:p>
            <a:endParaRPr lang="en-GB" dirty="0"/>
          </a:p>
          <a:p>
            <a:pPr marL="685800">
              <a:lnSpc>
                <a:spcPct val="107000"/>
              </a:lnSpc>
              <a:spcAft>
                <a:spcPts val="800"/>
              </a:spcAft>
            </a:pPr>
            <a:endParaRPr lang="en-GB"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916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96552" y="214547"/>
            <a:ext cx="4968552" cy="528222"/>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Pacifism - Christianity</a:t>
            </a:r>
          </a:p>
        </p:txBody>
      </p:sp>
      <p:pic>
        <p:nvPicPr>
          <p:cNvPr id="2050" name="Picture 2" descr="Martin Luther King Jr. And Lessons from Peaceful Protests | Time">
            <a:extLst>
              <a:ext uri="{FF2B5EF4-FFF2-40B4-BE49-F238E27FC236}">
                <a16:creationId xmlns:a16="http://schemas.microsoft.com/office/drawing/2014/main" id="{265538EA-1326-4587-B9B4-F2C3ADFD51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6891" y="1516355"/>
            <a:ext cx="3299209" cy="22300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10338B-4531-443A-97F1-096C78BDD41F}"/>
              </a:ext>
            </a:extLst>
          </p:cNvPr>
          <p:cNvSpPr txBox="1"/>
          <p:nvPr/>
        </p:nvSpPr>
        <p:spPr>
          <a:xfrm>
            <a:off x="5576892" y="3845947"/>
            <a:ext cx="3299209" cy="2031325"/>
          </a:xfrm>
          <a:prstGeom prst="rect">
            <a:avLst/>
          </a:prstGeom>
          <a:noFill/>
        </p:spPr>
        <p:txBody>
          <a:bodyPr wrap="square" rtlCol="0">
            <a:spAutoFit/>
          </a:bodyPr>
          <a:lstStyle/>
          <a:p>
            <a:pPr algn="ctr"/>
            <a:r>
              <a:rPr lang="en-GB" sz="1400" dirty="0">
                <a:solidFill>
                  <a:srgbClr val="008000"/>
                </a:solidFill>
                <a:latin typeface="Comic Sans MS" panose="030F0702030302020204" pitchFamily="66" charset="0"/>
              </a:rPr>
              <a:t>Martin Luther King was a Baptist minister.  As a Christian leader, he promoted non-violent protest in order to gain civil rights for black Americans.  He never condoned the use of violence, even though he and his followers were treated unjustly and violence was aimed towards them.</a:t>
            </a:r>
          </a:p>
        </p:txBody>
      </p:sp>
      <p:sp>
        <p:nvSpPr>
          <p:cNvPr id="5" name="Rectangle 4">
            <a:extLst>
              <a:ext uri="{FF2B5EF4-FFF2-40B4-BE49-F238E27FC236}">
                <a16:creationId xmlns:a16="http://schemas.microsoft.com/office/drawing/2014/main" id="{5FBE00B7-C260-4159-8C73-15D3638616F3}"/>
              </a:ext>
            </a:extLst>
          </p:cNvPr>
          <p:cNvSpPr/>
          <p:nvPr/>
        </p:nvSpPr>
        <p:spPr>
          <a:xfrm>
            <a:off x="4343836" y="152400"/>
            <a:ext cx="4548644" cy="108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latin typeface="Comic Sans MS" panose="030F0702030302020204" pitchFamily="66" charset="0"/>
              </a:rPr>
              <a:t>Pacifism</a:t>
            </a:r>
            <a:r>
              <a:rPr lang="en-GB" sz="1400" dirty="0">
                <a:solidFill>
                  <a:schemeClr val="tx1"/>
                </a:solidFill>
                <a:latin typeface="Comic Sans MS" panose="030F0702030302020204" pitchFamily="66" charset="0"/>
              </a:rPr>
              <a:t> – the belief that war and violence are wrong.</a:t>
            </a:r>
          </a:p>
          <a:p>
            <a:pPr algn="ctr"/>
            <a:r>
              <a:rPr lang="en-GB" sz="1400" dirty="0">
                <a:solidFill>
                  <a:srgbClr val="FF0000"/>
                </a:solidFill>
                <a:latin typeface="Comic Sans MS" panose="030F0702030302020204" pitchFamily="66" charset="0"/>
              </a:rPr>
              <a:t>Conscientious objector </a:t>
            </a:r>
            <a:r>
              <a:rPr lang="en-GB" sz="1400" dirty="0">
                <a:solidFill>
                  <a:schemeClr val="tx1"/>
                </a:solidFill>
                <a:latin typeface="Comic Sans MS" panose="030F0702030302020204" pitchFamily="66" charset="0"/>
              </a:rPr>
              <a:t>– people who refuse to take part in war / perform military service as they believe violence is wrong.</a:t>
            </a:r>
          </a:p>
        </p:txBody>
      </p:sp>
      <p:sp>
        <p:nvSpPr>
          <p:cNvPr id="11" name="TextBox 10">
            <a:extLst>
              <a:ext uri="{FF2B5EF4-FFF2-40B4-BE49-F238E27FC236}">
                <a16:creationId xmlns:a16="http://schemas.microsoft.com/office/drawing/2014/main" id="{F8300DF2-6FEF-4F57-9429-E175DDFB2570}"/>
              </a:ext>
            </a:extLst>
          </p:cNvPr>
          <p:cNvSpPr txBox="1"/>
          <p:nvPr/>
        </p:nvSpPr>
        <p:spPr>
          <a:xfrm>
            <a:off x="232839" y="934408"/>
            <a:ext cx="4768946" cy="2566600"/>
          </a:xfrm>
          <a:prstGeom prst="rect">
            <a:avLst/>
          </a:prstGeom>
          <a:noFill/>
        </p:spPr>
        <p:txBody>
          <a:bodyPr wrap="square" lIns="91440" tIns="45720" rIns="91440" bIns="45720" anchor="t">
            <a:spAutoFit/>
          </a:bodyPr>
          <a:lstStyle/>
          <a:p>
            <a:pPr>
              <a:lnSpc>
                <a:spcPct val="107000"/>
              </a:lnSpc>
              <a:spcAft>
                <a:spcPts val="800"/>
              </a:spcAft>
            </a:pPr>
            <a:r>
              <a:rPr lang="en-GB" sz="1400" b="1" dirty="0">
                <a:effectLst/>
                <a:latin typeface="Comic Sans MS" panose="030F0702030302020204" pitchFamily="66" charset="0"/>
                <a:ea typeface="Calibri" panose="020F0502020204030204" pitchFamily="34" charset="0"/>
                <a:cs typeface="Calibri" panose="020F0502020204030204" pitchFamily="34" charset="0"/>
              </a:rPr>
              <a:t>Many of </a:t>
            </a:r>
            <a:r>
              <a:rPr lang="en-GB" sz="1400" b="1" u="sng"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Jesus’ teachings </a:t>
            </a:r>
            <a:r>
              <a:rPr lang="en-GB" sz="1400" b="1" dirty="0">
                <a:effectLst/>
                <a:latin typeface="Comic Sans MS" panose="030F0702030302020204" pitchFamily="66" charset="0"/>
                <a:ea typeface="Calibri" panose="020F0502020204030204" pitchFamily="34" charset="0"/>
                <a:cs typeface="Calibri" panose="020F0502020204030204" pitchFamily="34" charset="0"/>
              </a:rPr>
              <a:t>support pacifism: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mic Sans MS"/>
                <a:ea typeface="Calibri"/>
                <a:cs typeface="Calibri"/>
              </a:rPr>
              <a:t>*</a:t>
            </a:r>
            <a:r>
              <a:rPr lang="en-GB" sz="1400" b="1" dirty="0">
                <a:solidFill>
                  <a:srgbClr val="7030A0"/>
                </a:solidFill>
                <a:effectLst/>
                <a:latin typeface="Comic Sans MS"/>
                <a:ea typeface="Calibri"/>
                <a:cs typeface="Calibri"/>
              </a:rPr>
              <a:t>“Blessed are the peacemakers</a:t>
            </a:r>
            <a:r>
              <a:rPr lang="en-GB" sz="1400" b="1" dirty="0">
                <a:solidFill>
                  <a:srgbClr val="7030A0"/>
                </a:solidFill>
                <a:latin typeface="Comic Sans MS"/>
                <a:ea typeface="Calibri"/>
                <a:cs typeface="Calibri"/>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mic Sans MS"/>
                <a:ea typeface="Calibri"/>
                <a:cs typeface="Calibri"/>
              </a:rPr>
              <a:t>*</a:t>
            </a:r>
            <a:r>
              <a:rPr lang="en-GB" sz="1400" b="1" dirty="0">
                <a:solidFill>
                  <a:srgbClr val="7030A0"/>
                </a:solidFill>
                <a:effectLst/>
                <a:latin typeface="Comic Sans MS"/>
                <a:ea typeface="Calibri"/>
                <a:cs typeface="Calibri"/>
              </a:rPr>
              <a:t>“Love your enemies, bless those who curse you</a:t>
            </a:r>
            <a:r>
              <a:rPr lang="en-GB" sz="1400" b="1" dirty="0">
                <a:solidFill>
                  <a:srgbClr val="7030A0"/>
                </a:solidFill>
                <a:latin typeface="Comic Sans MS"/>
                <a:ea typeface="Calibri"/>
                <a:cs typeface="Calibri"/>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mic Sans MS"/>
                <a:ea typeface="Calibri"/>
                <a:cs typeface="Calibri"/>
              </a:rPr>
              <a:t>*</a:t>
            </a:r>
            <a:r>
              <a:rPr lang="en-GB" sz="1400" b="1" dirty="0">
                <a:solidFill>
                  <a:srgbClr val="7030A0"/>
                </a:solidFill>
                <a:effectLst/>
                <a:latin typeface="Comic Sans MS"/>
                <a:ea typeface="Calibri"/>
                <a:cs typeface="Calibri"/>
              </a:rPr>
              <a:t>”Forgive not seven times, but seven times seventy times</a:t>
            </a:r>
            <a:r>
              <a:rPr lang="en-GB" sz="1400" dirty="0">
                <a:solidFill>
                  <a:srgbClr val="7030A0"/>
                </a:solidFill>
                <a:effectLst/>
                <a:latin typeface="Comic Sans MS"/>
                <a:ea typeface="Calibri"/>
                <a:cs typeface="Calibri"/>
              </a:rPr>
              <a:t>”</a:t>
            </a:r>
            <a:r>
              <a:rPr lang="en-GB" sz="1400" dirty="0">
                <a:effectLst/>
                <a:latin typeface="Comic Sans MS"/>
                <a:ea typeface="Calibri"/>
                <a:cs typeface="Calibri"/>
              </a:rPr>
              <a:t>, i.e. if someone harms you, you should forgive them rather than seek retribution.</a:t>
            </a:r>
            <a:endParaRPr lang="en-GB" sz="2400" dirty="0">
              <a:effectLst/>
              <a:latin typeface="Comic Sans MS"/>
              <a:ea typeface="Calibri"/>
              <a:cs typeface="Calibri"/>
            </a:endParaRPr>
          </a:p>
          <a:p>
            <a:pPr>
              <a:lnSpc>
                <a:spcPct val="107000"/>
              </a:lnSpc>
              <a:spcAft>
                <a:spcPts val="800"/>
              </a:spcAft>
            </a:pPr>
            <a:r>
              <a:rPr lang="en-GB" sz="1400" dirty="0">
                <a:effectLst/>
                <a:latin typeface="Comic Sans MS" panose="030F0702030302020204" pitchFamily="66" charset="0"/>
                <a:ea typeface="Calibri" panose="020F0502020204030204" pitchFamily="34" charset="0"/>
                <a:cs typeface="Calibri" panose="020F0502020204030204" pitchFamily="34" charset="0"/>
              </a:rPr>
              <a:t>*Jesus’ teaching of agape is also applicable.  We do not want to be harmed ourselves, so the teaching </a:t>
            </a:r>
            <a:r>
              <a:rPr lang="en-GB" sz="1400" b="1" dirty="0">
                <a:solidFill>
                  <a:srgbClr val="7030A0"/>
                </a:solidFill>
                <a:effectLst/>
                <a:latin typeface="Comic Sans MS" panose="030F0702030302020204" pitchFamily="66" charset="0"/>
                <a:ea typeface="Calibri" panose="020F0502020204030204" pitchFamily="34" charset="0"/>
                <a:cs typeface="Calibri" panose="020F0502020204030204" pitchFamily="34" charset="0"/>
              </a:rPr>
              <a:t>“treat others as you want to be treated”</a:t>
            </a:r>
            <a:r>
              <a:rPr lang="en-GB" sz="1400" dirty="0">
                <a:solidFill>
                  <a:srgbClr val="7030A0"/>
                </a:solidFill>
                <a:effectLst/>
                <a:latin typeface="Comic Sans MS" panose="030F0702030302020204" pitchFamily="66" charset="0"/>
                <a:ea typeface="Calibri" panose="020F0502020204030204" pitchFamily="34" charset="0"/>
                <a:cs typeface="Calibri" panose="020F0502020204030204" pitchFamily="34" charset="0"/>
              </a:rPr>
              <a:t> </a:t>
            </a:r>
            <a:r>
              <a:rPr lang="en-GB" sz="1400" dirty="0">
                <a:effectLst/>
                <a:latin typeface="Comic Sans MS" panose="030F0702030302020204" pitchFamily="66" charset="0"/>
                <a:ea typeface="Calibri" panose="020F0502020204030204" pitchFamily="34" charset="0"/>
                <a:cs typeface="Calibri" panose="020F0502020204030204" pitchFamily="34" charset="0"/>
              </a:rPr>
              <a:t>supports pacifism.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5517B4F-DAC9-46FB-BC93-80B2F3DE2B94}"/>
              </a:ext>
            </a:extLst>
          </p:cNvPr>
          <p:cNvSpPr txBox="1"/>
          <p:nvPr/>
        </p:nvSpPr>
        <p:spPr>
          <a:xfrm>
            <a:off x="232839" y="3746368"/>
            <a:ext cx="5228554" cy="2130904"/>
          </a:xfrm>
          <a:prstGeom prst="rect">
            <a:avLst/>
          </a:prstGeom>
          <a:noFill/>
          <a:ln w="28575">
            <a:solidFill>
              <a:schemeClr val="accent1">
                <a:shade val="50000"/>
              </a:schemeClr>
            </a:solidFill>
          </a:ln>
        </p:spPr>
        <p:txBody>
          <a:bodyPr wrap="square">
            <a:spAutoFit/>
          </a:bodyPr>
          <a:lstStyle/>
          <a:p>
            <a:pPr>
              <a:lnSpc>
                <a:spcPct val="107000"/>
              </a:lnSpc>
              <a:spcAft>
                <a:spcPts val="800"/>
              </a:spcAft>
            </a:pPr>
            <a:r>
              <a:rPr lang="en-GB" sz="1400" b="1" u="sng"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The Quakers </a:t>
            </a:r>
            <a:r>
              <a:rPr lang="en-GB" sz="1400" dirty="0">
                <a:effectLst/>
                <a:latin typeface="Comic Sans MS" panose="030F0702030302020204" pitchFamily="66" charset="0"/>
                <a:ea typeface="Calibri" panose="020F0502020204030204" pitchFamily="34" charset="0"/>
                <a:cs typeface="Calibri" panose="020F0502020204030204" pitchFamily="34" charset="0"/>
              </a:rPr>
              <a:t>base their ideology upon agape and they are therefore commonly </a:t>
            </a:r>
            <a:r>
              <a:rPr lang="en-GB" sz="1400" u="sng" dirty="0">
                <a:effectLst/>
                <a:latin typeface="Comic Sans MS" panose="030F0702030302020204" pitchFamily="66" charset="0"/>
                <a:ea typeface="Calibri" panose="020F0502020204030204" pitchFamily="34" charset="0"/>
                <a:cs typeface="Calibri" panose="020F0502020204030204" pitchFamily="34" charset="0"/>
              </a:rPr>
              <a:t>pacifists</a:t>
            </a:r>
            <a:r>
              <a:rPr lang="en-GB" sz="1400" dirty="0">
                <a:effectLst/>
                <a:latin typeface="Comic Sans MS" panose="030F0702030302020204" pitchFamily="66" charset="0"/>
                <a:ea typeface="Calibri" panose="020F0502020204030204" pitchFamily="34" charset="0"/>
                <a:cs typeface="Calibri" panose="020F0502020204030204" pitchFamily="34" charset="0"/>
              </a:rPr>
              <a:t> – they believe that everyone has ‘the light of Christ within them’ and therefore should not be harmed.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mic Sans MS" panose="030F0702030302020204" pitchFamily="66" charset="0"/>
                <a:ea typeface="Calibri" panose="020F0502020204030204" pitchFamily="34" charset="0"/>
                <a:cs typeface="Calibri" panose="020F0502020204030204" pitchFamily="34" charset="0"/>
              </a:rPr>
              <a:t>*During WWII, many Quakers were </a:t>
            </a:r>
            <a:r>
              <a:rPr lang="en-GB" sz="1400" u="sng" dirty="0">
                <a:effectLst/>
                <a:latin typeface="Comic Sans MS" panose="030F0702030302020204" pitchFamily="66" charset="0"/>
                <a:ea typeface="Calibri" panose="020F0502020204030204" pitchFamily="34" charset="0"/>
                <a:cs typeface="Calibri" panose="020F0502020204030204" pitchFamily="34" charset="0"/>
              </a:rPr>
              <a:t>conscientious objectors</a:t>
            </a:r>
            <a:r>
              <a:rPr lang="en-GB" sz="1400" dirty="0">
                <a:effectLst/>
                <a:latin typeface="Comic Sans MS" panose="030F0702030302020204" pitchFamily="66" charset="0"/>
                <a:ea typeface="Calibri" panose="020F0502020204030204" pitchFamily="34"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mic Sans MS" panose="030F0702030302020204" pitchFamily="66" charset="0"/>
                <a:ea typeface="Calibri" panose="020F0502020204030204" pitchFamily="34" charset="0"/>
                <a:cs typeface="Calibri" panose="020F0502020204030204" pitchFamily="34" charset="0"/>
              </a:rPr>
              <a:t>*Instead of fighting, they undertook ‘work of national importance’ such as farming, taking care of the sick, driving ambulances or fighting fires.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14">
            <a:extLst>
              <a:ext uri="{FF2B5EF4-FFF2-40B4-BE49-F238E27FC236}">
                <a16:creationId xmlns:a16="http://schemas.microsoft.com/office/drawing/2014/main" id="{A619E871-31C1-425E-B349-2A0C12B18F38}"/>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756570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96552" y="214547"/>
            <a:ext cx="4968552" cy="528222"/>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Pacifism - Islam</a:t>
            </a:r>
          </a:p>
        </p:txBody>
      </p:sp>
      <p:sp>
        <p:nvSpPr>
          <p:cNvPr id="5" name="Rectangle 4">
            <a:extLst>
              <a:ext uri="{FF2B5EF4-FFF2-40B4-BE49-F238E27FC236}">
                <a16:creationId xmlns:a16="http://schemas.microsoft.com/office/drawing/2014/main" id="{5FBE00B7-C260-4159-8C73-15D3638616F3}"/>
              </a:ext>
            </a:extLst>
          </p:cNvPr>
          <p:cNvSpPr/>
          <p:nvPr/>
        </p:nvSpPr>
        <p:spPr>
          <a:xfrm>
            <a:off x="5629038" y="152400"/>
            <a:ext cx="3263441" cy="14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FF0000"/>
                </a:solidFill>
                <a:latin typeface="Comic Sans MS" panose="030F0702030302020204" pitchFamily="66" charset="0"/>
              </a:rPr>
              <a:t>Pacifism</a:t>
            </a:r>
            <a:r>
              <a:rPr lang="en-GB" sz="1400" dirty="0">
                <a:solidFill>
                  <a:schemeClr val="tx1"/>
                </a:solidFill>
                <a:latin typeface="Comic Sans MS" panose="030F0702030302020204" pitchFamily="66" charset="0"/>
              </a:rPr>
              <a:t> – the belief that war and violence are wrong.</a:t>
            </a:r>
          </a:p>
          <a:p>
            <a:pPr algn="ctr"/>
            <a:r>
              <a:rPr lang="en-GB" sz="1400" dirty="0">
                <a:solidFill>
                  <a:srgbClr val="FF0000"/>
                </a:solidFill>
                <a:latin typeface="Comic Sans MS" panose="030F0702030302020204" pitchFamily="66" charset="0"/>
              </a:rPr>
              <a:t>Conscientious objector </a:t>
            </a:r>
            <a:r>
              <a:rPr lang="en-GB" sz="1400" dirty="0">
                <a:solidFill>
                  <a:schemeClr val="tx1"/>
                </a:solidFill>
                <a:latin typeface="Comic Sans MS" panose="030F0702030302020204" pitchFamily="66" charset="0"/>
              </a:rPr>
              <a:t>– people who refuse to take part in war / perform military service as they believe violence is wrong.</a:t>
            </a:r>
          </a:p>
        </p:txBody>
      </p:sp>
      <p:sp>
        <p:nvSpPr>
          <p:cNvPr id="3" name="TextBox 2">
            <a:extLst>
              <a:ext uri="{FF2B5EF4-FFF2-40B4-BE49-F238E27FC236}">
                <a16:creationId xmlns:a16="http://schemas.microsoft.com/office/drawing/2014/main" id="{81423FD0-4D9F-4BD9-855B-4F394DA4ED26}"/>
              </a:ext>
            </a:extLst>
          </p:cNvPr>
          <p:cNvSpPr txBox="1"/>
          <p:nvPr/>
        </p:nvSpPr>
        <p:spPr>
          <a:xfrm>
            <a:off x="269144" y="750445"/>
            <a:ext cx="5260773" cy="6032421"/>
          </a:xfrm>
          <a:prstGeom prst="rect">
            <a:avLst/>
          </a:prstGeom>
          <a:noFill/>
        </p:spPr>
        <p:txBody>
          <a:bodyPr wrap="square" rtlCol="0">
            <a:spAutoFit/>
          </a:bodyPr>
          <a:lstStyle/>
          <a:p>
            <a:r>
              <a:rPr lang="en-GB" sz="1600" dirty="0">
                <a:latin typeface="Comic Sans MS" panose="030F0702030302020204" pitchFamily="66" charset="0"/>
              </a:rPr>
              <a:t>Although Islam is a religion of peace, it is difficult for Muslims to commit to a pacifist ideology as they are bound by the duty of lesser jihad, the example of the prophet who participated in war and instructions to fight in the Qur’an such as:</a:t>
            </a:r>
          </a:p>
          <a:p>
            <a:endParaRPr lang="en-GB" sz="1600" dirty="0">
              <a:latin typeface="Comic Sans MS" panose="030F0702030302020204" pitchFamily="66" charset="0"/>
            </a:endParaRPr>
          </a:p>
          <a:p>
            <a:r>
              <a:rPr lang="en-GB" sz="1600" dirty="0">
                <a:solidFill>
                  <a:srgbClr val="0000FF"/>
                </a:solidFill>
                <a:latin typeface="Comic Sans MS" panose="030F0702030302020204" pitchFamily="66" charset="0"/>
              </a:rPr>
              <a:t>*”Fighting has been ordained for you”</a:t>
            </a:r>
          </a:p>
          <a:p>
            <a:endParaRPr lang="en-GB" sz="1600" dirty="0">
              <a:latin typeface="Comic Sans MS" panose="030F0702030302020204" pitchFamily="66" charset="0"/>
            </a:endParaRPr>
          </a:p>
          <a:p>
            <a:r>
              <a:rPr lang="en-GB" sz="1600" dirty="0">
                <a:latin typeface="Comic Sans MS" panose="030F0702030302020204" pitchFamily="66" charset="0"/>
              </a:rPr>
              <a:t>However, there are also Islamic teachings that suggest that violence should be avoided and can therefore be used to argue in favour of a pacifist approach:</a:t>
            </a:r>
          </a:p>
          <a:p>
            <a:endParaRPr lang="en-GB" sz="1600" dirty="0">
              <a:latin typeface="Comic Sans MS" panose="030F0702030302020204" pitchFamily="66" charset="0"/>
            </a:endParaRPr>
          </a:p>
          <a:p>
            <a:r>
              <a:rPr lang="en-GB" sz="1600" dirty="0">
                <a:latin typeface="Comic Sans MS" panose="030F0702030302020204" pitchFamily="66" charset="0"/>
              </a:rPr>
              <a:t>* </a:t>
            </a:r>
            <a:r>
              <a:rPr lang="en-GB" sz="1600" dirty="0">
                <a:solidFill>
                  <a:srgbClr val="0000FF"/>
                </a:solidFill>
                <a:latin typeface="Comic Sans MS" panose="030F0702030302020204" pitchFamily="66" charset="0"/>
              </a:rPr>
              <a:t>”Control your anger, forgive your brother”  </a:t>
            </a:r>
            <a:r>
              <a:rPr lang="en-GB" sz="1600" dirty="0">
                <a:latin typeface="Comic Sans MS" panose="030F0702030302020204" pitchFamily="66" charset="0"/>
              </a:rPr>
              <a:t>(Hadith)</a:t>
            </a:r>
          </a:p>
          <a:p>
            <a:r>
              <a:rPr lang="en-GB" sz="1600" dirty="0">
                <a:latin typeface="Comic Sans MS" panose="030F0702030302020204" pitchFamily="66" charset="0"/>
              </a:rPr>
              <a:t>*</a:t>
            </a:r>
            <a:r>
              <a:rPr lang="en-GB" sz="1600" dirty="0">
                <a:solidFill>
                  <a:srgbClr val="0000FF"/>
                </a:solidFill>
                <a:latin typeface="Comic Sans MS" panose="030F0702030302020204" pitchFamily="66" charset="0"/>
              </a:rPr>
              <a:t>”If they incline towards peace, make peace with them”  </a:t>
            </a:r>
            <a:r>
              <a:rPr lang="en-GB" sz="1600" dirty="0">
                <a:latin typeface="Comic Sans MS" panose="030F0702030302020204" pitchFamily="66" charset="0"/>
              </a:rPr>
              <a:t>(Qur’an)</a:t>
            </a:r>
          </a:p>
          <a:p>
            <a:r>
              <a:rPr lang="en-GB" sz="1600" dirty="0">
                <a:latin typeface="Comic Sans MS" panose="030F0702030302020204" pitchFamily="66" charset="0"/>
              </a:rPr>
              <a:t>*</a:t>
            </a:r>
            <a:r>
              <a:rPr lang="en-GB" sz="1600" dirty="0">
                <a:solidFill>
                  <a:srgbClr val="0000FF"/>
                </a:solidFill>
                <a:effectLst/>
                <a:latin typeface="Comic Sans MS" panose="030F0702030302020204" pitchFamily="66" charset="0"/>
                <a:ea typeface="Calibri" panose="020F0502020204030204" pitchFamily="34" charset="0"/>
                <a:cs typeface="Calibri" panose="020F0502020204030204" pitchFamily="34" charset="0"/>
              </a:rPr>
              <a:t>“None of you truly believe until he wishes for his brothers what he wishes for himself”  </a:t>
            </a:r>
            <a:r>
              <a:rPr lang="en-GB" sz="1600" dirty="0">
                <a:effectLst/>
                <a:latin typeface="Comic Sans MS" panose="030F0702030302020204" pitchFamily="66" charset="0"/>
                <a:ea typeface="Calibri" panose="020F0502020204030204" pitchFamily="34" charset="0"/>
                <a:cs typeface="Calibri" panose="020F0502020204030204" pitchFamily="34" charset="0"/>
              </a:rPr>
              <a:t>(Hadith)</a:t>
            </a:r>
          </a:p>
          <a:p>
            <a:r>
              <a:rPr lang="en-GB" sz="1600" dirty="0">
                <a:effectLst/>
                <a:latin typeface="Comic Sans MS" panose="030F0702030302020204" pitchFamily="66" charset="0"/>
                <a:ea typeface="Calibri" panose="020F0502020204030204" pitchFamily="34" charset="0"/>
                <a:cs typeface="Calibri" panose="020F0502020204030204" pitchFamily="34" charset="0"/>
              </a:rPr>
              <a:t>*</a:t>
            </a:r>
            <a:r>
              <a:rPr lang="en-GB" sz="1600" dirty="0">
                <a:solidFill>
                  <a:srgbClr val="0000FF"/>
                </a:solidFill>
                <a:effectLst/>
                <a:latin typeface="Comic Sans MS" panose="030F0702030302020204" pitchFamily="66" charset="0"/>
                <a:ea typeface="Calibri" panose="020F0502020204030204" pitchFamily="34" charset="0"/>
                <a:cs typeface="Calibri" panose="020F0502020204030204" pitchFamily="34" charset="0"/>
              </a:rPr>
              <a:t>”Paradise is for those who curb their anger and forgive their fellow man”.  </a:t>
            </a:r>
            <a:r>
              <a:rPr lang="en-GB" sz="1600" dirty="0">
                <a:effectLst/>
                <a:latin typeface="Comic Sans MS" panose="030F0702030302020204" pitchFamily="66" charset="0"/>
                <a:ea typeface="Calibri" panose="020F0502020204030204" pitchFamily="34" charset="0"/>
                <a:cs typeface="Calibri" panose="020F0502020204030204" pitchFamily="34" charset="0"/>
              </a:rPr>
              <a:t>(Qur’an)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600" dirty="0">
              <a:latin typeface="Comic Sans MS" panose="030F0702030302020204" pitchFamily="66" charset="0"/>
            </a:endParaRPr>
          </a:p>
          <a:p>
            <a:endParaRPr lang="en-GB" sz="1600" dirty="0">
              <a:latin typeface="Comic Sans MS" panose="030F0702030302020204" pitchFamily="66" charset="0"/>
            </a:endParaRPr>
          </a:p>
          <a:p>
            <a:endParaRPr lang="en-GB" dirty="0"/>
          </a:p>
        </p:txBody>
      </p:sp>
      <p:sp>
        <p:nvSpPr>
          <p:cNvPr id="7" name="TextBox 6">
            <a:extLst>
              <a:ext uri="{FF2B5EF4-FFF2-40B4-BE49-F238E27FC236}">
                <a16:creationId xmlns:a16="http://schemas.microsoft.com/office/drawing/2014/main" id="{C270C37C-68CF-4B04-A833-50CE80066C09}"/>
              </a:ext>
            </a:extLst>
          </p:cNvPr>
          <p:cNvSpPr txBox="1"/>
          <p:nvPr/>
        </p:nvSpPr>
        <p:spPr>
          <a:xfrm>
            <a:off x="5436097" y="1700808"/>
            <a:ext cx="3435904" cy="3293209"/>
          </a:xfrm>
          <a:prstGeom prst="rect">
            <a:avLst/>
          </a:prstGeom>
          <a:noFill/>
          <a:ln w="31750">
            <a:solidFill>
              <a:schemeClr val="accent1">
                <a:shade val="50000"/>
              </a:schemeClr>
            </a:solidFill>
          </a:ln>
        </p:spPr>
        <p:txBody>
          <a:bodyPr wrap="square" rtlCol="0">
            <a:spAutoFit/>
          </a:bodyPr>
          <a:lstStyle/>
          <a:p>
            <a:pPr algn="ctr"/>
            <a:r>
              <a:rPr lang="en-GB" sz="1600" dirty="0">
                <a:latin typeface="Comic Sans MS" panose="030F0702030302020204" pitchFamily="66" charset="0"/>
              </a:rPr>
              <a:t>There are Islamic organisations such as </a:t>
            </a:r>
            <a:r>
              <a:rPr lang="en-GB" sz="1600" dirty="0">
                <a:solidFill>
                  <a:srgbClr val="FF0000"/>
                </a:solidFill>
                <a:latin typeface="Comic Sans MS" panose="030F0702030302020204" pitchFamily="66" charset="0"/>
              </a:rPr>
              <a:t>the Muslim Peace Fellowship </a:t>
            </a:r>
            <a:r>
              <a:rPr lang="en-GB" sz="1600" dirty="0">
                <a:latin typeface="Comic Sans MS" panose="030F0702030302020204" pitchFamily="66" charset="0"/>
              </a:rPr>
              <a:t>(MPF) who promote the theory and practice of non-violence.  They do this by:</a:t>
            </a:r>
          </a:p>
          <a:p>
            <a:pPr algn="ctr"/>
            <a:endParaRPr lang="en-GB" sz="1600" dirty="0">
              <a:latin typeface="Comic Sans MS" panose="030F0702030302020204" pitchFamily="66" charset="0"/>
            </a:endParaRPr>
          </a:p>
          <a:p>
            <a:r>
              <a:rPr lang="en-GB" sz="1600" dirty="0">
                <a:latin typeface="Comic Sans MS" panose="030F0702030302020204" pitchFamily="66" charset="0"/>
              </a:rPr>
              <a:t>*Understand and teach Islamic teachings about peace and non-violence.</a:t>
            </a:r>
          </a:p>
          <a:p>
            <a:r>
              <a:rPr lang="en-GB" sz="1600" dirty="0">
                <a:latin typeface="Comic Sans MS" panose="030F0702030302020204" pitchFamily="66" charset="0"/>
              </a:rPr>
              <a:t>*Aim to develop just societies to reduce the need for violence and aggression</a:t>
            </a:r>
          </a:p>
          <a:p>
            <a:endParaRPr lang="en-GB" sz="1600" dirty="0">
              <a:latin typeface="Comic Sans MS" panose="030F0702030302020204" pitchFamily="66" charset="0"/>
            </a:endParaRPr>
          </a:p>
        </p:txBody>
      </p:sp>
      <p:pic>
        <p:nvPicPr>
          <p:cNvPr id="8" name="Picture 7" descr="one of two future tatoos. World peace in arabic Peace Tattoos, Word Tattoos, New Tattoos, I Tattoo, Tatoos, Tattoo Quotes, Hebrew Tattoos, God In Arabic, Arabic Words">
            <a:extLst>
              <a:ext uri="{FF2B5EF4-FFF2-40B4-BE49-F238E27FC236}">
                <a16:creationId xmlns:a16="http://schemas.microsoft.com/office/drawing/2014/main" id="{F164519A-3491-4507-85B7-35DCFB4FF781}"/>
              </a:ext>
            </a:extLst>
          </p:cNvPr>
          <p:cNvPicPr/>
          <p:nvPr/>
        </p:nvPicPr>
        <p:blipFill rotWithShape="1">
          <a:blip r:embed="rId2">
            <a:extLst>
              <a:ext uri="{28A0092B-C50C-407E-A947-70E740481C1C}">
                <a14:useLocalDpi xmlns:a14="http://schemas.microsoft.com/office/drawing/2010/main" val="0"/>
              </a:ext>
            </a:extLst>
          </a:blip>
          <a:srcRect l="24262" t="15587" r="29538" b="29718"/>
          <a:stretch/>
        </p:blipFill>
        <p:spPr bwMode="auto">
          <a:xfrm>
            <a:off x="6737209" y="4576564"/>
            <a:ext cx="2023395" cy="1161256"/>
          </a:xfrm>
          <a:prstGeom prst="rect">
            <a:avLst/>
          </a:prstGeom>
          <a:noFill/>
          <a:ln>
            <a:noFill/>
          </a:ln>
          <a:extLst>
            <a:ext uri="{53640926-AAD7-44D8-BBD7-CCE9431645EC}">
              <a14:shadowObscured xmlns:a14="http://schemas.microsoft.com/office/drawing/2010/main"/>
            </a:ext>
          </a:extLst>
        </p:spPr>
      </p:pic>
      <p:sp>
        <p:nvSpPr>
          <p:cNvPr id="9" name="Text Box 14">
            <a:extLst>
              <a:ext uri="{FF2B5EF4-FFF2-40B4-BE49-F238E27FC236}">
                <a16:creationId xmlns:a16="http://schemas.microsoft.com/office/drawing/2014/main" id="{0CF0F4FB-4416-4826-9161-D6B07F31904C}"/>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544437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68560" y="159867"/>
            <a:ext cx="9229164" cy="989245"/>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Responses to victims of war – examples of the help and support required</a:t>
            </a:r>
          </a:p>
        </p:txBody>
      </p:sp>
      <p:sp>
        <p:nvSpPr>
          <p:cNvPr id="9" name="TextBox 8">
            <a:extLst>
              <a:ext uri="{FF2B5EF4-FFF2-40B4-BE49-F238E27FC236}">
                <a16:creationId xmlns:a16="http://schemas.microsoft.com/office/drawing/2014/main" id="{1874FDD3-11F7-45E3-B3D1-112D7BD66EBE}"/>
              </a:ext>
            </a:extLst>
          </p:cNvPr>
          <p:cNvSpPr txBox="1"/>
          <p:nvPr/>
        </p:nvSpPr>
        <p:spPr>
          <a:xfrm>
            <a:off x="190747" y="1196752"/>
            <a:ext cx="5032897" cy="4744440"/>
          </a:xfrm>
          <a:prstGeom prst="rect">
            <a:avLst/>
          </a:prstGeom>
          <a:noFill/>
        </p:spPr>
        <p:txBody>
          <a:bodyPr wrap="square">
            <a:spAutoFit/>
          </a:bodyPr>
          <a:lstStyle/>
          <a:p>
            <a:pPr>
              <a:lnSpc>
                <a:spcPct val="107000"/>
              </a:lnSpc>
              <a:spcAft>
                <a:spcPts val="800"/>
              </a:spcAft>
            </a:pPr>
            <a:r>
              <a:rPr lang="en-GB" dirty="0">
                <a:effectLst/>
                <a:latin typeface="Comic Sans MS" panose="030F0702030302020204" pitchFamily="66" charset="0"/>
                <a:ea typeface="Calibri" panose="020F0502020204030204" pitchFamily="34" charset="0"/>
                <a:cs typeface="Calibri" panose="020F0502020204030204" pitchFamily="34" charset="0"/>
              </a:rPr>
              <a:t>*</a:t>
            </a:r>
            <a:r>
              <a:rPr lang="en-GB"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Injured soldiers </a:t>
            </a:r>
            <a:r>
              <a:rPr lang="en-GB" dirty="0">
                <a:effectLst/>
                <a:latin typeface="Comic Sans MS" panose="030F0702030302020204" pitchFamily="66" charset="0"/>
                <a:ea typeface="Calibri" panose="020F0502020204030204" pitchFamily="34" charset="0"/>
                <a:cs typeface="Calibri" panose="020F0502020204030204" pitchFamily="34" charset="0"/>
              </a:rPr>
              <a:t>may need p</a:t>
            </a:r>
            <a:r>
              <a:rPr lang="en-GB" dirty="0">
                <a:effectLst/>
                <a:latin typeface="Comic Sans MS" panose="030F0702030302020204" pitchFamily="66" charset="0"/>
                <a:ea typeface="Calibri" panose="020F0502020204030204" pitchFamily="34" charset="0"/>
                <a:cs typeface="Times New Roman" panose="02020603050405020304" pitchFamily="18" charset="0"/>
              </a:rPr>
              <a:t>sychological support, medical help for injuries and a way of earning a living</a:t>
            </a:r>
            <a:r>
              <a:rPr lang="en-GB" dirty="0">
                <a:effectLst/>
                <a:latin typeface="Comic Sans MS" panose="030F0702030302020204" pitchFamily="66" charset="0"/>
                <a:ea typeface="Calibri" panose="020F0502020204030204" pitchFamily="34" charset="0"/>
                <a:cs typeface="Calibri" panose="020F0502020204030204" pitchFamily="34" charset="0"/>
              </a:rPr>
              <a:t> </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Calibri" panose="020F0502020204030204" pitchFamily="34" charset="0"/>
              </a:rPr>
              <a:t>*</a:t>
            </a:r>
            <a:r>
              <a:rPr lang="en-GB"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Civilians</a:t>
            </a:r>
            <a:r>
              <a:rPr lang="en-GB" dirty="0">
                <a:effectLst/>
                <a:latin typeface="Comic Sans MS" panose="030F0702030302020204" pitchFamily="66" charset="0"/>
                <a:ea typeface="Calibri" panose="020F0502020204030204" pitchFamily="34" charset="0"/>
                <a:cs typeface="Calibri" panose="020F0502020204030204" pitchFamily="34" charset="0"/>
              </a:rPr>
              <a:t> living in a war zone may need m</a:t>
            </a:r>
            <a:r>
              <a:rPr lang="en-GB" dirty="0">
                <a:effectLst/>
                <a:latin typeface="Comic Sans MS" panose="030F0702030302020204" pitchFamily="66" charset="0"/>
                <a:ea typeface="Calibri" panose="020F0502020204030204" pitchFamily="34" charset="0"/>
                <a:cs typeface="Times New Roman" panose="02020603050405020304" pitchFamily="18" charset="0"/>
              </a:rPr>
              <a:t>edical help for injuries and a way of earning a living.</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Calibri" panose="020F0502020204030204" pitchFamily="34" charset="0"/>
              </a:rPr>
              <a:t>*</a:t>
            </a:r>
            <a:r>
              <a:rPr lang="en-GB"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Family members whose loved ones are killed </a:t>
            </a:r>
            <a:r>
              <a:rPr lang="en-GB" dirty="0">
                <a:effectLst/>
                <a:latin typeface="Comic Sans MS" panose="030F0702030302020204" pitchFamily="66" charset="0"/>
                <a:ea typeface="Calibri" panose="020F0502020204030204" pitchFamily="34" charset="0"/>
                <a:cs typeface="Calibri" panose="020F0502020204030204" pitchFamily="34" charset="0"/>
              </a:rPr>
              <a:t>may need m</a:t>
            </a:r>
            <a:r>
              <a:rPr lang="en-GB" dirty="0">
                <a:effectLst/>
                <a:latin typeface="Comic Sans MS" panose="030F0702030302020204" pitchFamily="66" charset="0"/>
                <a:ea typeface="Calibri" panose="020F0502020204030204" pitchFamily="34" charset="0"/>
                <a:cs typeface="Times New Roman" panose="02020603050405020304" pitchFamily="18" charset="0"/>
              </a:rPr>
              <a:t>oney to live on if the main wage earner is killed.</a:t>
            </a:r>
          </a:p>
          <a:p>
            <a:pPr>
              <a:lnSpc>
                <a:spcPct val="107000"/>
              </a:lnSpc>
              <a:spcAft>
                <a:spcPts val="80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effectLst/>
                <a:latin typeface="Comic Sans MS" panose="030F0702030302020204" pitchFamily="66" charset="0"/>
                <a:ea typeface="Calibri" panose="020F0502020204030204" pitchFamily="34" charset="0"/>
                <a:cs typeface="Calibri" panose="020F0502020204030204" pitchFamily="34" charset="0"/>
              </a:rPr>
              <a:t>*</a:t>
            </a:r>
            <a:r>
              <a:rPr lang="en-GB" dirty="0">
                <a:solidFill>
                  <a:srgbClr val="FF0000"/>
                </a:solidFill>
                <a:effectLst/>
                <a:latin typeface="Comic Sans MS" panose="030F0702030302020204" pitchFamily="66" charset="0"/>
                <a:ea typeface="Calibri" panose="020F0502020204030204" pitchFamily="34" charset="0"/>
                <a:cs typeface="Calibri" panose="020F0502020204030204" pitchFamily="34" charset="0"/>
              </a:rPr>
              <a:t>Refugees</a:t>
            </a:r>
            <a:r>
              <a:rPr lang="en-GB" dirty="0">
                <a:effectLst/>
                <a:latin typeface="Comic Sans MS" panose="030F0702030302020204" pitchFamily="66" charset="0"/>
                <a:ea typeface="Calibri" panose="020F0502020204030204" pitchFamily="34" charset="0"/>
                <a:cs typeface="Calibri" panose="020F0502020204030204" pitchFamily="34" charset="0"/>
              </a:rPr>
              <a:t> who have lost their homes and livelihoods due to war may need a</a:t>
            </a:r>
            <a:r>
              <a:rPr lang="en-GB" dirty="0">
                <a:effectLst/>
                <a:latin typeface="Comic Sans MS" panose="030F0702030302020204" pitchFamily="66" charset="0"/>
                <a:ea typeface="Calibri" panose="020F0502020204030204" pitchFamily="34" charset="0"/>
                <a:cs typeface="Times New Roman" panose="02020603050405020304" pitchFamily="18" charset="0"/>
              </a:rPr>
              <a:t> safe place to live and access to food and clean water.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43D26F0A-2B7E-493D-BC39-9541720B17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2515" y="4437113"/>
            <a:ext cx="2999221" cy="14743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ctors Without Borders Changed The Way We Heal The World : Goats and Soda  : NPR">
            <a:extLst>
              <a:ext uri="{FF2B5EF4-FFF2-40B4-BE49-F238E27FC236}">
                <a16:creationId xmlns:a16="http://schemas.microsoft.com/office/drawing/2014/main" id="{3EB7EAC3-0294-4198-A304-E16C374B6D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516" y="2653731"/>
            <a:ext cx="2999219" cy="14743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at Is A Military Psychologist And How To Become One | Betterhelp">
            <a:extLst>
              <a:ext uri="{FF2B5EF4-FFF2-40B4-BE49-F238E27FC236}">
                <a16:creationId xmlns:a16="http://schemas.microsoft.com/office/drawing/2014/main" id="{44210A08-A06B-43F2-ADCC-FB082BD7526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515" y="908720"/>
            <a:ext cx="2999219" cy="1474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id="{F593840A-B52B-4DC5-B79C-4AE52422E911}"/>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177428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68560" y="159867"/>
            <a:ext cx="9229164" cy="528222"/>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Responses to victims of war – Christianity</a:t>
            </a:r>
          </a:p>
        </p:txBody>
      </p:sp>
      <p:sp>
        <p:nvSpPr>
          <p:cNvPr id="3" name="TextBox 2">
            <a:extLst>
              <a:ext uri="{FF2B5EF4-FFF2-40B4-BE49-F238E27FC236}">
                <a16:creationId xmlns:a16="http://schemas.microsoft.com/office/drawing/2014/main" id="{D3DF0F5A-0FB5-404D-9459-2640196C6EBA}"/>
              </a:ext>
            </a:extLst>
          </p:cNvPr>
          <p:cNvSpPr txBox="1"/>
          <p:nvPr/>
        </p:nvSpPr>
        <p:spPr>
          <a:xfrm>
            <a:off x="323528" y="688089"/>
            <a:ext cx="5040560" cy="2308324"/>
          </a:xfrm>
          <a:prstGeom prst="rect">
            <a:avLst/>
          </a:prstGeom>
          <a:noFill/>
        </p:spPr>
        <p:txBody>
          <a:bodyPr wrap="square" lIns="91440" tIns="45720" rIns="91440" bIns="45720" rtlCol="0" anchor="t">
            <a:spAutoFit/>
          </a:bodyPr>
          <a:lstStyle/>
          <a:p>
            <a:r>
              <a:rPr lang="en-GB" sz="1600" b="1" dirty="0">
                <a:latin typeface="Comic Sans MS" panose="030F0702030302020204" pitchFamily="66" charset="0"/>
              </a:rPr>
              <a:t>Due to the teachings of </a:t>
            </a:r>
            <a:r>
              <a:rPr lang="en-GB" sz="1600" b="1" dirty="0">
                <a:solidFill>
                  <a:srgbClr val="FF0000"/>
                </a:solidFill>
                <a:latin typeface="Comic Sans MS" panose="030F0702030302020204" pitchFamily="66" charset="0"/>
              </a:rPr>
              <a:t>Jesus</a:t>
            </a:r>
            <a:r>
              <a:rPr lang="en-GB" sz="1600" b="1" dirty="0">
                <a:latin typeface="Comic Sans MS" panose="030F0702030302020204" pitchFamily="66" charset="0"/>
              </a:rPr>
              <a:t>, Christians believe that they have a responsibility to help people in need, including the victims of war:</a:t>
            </a:r>
          </a:p>
          <a:p>
            <a:endParaRPr lang="en-GB" sz="1600" dirty="0">
              <a:latin typeface="Comic Sans MS" panose="030F0702030302020204" pitchFamily="66" charset="0"/>
            </a:endParaRPr>
          </a:p>
          <a:p>
            <a:r>
              <a:rPr lang="en-GB" sz="1600" dirty="0">
                <a:latin typeface="Comic Sans MS" panose="030F0702030302020204" pitchFamily="66" charset="0"/>
              </a:rPr>
              <a:t>*</a:t>
            </a:r>
            <a:r>
              <a:rPr lang="en-GB" sz="1600" dirty="0">
                <a:solidFill>
                  <a:srgbClr val="0000FF"/>
                </a:solidFill>
                <a:latin typeface="Comic Sans MS" panose="030F0702030302020204" pitchFamily="66" charset="0"/>
              </a:rPr>
              <a:t>Parable of the Sheep and Goats </a:t>
            </a:r>
            <a:r>
              <a:rPr lang="en-GB" sz="1600" dirty="0">
                <a:latin typeface="Comic Sans MS" panose="030F0702030302020204" pitchFamily="66" charset="0"/>
              </a:rPr>
              <a:t>– all people in need should be helped and cared for.</a:t>
            </a:r>
          </a:p>
          <a:p>
            <a:r>
              <a:rPr lang="en-GB" sz="1600" dirty="0">
                <a:latin typeface="Comic Sans MS"/>
              </a:rPr>
              <a:t>*</a:t>
            </a:r>
            <a:r>
              <a:rPr lang="en-GB" sz="1600" dirty="0">
                <a:solidFill>
                  <a:srgbClr val="0000FF"/>
                </a:solidFill>
                <a:latin typeface="Comic Sans MS"/>
              </a:rPr>
              <a:t>Agape</a:t>
            </a:r>
            <a:r>
              <a:rPr lang="en-GB" sz="1600" dirty="0">
                <a:latin typeface="Comic Sans MS"/>
              </a:rPr>
              <a:t>: </a:t>
            </a:r>
            <a:r>
              <a:rPr lang="en-GB" sz="1600" dirty="0">
                <a:solidFill>
                  <a:srgbClr val="7030A0"/>
                </a:solidFill>
                <a:latin typeface="Comic Sans MS"/>
              </a:rPr>
              <a:t>“love thy neighbour”; “treat others as you want to be treated.” (Bible)</a:t>
            </a:r>
            <a:endParaRPr lang="en-GB" sz="1600" dirty="0">
              <a:solidFill>
                <a:srgbClr val="7030A0"/>
              </a:solidFill>
              <a:latin typeface="Comic Sans MS" panose="030F0702030302020204" pitchFamily="66" charset="0"/>
            </a:endParaRPr>
          </a:p>
          <a:p>
            <a:r>
              <a:rPr lang="en-GB" sz="1600" dirty="0">
                <a:latin typeface="Comic Sans MS"/>
              </a:rPr>
              <a:t>*</a:t>
            </a:r>
            <a:r>
              <a:rPr lang="en-GB" sz="1600" dirty="0">
                <a:solidFill>
                  <a:srgbClr val="7030A0"/>
                </a:solidFill>
                <a:latin typeface="Comic Sans MS"/>
              </a:rPr>
              <a:t>”Blessed are the merciful.” (Bible)</a:t>
            </a:r>
            <a:endParaRPr lang="en-GB" sz="1600" dirty="0">
              <a:solidFill>
                <a:srgbClr val="7030A0"/>
              </a:solidFill>
              <a:latin typeface="Comic Sans MS" panose="030F0702030302020204" pitchFamily="66" charset="0"/>
            </a:endParaRPr>
          </a:p>
        </p:txBody>
      </p:sp>
      <p:pic>
        <p:nvPicPr>
          <p:cNvPr id="6146" name="Picture 2" descr="UK charity fighting global poverty | Christian Aid">
            <a:extLst>
              <a:ext uri="{FF2B5EF4-FFF2-40B4-BE49-F238E27FC236}">
                <a16:creationId xmlns:a16="http://schemas.microsoft.com/office/drawing/2014/main" id="{A670A5CA-10A3-4601-A114-95FB3A575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962674"/>
            <a:ext cx="3615673" cy="15891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1CB627E-123F-4910-A019-252B1BB48374}"/>
              </a:ext>
            </a:extLst>
          </p:cNvPr>
          <p:cNvSpPr txBox="1"/>
          <p:nvPr/>
        </p:nvSpPr>
        <p:spPr>
          <a:xfrm>
            <a:off x="323528" y="3142238"/>
            <a:ext cx="8437076" cy="2800767"/>
          </a:xfrm>
          <a:prstGeom prst="rect">
            <a:avLst/>
          </a:prstGeom>
          <a:noFill/>
        </p:spPr>
        <p:txBody>
          <a:bodyPr wrap="square" lIns="91440" tIns="45720" rIns="91440" bIns="45720" rtlCol="0" anchor="t">
            <a:spAutoFit/>
          </a:bodyPr>
          <a:lstStyle/>
          <a:p>
            <a:r>
              <a:rPr lang="en-GB" sz="1600" b="1" u="sng" dirty="0">
                <a:solidFill>
                  <a:srgbClr val="FF0000"/>
                </a:solidFill>
                <a:latin typeface="Comic Sans MS"/>
              </a:rPr>
              <a:t>Christian Aid</a:t>
            </a:r>
            <a:r>
              <a:rPr lang="en-GB" sz="1600" b="1" dirty="0">
                <a:solidFill>
                  <a:srgbClr val="FF0000"/>
                </a:solidFill>
                <a:latin typeface="Comic Sans MS"/>
              </a:rPr>
              <a:t> </a:t>
            </a:r>
            <a:endParaRPr lang="en-GB" sz="1600">
              <a:solidFill>
                <a:srgbClr val="000000"/>
              </a:solidFill>
              <a:latin typeface="Comic Sans MS"/>
            </a:endParaRPr>
          </a:p>
          <a:p>
            <a:r>
              <a:rPr lang="en-GB" sz="1600" dirty="0">
                <a:latin typeface="Comic Sans MS"/>
              </a:rPr>
              <a:t>Christian Aid are a large Christian organisation that support local charities in areas where there are people who have been impacted by war, for example, they do the following in Israel and its occupied territories:</a:t>
            </a:r>
          </a:p>
          <a:p>
            <a:endParaRPr lang="en-GB" sz="1600" dirty="0">
              <a:latin typeface="Comic Sans MS" panose="030F0702030302020204" pitchFamily="66" charset="0"/>
            </a:endParaRPr>
          </a:p>
          <a:p>
            <a:r>
              <a:rPr lang="en-GB" sz="1600" dirty="0">
                <a:latin typeface="Comic Sans MS"/>
              </a:rPr>
              <a:t>*Lobby the Israeli government to protect human rights for everyone in Israel.</a:t>
            </a:r>
          </a:p>
          <a:p>
            <a:r>
              <a:rPr lang="en-GB" sz="1600" dirty="0">
                <a:latin typeface="Comic Sans MS"/>
              </a:rPr>
              <a:t>* Witness life under Israeli occupation and stand up against human rights abuses.</a:t>
            </a:r>
          </a:p>
          <a:p>
            <a:r>
              <a:rPr lang="en-GB" sz="1600" dirty="0">
                <a:latin typeface="Comic Sans MS"/>
              </a:rPr>
              <a:t>* Provide education and skill development to women in occupied Israeli territory so that they can earn money and support themselves.</a:t>
            </a:r>
          </a:p>
          <a:p>
            <a:r>
              <a:rPr lang="en-GB" sz="1600" dirty="0">
                <a:latin typeface="Comic Sans MS"/>
              </a:rPr>
              <a:t>*Support and promote the legal rights of Palestinian Arab citizens of Israel who often live in villages that are unrecognised by Israel.</a:t>
            </a:r>
          </a:p>
        </p:txBody>
      </p:sp>
      <p:sp>
        <p:nvSpPr>
          <p:cNvPr id="5" name="Text Box 14">
            <a:extLst>
              <a:ext uri="{FF2B5EF4-FFF2-40B4-BE49-F238E27FC236}">
                <a16:creationId xmlns:a16="http://schemas.microsoft.com/office/drawing/2014/main" id="{8B549F29-623D-4B23-8496-E6CB20D49719}"/>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3450852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468560" y="159867"/>
            <a:ext cx="9229164" cy="528222"/>
          </a:xfrm>
          <a:prstGeom prst="rect">
            <a:avLst/>
          </a:prstGeom>
        </p:spPr>
        <p:txBody>
          <a:bodyPr wrap="square">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Responses to victims of war – Islam</a:t>
            </a:r>
          </a:p>
        </p:txBody>
      </p:sp>
      <p:sp>
        <p:nvSpPr>
          <p:cNvPr id="3" name="TextBox 2">
            <a:extLst>
              <a:ext uri="{FF2B5EF4-FFF2-40B4-BE49-F238E27FC236}">
                <a16:creationId xmlns:a16="http://schemas.microsoft.com/office/drawing/2014/main" id="{D3DF0F5A-0FB5-404D-9459-2640196C6EBA}"/>
              </a:ext>
            </a:extLst>
          </p:cNvPr>
          <p:cNvSpPr txBox="1"/>
          <p:nvPr/>
        </p:nvSpPr>
        <p:spPr>
          <a:xfrm>
            <a:off x="323528" y="688089"/>
            <a:ext cx="5616624" cy="1923604"/>
          </a:xfrm>
          <a:prstGeom prst="rect">
            <a:avLst/>
          </a:prstGeom>
          <a:noFill/>
        </p:spPr>
        <p:txBody>
          <a:bodyPr wrap="square" lIns="91440" tIns="45720" rIns="91440" bIns="45720" rtlCol="0" anchor="t">
            <a:spAutoFit/>
          </a:bodyPr>
          <a:lstStyle/>
          <a:p>
            <a:r>
              <a:rPr lang="en-GB" sz="1600" b="1" dirty="0">
                <a:latin typeface="Comic Sans MS" panose="030F0702030302020204" pitchFamily="66" charset="0"/>
              </a:rPr>
              <a:t>The Qur’an, Hadith and sunnah al gives reasons that Muslims should support victims of war:</a:t>
            </a:r>
          </a:p>
          <a:p>
            <a:endParaRPr lang="en-GB" sz="700" b="1" dirty="0">
              <a:solidFill>
                <a:srgbClr val="7030A0"/>
              </a:solidFill>
              <a:latin typeface="Comic Sans MS" panose="030F0702030302020204" pitchFamily="66" charset="0"/>
            </a:endParaRPr>
          </a:p>
          <a:p>
            <a:r>
              <a:rPr lang="en-GB" sz="1600" b="1" u="sng" dirty="0">
                <a:solidFill>
                  <a:srgbClr val="FF0000"/>
                </a:solidFill>
                <a:latin typeface="Comic Sans MS"/>
              </a:rPr>
              <a:t>Qur’an</a:t>
            </a:r>
            <a:r>
              <a:rPr lang="en-GB" sz="1600" b="1" dirty="0">
                <a:solidFill>
                  <a:srgbClr val="FF0000"/>
                </a:solidFill>
                <a:latin typeface="Comic Sans MS"/>
              </a:rPr>
              <a:t>: </a:t>
            </a:r>
            <a:r>
              <a:rPr lang="en-GB" sz="1600" dirty="0">
                <a:solidFill>
                  <a:srgbClr val="7030A0"/>
                </a:solidFill>
                <a:effectLst/>
                <a:latin typeface="Comic Sans MS"/>
                <a:ea typeface="Calibri"/>
                <a:cs typeface="Calibri"/>
              </a:rPr>
              <a:t>“Whoever saved a life, it is as if they saved the whole of mankind</a:t>
            </a:r>
            <a:r>
              <a:rPr lang="en-GB" sz="1600" dirty="0">
                <a:solidFill>
                  <a:srgbClr val="7030A0"/>
                </a:solidFill>
                <a:latin typeface="Comic Sans MS"/>
                <a:ea typeface="Calibri"/>
                <a:cs typeface="Calibri"/>
              </a:rPr>
              <a:t>.” (Qur'an)</a:t>
            </a:r>
            <a:endParaRPr lang="en-GB" sz="1600" dirty="0">
              <a:solidFill>
                <a:srgbClr val="7030A0"/>
              </a:solidFill>
              <a:effectLst/>
              <a:latin typeface="Comic Sans MS" panose="030F0702030302020204" pitchFamily="66" charset="0"/>
              <a:ea typeface="Calibri" panose="020F0502020204030204" pitchFamily="34" charset="0"/>
              <a:cs typeface="Calibri" panose="020F0502020204030204" pitchFamily="34" charset="0"/>
            </a:endParaRPr>
          </a:p>
          <a:p>
            <a:endParaRPr lang="en-GB" sz="1600" dirty="0">
              <a:solidFill>
                <a:srgbClr val="7030A0"/>
              </a:solidFill>
              <a:effectLst/>
              <a:latin typeface="Comic Sans MS" panose="030F0702030302020204" pitchFamily="66" charset="0"/>
              <a:ea typeface="Calibri" panose="020F0502020204030204" pitchFamily="34" charset="0"/>
              <a:cs typeface="Calibri" panose="020F0502020204030204" pitchFamily="34" charset="0"/>
            </a:endParaRPr>
          </a:p>
          <a:p>
            <a:r>
              <a:rPr lang="en-GB" sz="1600" b="1" u="sng" dirty="0">
                <a:solidFill>
                  <a:srgbClr val="FF0000"/>
                </a:solidFill>
                <a:latin typeface="Comic Sans MS"/>
                <a:cs typeface="Calibri"/>
              </a:rPr>
              <a:t>The prophet</a:t>
            </a:r>
            <a:r>
              <a:rPr lang="en-GB" sz="1600" b="1" dirty="0">
                <a:solidFill>
                  <a:srgbClr val="FF0000"/>
                </a:solidFill>
                <a:latin typeface="Comic Sans MS"/>
                <a:cs typeface="Calibri"/>
              </a:rPr>
              <a:t> </a:t>
            </a:r>
            <a:r>
              <a:rPr lang="en-GB" sz="1600" dirty="0">
                <a:latin typeface="Comic Sans MS"/>
                <a:cs typeface="Calibri"/>
              </a:rPr>
              <a:t>treated his prisoners of war with respect and protected their lives following the Battle of Badr.</a:t>
            </a:r>
            <a:endParaRPr lang="en-GB" sz="1600" u="sng" dirty="0">
              <a:latin typeface="Comic Sans MS"/>
              <a:cs typeface="Calibri"/>
            </a:endParaRPr>
          </a:p>
        </p:txBody>
      </p:sp>
      <p:sp>
        <p:nvSpPr>
          <p:cNvPr id="4" name="TextBox 3">
            <a:extLst>
              <a:ext uri="{FF2B5EF4-FFF2-40B4-BE49-F238E27FC236}">
                <a16:creationId xmlns:a16="http://schemas.microsoft.com/office/drawing/2014/main" id="{91CB627E-123F-4910-A019-252B1BB48374}"/>
              </a:ext>
            </a:extLst>
          </p:cNvPr>
          <p:cNvSpPr txBox="1"/>
          <p:nvPr/>
        </p:nvSpPr>
        <p:spPr>
          <a:xfrm>
            <a:off x="323528" y="2953395"/>
            <a:ext cx="8437076" cy="2554545"/>
          </a:xfrm>
          <a:prstGeom prst="rect">
            <a:avLst/>
          </a:prstGeom>
          <a:noFill/>
        </p:spPr>
        <p:txBody>
          <a:bodyPr wrap="square" rtlCol="0">
            <a:spAutoFit/>
          </a:bodyPr>
          <a:lstStyle/>
          <a:p>
            <a:r>
              <a:rPr lang="en-GB" sz="1600" b="1" u="sng" dirty="0">
                <a:solidFill>
                  <a:srgbClr val="FF0000"/>
                </a:solidFill>
                <a:latin typeface="Comic Sans MS" panose="030F0702030302020204" pitchFamily="66" charset="0"/>
              </a:rPr>
              <a:t>Muslim Aid</a:t>
            </a:r>
            <a:r>
              <a:rPr lang="en-GB" sz="1600" b="1" dirty="0">
                <a:solidFill>
                  <a:srgbClr val="FF0000"/>
                </a:solidFill>
                <a:latin typeface="Comic Sans MS" panose="030F0702030302020204" pitchFamily="66" charset="0"/>
              </a:rPr>
              <a:t> - </a:t>
            </a:r>
            <a:r>
              <a:rPr lang="en-GB" sz="1600" dirty="0">
                <a:solidFill>
                  <a:srgbClr val="FF0066"/>
                </a:solidFill>
                <a:latin typeface="Comic Sans MS" panose="030F0702030302020204" pitchFamily="66" charset="0"/>
                <a:hlinkClick r:id="rId2"/>
              </a:rPr>
              <a:t>https://www.youtube.com/watch?v=NfApFEDTtzE </a:t>
            </a:r>
            <a:endParaRPr lang="en-GB" sz="1600" dirty="0">
              <a:solidFill>
                <a:srgbClr val="FF0066"/>
              </a:solidFill>
              <a:latin typeface="Comic Sans MS" panose="030F0702030302020204" pitchFamily="66" charset="0"/>
            </a:endParaRPr>
          </a:p>
          <a:p>
            <a:r>
              <a:rPr lang="en-GB" sz="1600" dirty="0">
                <a:latin typeface="Comic Sans MS" panose="030F0702030302020204" pitchFamily="66" charset="0"/>
              </a:rPr>
              <a:t>Muslim Aid is an Islamic charity that uses zakat donations to help the victims of war.</a:t>
            </a:r>
          </a:p>
          <a:p>
            <a:endParaRPr lang="en-GB" sz="1600" dirty="0">
              <a:latin typeface="Comic Sans MS" panose="030F0702030302020204" pitchFamily="66" charset="0"/>
            </a:endParaRPr>
          </a:p>
          <a:p>
            <a:r>
              <a:rPr lang="en-GB" sz="1600" dirty="0">
                <a:latin typeface="Comic Sans MS" panose="030F0702030302020204" pitchFamily="66" charset="0"/>
              </a:rPr>
              <a:t>*Muslim Aid established the </a:t>
            </a:r>
            <a:r>
              <a:rPr lang="en-GB" sz="1600" dirty="0" err="1">
                <a:solidFill>
                  <a:srgbClr val="FF0000"/>
                </a:solidFill>
                <a:latin typeface="Comic Sans MS" panose="030F0702030302020204" pitchFamily="66" charset="0"/>
              </a:rPr>
              <a:t>Beity</a:t>
            </a:r>
            <a:r>
              <a:rPr lang="en-GB" sz="1600" dirty="0">
                <a:solidFill>
                  <a:srgbClr val="FF0000"/>
                </a:solidFill>
                <a:latin typeface="Comic Sans MS" panose="030F0702030302020204" pitchFamily="66" charset="0"/>
              </a:rPr>
              <a:t> orphanage </a:t>
            </a:r>
            <a:r>
              <a:rPr lang="en-GB" sz="1600" dirty="0">
                <a:latin typeface="Comic Sans MS" panose="030F0702030302020204" pitchFamily="66" charset="0"/>
              </a:rPr>
              <a:t>in Turkey to support orphans whose parents were killed in the conflict in Syria.  The orphans are kept safe, fed, clothed, receive healthcare and are educated by using Muslim Aid funds.</a:t>
            </a:r>
          </a:p>
          <a:p>
            <a:endParaRPr lang="en-GB" sz="1600" dirty="0">
              <a:latin typeface="Comic Sans MS" panose="030F0702030302020204" pitchFamily="66" charset="0"/>
            </a:endParaRPr>
          </a:p>
          <a:p>
            <a:r>
              <a:rPr lang="en-GB" sz="1600" dirty="0">
                <a:latin typeface="Comic Sans MS" panose="030F0702030302020204" pitchFamily="66" charset="0"/>
              </a:rPr>
              <a:t>*Helping refugees effected by the Syrian conflict on the Syrian-Jordan border by establishing medical camps so that refugees can receive free medical treatment.  Muslim Aid also distribute food, blankets and bedding to the refugees.</a:t>
            </a:r>
            <a:endParaRPr lang="en-GB" sz="1500" dirty="0">
              <a:latin typeface="Comic Sans MS" panose="030F0702030302020204" pitchFamily="66" charset="0"/>
            </a:endParaRPr>
          </a:p>
        </p:txBody>
      </p:sp>
      <p:pic>
        <p:nvPicPr>
          <p:cNvPr id="7170" name="Picture 2" descr="Muslim Aid's auditor raised concerns about 'significant deficit on  unrestricted funds'">
            <a:extLst>
              <a:ext uri="{FF2B5EF4-FFF2-40B4-BE49-F238E27FC236}">
                <a16:creationId xmlns:a16="http://schemas.microsoft.com/office/drawing/2014/main" id="{1DAADE17-96FA-40B3-AD4C-136864D5B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934561"/>
            <a:ext cx="2702868" cy="1590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a:extLst>
              <a:ext uri="{FF2B5EF4-FFF2-40B4-BE49-F238E27FC236}">
                <a16:creationId xmlns:a16="http://schemas.microsoft.com/office/drawing/2014/main" id="{6D6A48C4-196C-4398-A017-D6530DBAA051}"/>
              </a:ext>
            </a:extLst>
          </p:cNvPr>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peace and conflict and understand how to answer exam questions.</a:t>
            </a:r>
          </a:p>
        </p:txBody>
      </p:sp>
    </p:spTree>
    <p:extLst>
      <p:ext uri="{BB962C8B-B14F-4D97-AF65-F5344CB8AC3E}">
        <p14:creationId xmlns:p14="http://schemas.microsoft.com/office/powerpoint/2010/main" val="3076179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96552" y="214547"/>
            <a:ext cx="6912768" cy="861198"/>
          </a:xfrm>
          <a:prstGeom prst="rect">
            <a:avLst/>
          </a:prstGeom>
        </p:spPr>
        <p:txBody>
          <a:bodyPr wrap="square">
            <a:spAutoFit/>
          </a:bodyPr>
          <a:lstStyle/>
          <a:p>
            <a:pPr marL="685800">
              <a:lnSpc>
                <a:spcPct val="107000"/>
              </a:lnSpc>
              <a:spcAft>
                <a:spcPts val="0"/>
              </a:spcAft>
            </a:pPr>
            <a:r>
              <a:rPr lang="en-GB" sz="2400" u="sng" dirty="0">
                <a:latin typeface="Comic Sans MS" panose="030F0702030302020204" pitchFamily="66" charset="0"/>
                <a:ea typeface="Calibri" panose="020F0502020204030204" pitchFamily="34" charset="0"/>
                <a:cs typeface="Times New Roman" panose="02020603050405020304" pitchFamily="18" charset="0"/>
              </a:rPr>
              <a:t>Reasons for and against war</a:t>
            </a:r>
          </a:p>
          <a:p>
            <a:pPr marL="685800">
              <a:lnSpc>
                <a:spcPct val="107000"/>
              </a:lnSpc>
              <a:spcAft>
                <a:spcPts val="0"/>
              </a:spcAft>
            </a:pPr>
            <a:r>
              <a:rPr lang="en-GB" sz="2400" u="sng" dirty="0">
                <a:latin typeface="Comic Sans MS" panose="030F0702030302020204" pitchFamily="66" charset="0"/>
                <a:ea typeface="Calibri" panose="020F0502020204030204" pitchFamily="34" charset="0"/>
                <a:cs typeface="Times New Roman" panose="02020603050405020304" pitchFamily="18" charset="0"/>
              </a:rPr>
              <a:t>- Christianity</a:t>
            </a:r>
          </a:p>
        </p:txBody>
      </p:sp>
      <p:sp>
        <p:nvSpPr>
          <p:cNvPr id="4" name="Rectangle 3">
            <a:extLst>
              <a:ext uri="{FF2B5EF4-FFF2-40B4-BE49-F238E27FC236}">
                <a16:creationId xmlns:a16="http://schemas.microsoft.com/office/drawing/2014/main" id="{619C0BFF-6F0C-4FF7-BB4A-0A6DE1333FFA}"/>
              </a:ext>
            </a:extLst>
          </p:cNvPr>
          <p:cNvSpPr/>
          <p:nvPr/>
        </p:nvSpPr>
        <p:spPr>
          <a:xfrm>
            <a:off x="4572000" y="260648"/>
            <a:ext cx="4188604" cy="881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In order to successfully answer a question either ‘for’ or ‘against’ war, you should utilise the knowledge that you have from the whole of the Religion, peace and conflict module.</a:t>
            </a:r>
          </a:p>
        </p:txBody>
      </p:sp>
      <p:sp>
        <p:nvSpPr>
          <p:cNvPr id="6" name="TextBox 5">
            <a:extLst>
              <a:ext uri="{FF2B5EF4-FFF2-40B4-BE49-F238E27FC236}">
                <a16:creationId xmlns:a16="http://schemas.microsoft.com/office/drawing/2014/main" id="{FDD7E9E3-9525-4A1E-9FD3-6E3C493BD208}"/>
              </a:ext>
            </a:extLst>
          </p:cNvPr>
          <p:cNvSpPr txBox="1"/>
          <p:nvPr/>
        </p:nvSpPr>
        <p:spPr>
          <a:xfrm>
            <a:off x="241676" y="1198683"/>
            <a:ext cx="8570103" cy="2140586"/>
          </a:xfrm>
          <a:prstGeom prst="rect">
            <a:avLst/>
          </a:prstGeom>
          <a:noFill/>
        </p:spPr>
        <p:txBody>
          <a:bodyPr wrap="square" lIns="91440" tIns="45720" rIns="91440" bIns="45720" rtlCol="0" anchor="t">
            <a:spAutoFit/>
          </a:bodyPr>
          <a:lstStyle/>
          <a:p>
            <a:r>
              <a:rPr lang="en-GB" sz="2000" b="1" u="sng" dirty="0">
                <a:solidFill>
                  <a:srgbClr val="FF0000"/>
                </a:solidFill>
                <a:latin typeface="Comic Sans MS"/>
              </a:rPr>
              <a:t>Reasons for war</a:t>
            </a:r>
          </a:p>
          <a:p>
            <a:pPr>
              <a:lnSpc>
                <a:spcPct val="107000"/>
              </a:lnSpc>
              <a:spcAft>
                <a:spcPts val="800"/>
              </a:spcAft>
            </a:pPr>
            <a:r>
              <a:rPr lang="en-GB" sz="2000" dirty="0">
                <a:effectLst/>
                <a:latin typeface="Comic Sans MS"/>
                <a:ea typeface="Calibri"/>
                <a:cs typeface="Calibri"/>
              </a:rPr>
              <a:t>*The </a:t>
            </a:r>
            <a:r>
              <a:rPr lang="en-GB" sz="2000" dirty="0">
                <a:solidFill>
                  <a:srgbClr val="0000FF"/>
                </a:solidFill>
                <a:effectLst/>
                <a:latin typeface="Comic Sans MS"/>
                <a:ea typeface="Calibri"/>
                <a:cs typeface="Calibri"/>
              </a:rPr>
              <a:t>Just War Theory </a:t>
            </a:r>
            <a:r>
              <a:rPr lang="en-GB" sz="2000" dirty="0">
                <a:effectLst/>
                <a:latin typeface="Comic Sans MS"/>
                <a:ea typeface="Calibri"/>
                <a:cs typeface="Calibri"/>
              </a:rPr>
              <a:t>of Thomas Aquinas allows war in certain circumstances</a:t>
            </a:r>
            <a:r>
              <a:rPr lang="en-GB" sz="2000" dirty="0">
                <a:latin typeface="Comic Sans MS"/>
                <a:ea typeface="Calibri"/>
                <a:cs typeface="Calibri"/>
              </a:rPr>
              <a:t> – self-defence.</a:t>
            </a:r>
            <a:endParaRPr lang="en-GB" sz="20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latin typeface="Comic Sans MS"/>
                <a:ea typeface="Calibri"/>
                <a:cs typeface="Calibri"/>
              </a:rPr>
              <a:t>*</a:t>
            </a:r>
            <a:r>
              <a:rPr lang="en-GB" sz="2000" dirty="0">
                <a:effectLst/>
                <a:latin typeface="Comic Sans MS"/>
                <a:ea typeface="Calibri"/>
                <a:cs typeface="Calibri"/>
              </a:rPr>
              <a:t>The book of Exodus teaches</a:t>
            </a:r>
            <a:r>
              <a:rPr lang="en-GB" sz="2000" dirty="0">
                <a:solidFill>
                  <a:srgbClr val="FF0000"/>
                </a:solidFill>
                <a:effectLst/>
                <a:latin typeface="Comic Sans MS"/>
                <a:ea typeface="Calibri"/>
                <a:cs typeface="Calibri"/>
              </a:rPr>
              <a:t>:</a:t>
            </a:r>
            <a:r>
              <a:rPr lang="en-GB" sz="2000" b="1" dirty="0">
                <a:solidFill>
                  <a:srgbClr val="FF0000"/>
                </a:solidFill>
                <a:effectLst/>
                <a:latin typeface="Comic Sans MS"/>
                <a:ea typeface="Calibri"/>
                <a:cs typeface="Calibri"/>
              </a:rPr>
              <a:t> </a:t>
            </a:r>
            <a:r>
              <a:rPr lang="en-GB" sz="2000" b="1" dirty="0">
                <a:solidFill>
                  <a:srgbClr val="7030A0"/>
                </a:solidFill>
                <a:effectLst/>
                <a:latin typeface="Comic Sans MS"/>
                <a:ea typeface="Calibri"/>
                <a:cs typeface="Calibri"/>
              </a:rPr>
              <a:t>“An eye for an eye, a tooth for a tooth”</a:t>
            </a:r>
            <a:r>
              <a:rPr lang="en-GB" sz="2000" b="1" dirty="0">
                <a:effectLst/>
                <a:latin typeface="Comic Sans MS"/>
                <a:ea typeface="Calibri"/>
                <a:cs typeface="Calibri"/>
              </a:rPr>
              <a:t>; </a:t>
            </a:r>
            <a:r>
              <a:rPr lang="en-GB" sz="2000" dirty="0">
                <a:effectLst/>
                <a:latin typeface="Comic Sans MS"/>
                <a:ea typeface="Calibri"/>
                <a:cs typeface="Calibri"/>
              </a:rPr>
              <a:t>this suggests that war is acceptable as </a:t>
            </a:r>
            <a:r>
              <a:rPr lang="en-GB" sz="2000" dirty="0">
                <a:solidFill>
                  <a:srgbClr val="0000FF"/>
                </a:solidFill>
                <a:effectLst/>
                <a:latin typeface="Comic Sans MS"/>
                <a:ea typeface="Calibri"/>
                <a:cs typeface="Calibri"/>
              </a:rPr>
              <a:t>retaliation</a:t>
            </a:r>
            <a:r>
              <a:rPr lang="en-GB" sz="2000" dirty="0">
                <a:effectLst/>
                <a:latin typeface="Comic Sans MS"/>
                <a:ea typeface="Calibri"/>
                <a:cs typeface="Calibri"/>
              </a:rPr>
              <a:t>.</a:t>
            </a:r>
          </a:p>
          <a:p>
            <a:pPr>
              <a:lnSpc>
                <a:spcPct val="107000"/>
              </a:lnSpc>
              <a:spcAft>
                <a:spcPts val="800"/>
              </a:spcAft>
            </a:pPr>
            <a:endParaRPr lang="en-GB" sz="1400" dirty="0">
              <a:effectLst/>
              <a:latin typeface="Comic Sans MS"/>
              <a:ea typeface="Calibri"/>
              <a:cs typeface="Calibri"/>
            </a:endParaRPr>
          </a:p>
        </p:txBody>
      </p:sp>
      <p:sp>
        <p:nvSpPr>
          <p:cNvPr id="10" name="TextBox 9">
            <a:extLst>
              <a:ext uri="{FF2B5EF4-FFF2-40B4-BE49-F238E27FC236}">
                <a16:creationId xmlns:a16="http://schemas.microsoft.com/office/drawing/2014/main" id="{2C553F16-EB35-4F9A-AF12-3D29BE0EF0CA}"/>
              </a:ext>
            </a:extLst>
          </p:cNvPr>
          <p:cNvSpPr txBox="1"/>
          <p:nvPr/>
        </p:nvSpPr>
        <p:spPr>
          <a:xfrm>
            <a:off x="238909" y="3112774"/>
            <a:ext cx="8570103" cy="3196773"/>
          </a:xfrm>
          <a:prstGeom prst="rect">
            <a:avLst/>
          </a:prstGeom>
          <a:noFill/>
        </p:spPr>
        <p:txBody>
          <a:bodyPr wrap="square" lIns="91440" tIns="45720" rIns="91440" bIns="45720" rtlCol="0" anchor="t">
            <a:spAutoFit/>
          </a:bodyPr>
          <a:lstStyle/>
          <a:p>
            <a:r>
              <a:rPr lang="en-GB" sz="2000" b="1" u="sng" dirty="0">
                <a:solidFill>
                  <a:srgbClr val="FF0000"/>
                </a:solidFill>
                <a:latin typeface="Comic Sans MS"/>
              </a:rPr>
              <a:t>Reasons against war</a:t>
            </a:r>
          </a:p>
          <a:p>
            <a:pPr>
              <a:lnSpc>
                <a:spcPct val="107000"/>
              </a:lnSpc>
              <a:spcAft>
                <a:spcPts val="800"/>
              </a:spcAft>
            </a:pPr>
            <a:r>
              <a:rPr lang="en-GB" sz="2000" dirty="0">
                <a:effectLst/>
                <a:latin typeface="Comic Sans MS"/>
                <a:ea typeface="Calibri"/>
                <a:cs typeface="Calibri"/>
              </a:rPr>
              <a:t>*The </a:t>
            </a:r>
            <a:r>
              <a:rPr lang="en-GB" sz="2000" dirty="0">
                <a:solidFill>
                  <a:srgbClr val="0000FF"/>
                </a:solidFill>
                <a:effectLst/>
                <a:latin typeface="Comic Sans MS"/>
                <a:ea typeface="Calibri"/>
                <a:cs typeface="Calibri"/>
              </a:rPr>
              <a:t>sanctity of life </a:t>
            </a:r>
            <a:r>
              <a:rPr lang="en-GB" sz="2000" dirty="0">
                <a:effectLst/>
                <a:latin typeface="Comic Sans MS"/>
                <a:ea typeface="Calibri"/>
                <a:cs typeface="Calibri"/>
              </a:rPr>
              <a:t>– all people are made </a:t>
            </a:r>
            <a:r>
              <a:rPr lang="en-GB" sz="2000" b="1" dirty="0">
                <a:solidFill>
                  <a:srgbClr val="7030A0"/>
                </a:solidFill>
                <a:effectLst/>
                <a:latin typeface="Comic Sans MS"/>
                <a:ea typeface="Calibri"/>
                <a:cs typeface="Calibri"/>
              </a:rPr>
              <a:t>“in the image of God”</a:t>
            </a:r>
            <a:r>
              <a:rPr lang="en-GB" sz="2000" b="1" dirty="0">
                <a:effectLst/>
                <a:latin typeface="Comic Sans MS"/>
                <a:ea typeface="Calibri"/>
                <a:cs typeface="Calibri"/>
              </a:rPr>
              <a:t> </a:t>
            </a:r>
            <a:r>
              <a:rPr lang="en-GB" sz="2000" dirty="0">
                <a:effectLst/>
                <a:latin typeface="Comic Sans MS"/>
                <a:ea typeface="Calibri"/>
                <a:cs typeface="Calibri"/>
              </a:rPr>
              <a:t>and The Ten Commandments teach </a:t>
            </a:r>
            <a:r>
              <a:rPr lang="en-GB" sz="2000" b="1" dirty="0">
                <a:solidFill>
                  <a:srgbClr val="7030A0"/>
                </a:solidFill>
                <a:effectLst/>
                <a:latin typeface="Comic Sans MS"/>
                <a:ea typeface="Calibri"/>
                <a:cs typeface="Calibri"/>
              </a:rPr>
              <a:t>“</a:t>
            </a:r>
            <a:r>
              <a:rPr lang="en-GB" sz="2000" b="1" dirty="0">
                <a:solidFill>
                  <a:srgbClr val="7030A0"/>
                </a:solidFill>
                <a:latin typeface="Comic Sans MS"/>
                <a:ea typeface="Calibri"/>
                <a:cs typeface="Calibri"/>
              </a:rPr>
              <a:t>do</a:t>
            </a:r>
            <a:r>
              <a:rPr lang="en-GB" sz="2000" b="1" dirty="0">
                <a:solidFill>
                  <a:srgbClr val="7030A0"/>
                </a:solidFill>
                <a:effectLst/>
                <a:latin typeface="Comic Sans MS"/>
                <a:ea typeface="Calibri"/>
                <a:cs typeface="Calibri"/>
              </a:rPr>
              <a:t> not kill”</a:t>
            </a:r>
            <a:r>
              <a:rPr lang="en-GB" sz="2000" dirty="0">
                <a:solidFill>
                  <a:srgbClr val="7030A0"/>
                </a:solidFill>
                <a:effectLst/>
                <a:latin typeface="Comic Sans MS"/>
                <a:ea typeface="Calibri"/>
                <a:cs typeface="Calibri"/>
              </a:rPr>
              <a:t>.</a:t>
            </a:r>
            <a:r>
              <a:rPr lang="en-GB" sz="2000" dirty="0">
                <a:solidFill>
                  <a:srgbClr val="7030A0"/>
                </a:solidFill>
                <a:latin typeface="Comic Sans MS"/>
                <a:ea typeface="Calibri"/>
                <a:cs typeface="Calibri"/>
              </a:rPr>
              <a:t> (Bible)</a:t>
            </a:r>
            <a:endParaRPr lang="en-GB" sz="2000" dirty="0">
              <a:effectLst/>
              <a:latin typeface="Comic Sans MS"/>
              <a:ea typeface="Calibri"/>
              <a:cs typeface="Calibri"/>
            </a:endParaRPr>
          </a:p>
          <a:p>
            <a:pPr>
              <a:lnSpc>
                <a:spcPct val="107000"/>
              </a:lnSpc>
              <a:spcAft>
                <a:spcPts val="800"/>
              </a:spcAft>
            </a:pPr>
            <a:r>
              <a:rPr lang="en-GB" sz="2000" dirty="0">
                <a:effectLst/>
                <a:latin typeface="Comic Sans MS"/>
                <a:ea typeface="Calibri"/>
                <a:cs typeface="Calibri"/>
              </a:rPr>
              <a:t>*Jesus is seen as a </a:t>
            </a:r>
            <a:r>
              <a:rPr lang="en-GB" sz="2000" b="1" dirty="0">
                <a:solidFill>
                  <a:srgbClr val="FF0000"/>
                </a:solidFill>
                <a:effectLst/>
                <a:latin typeface="Comic Sans MS"/>
                <a:ea typeface="Calibri"/>
                <a:cs typeface="Calibri"/>
              </a:rPr>
              <a:t>PACIFIST</a:t>
            </a:r>
            <a:r>
              <a:rPr lang="en-GB" sz="2000" dirty="0">
                <a:effectLst/>
                <a:latin typeface="Comic Sans MS"/>
                <a:ea typeface="Calibri"/>
                <a:cs typeface="Calibri"/>
              </a:rPr>
              <a:t> and taught: </a:t>
            </a:r>
            <a:r>
              <a:rPr lang="en-GB" sz="2000" b="1" dirty="0">
                <a:solidFill>
                  <a:srgbClr val="7030A0"/>
                </a:solidFill>
                <a:effectLst/>
                <a:latin typeface="Comic Sans MS"/>
                <a:ea typeface="Calibri"/>
                <a:cs typeface="Calibri"/>
              </a:rPr>
              <a:t>“Love your enemies” </a:t>
            </a:r>
            <a:r>
              <a:rPr lang="en-GB" sz="2000" dirty="0">
                <a:effectLst/>
                <a:latin typeface="Comic Sans MS"/>
                <a:ea typeface="Calibri"/>
                <a:cs typeface="Calibri"/>
              </a:rPr>
              <a:t>and</a:t>
            </a:r>
            <a:r>
              <a:rPr lang="en-GB" sz="2000" b="1" dirty="0">
                <a:effectLst/>
                <a:latin typeface="Comic Sans MS"/>
                <a:ea typeface="Calibri"/>
                <a:cs typeface="Calibri"/>
              </a:rPr>
              <a:t> </a:t>
            </a:r>
            <a:r>
              <a:rPr lang="en-GB" sz="2000" b="1" dirty="0">
                <a:solidFill>
                  <a:srgbClr val="7030A0"/>
                </a:solidFill>
                <a:effectLst/>
                <a:latin typeface="Comic Sans MS"/>
                <a:ea typeface="Calibri"/>
                <a:cs typeface="Calibri"/>
              </a:rPr>
              <a:t>“blessed are the peacemakers” </a:t>
            </a:r>
            <a:r>
              <a:rPr lang="en-GB" sz="2000" dirty="0">
                <a:effectLst/>
                <a:latin typeface="Comic Sans MS"/>
                <a:ea typeface="Calibri"/>
                <a:cs typeface="Calibri"/>
              </a:rPr>
              <a:t>Jesus also stopped his disciples using violence saying </a:t>
            </a:r>
            <a:r>
              <a:rPr lang="en-GB" sz="2000" b="1" dirty="0">
                <a:solidFill>
                  <a:srgbClr val="7030A0"/>
                </a:solidFill>
                <a:effectLst/>
                <a:latin typeface="Comic Sans MS"/>
                <a:ea typeface="Calibri"/>
                <a:cs typeface="Calibri"/>
              </a:rPr>
              <a:t>“put your sword back into its place” </a:t>
            </a:r>
            <a:r>
              <a:rPr lang="en-GB" sz="2000" dirty="0">
                <a:effectLst/>
                <a:latin typeface="Comic Sans MS"/>
                <a:ea typeface="Calibri"/>
                <a:cs typeface="Calibri"/>
              </a:rPr>
              <a:t>when his disciples tried to prevent his arrest.</a:t>
            </a:r>
            <a:endParaRPr lang="en-GB" sz="2000">
              <a:effectLst/>
              <a:latin typeface="Comic Sans MS"/>
              <a:ea typeface="Calibri"/>
              <a:cs typeface="Calibri"/>
            </a:endParaRPr>
          </a:p>
          <a:p>
            <a:r>
              <a:rPr lang="en-GB" sz="2000" b="1" dirty="0">
                <a:effectLst/>
                <a:latin typeface="Comic Sans MS"/>
                <a:ea typeface="Calibri"/>
                <a:cs typeface="Times New Roman"/>
              </a:rPr>
              <a:t>*</a:t>
            </a:r>
            <a:r>
              <a:rPr lang="en-GB" sz="2000" b="1" dirty="0">
                <a:solidFill>
                  <a:srgbClr val="FF0000"/>
                </a:solidFill>
                <a:effectLst/>
                <a:latin typeface="Comic Sans MS"/>
                <a:ea typeface="Calibri"/>
                <a:cs typeface="Times New Roman"/>
              </a:rPr>
              <a:t>Jesus’</a:t>
            </a:r>
            <a:r>
              <a:rPr lang="en-GB" sz="2000" dirty="0">
                <a:effectLst/>
                <a:latin typeface="Comic Sans MS"/>
                <a:ea typeface="Calibri"/>
                <a:cs typeface="Times New Roman"/>
              </a:rPr>
              <a:t> teachings of agape generally suggest that war should be avoided: </a:t>
            </a:r>
            <a:r>
              <a:rPr lang="en-GB" sz="2000" b="1" dirty="0">
                <a:solidFill>
                  <a:srgbClr val="7030A0"/>
                </a:solidFill>
                <a:effectLst/>
                <a:latin typeface="Comic Sans MS"/>
                <a:ea typeface="Calibri"/>
                <a:cs typeface="Times New Roman"/>
              </a:rPr>
              <a:t>“love thy neighbour”.</a:t>
            </a:r>
            <a:r>
              <a:rPr lang="en-GB" sz="2000" b="1" dirty="0">
                <a:solidFill>
                  <a:srgbClr val="7030A0"/>
                </a:solidFill>
                <a:latin typeface="Comic Sans MS"/>
                <a:ea typeface="Calibri"/>
                <a:cs typeface="Times New Roman"/>
              </a:rPr>
              <a:t> (Bible)</a:t>
            </a:r>
            <a:endParaRPr lang="en-GB" sz="2000" dirty="0">
              <a:effectLst/>
              <a:latin typeface="Comic Sans MS"/>
              <a:ea typeface="Calibri"/>
              <a:cs typeface="Times New Roman"/>
            </a:endParaRPr>
          </a:p>
        </p:txBody>
      </p:sp>
    </p:spTree>
    <p:extLst>
      <p:ext uri="{BB962C8B-B14F-4D97-AF65-F5344CB8AC3E}">
        <p14:creationId xmlns:p14="http://schemas.microsoft.com/office/powerpoint/2010/main" val="505310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96552" y="214547"/>
            <a:ext cx="6912768" cy="861198"/>
          </a:xfrm>
          <a:prstGeom prst="rect">
            <a:avLst/>
          </a:prstGeom>
        </p:spPr>
        <p:txBody>
          <a:bodyPr wrap="square">
            <a:spAutoFit/>
          </a:bodyPr>
          <a:lstStyle/>
          <a:p>
            <a:pPr marL="685800">
              <a:lnSpc>
                <a:spcPct val="107000"/>
              </a:lnSpc>
              <a:spcAft>
                <a:spcPts val="0"/>
              </a:spcAft>
            </a:pPr>
            <a:r>
              <a:rPr lang="en-GB" sz="2400" u="sng" dirty="0">
                <a:latin typeface="Comic Sans MS" panose="030F0702030302020204" pitchFamily="66" charset="0"/>
                <a:ea typeface="Calibri" panose="020F0502020204030204" pitchFamily="34" charset="0"/>
                <a:cs typeface="Times New Roman" panose="02020603050405020304" pitchFamily="18" charset="0"/>
              </a:rPr>
              <a:t>Reasons for and against war</a:t>
            </a:r>
          </a:p>
          <a:p>
            <a:pPr marL="685800">
              <a:lnSpc>
                <a:spcPct val="107000"/>
              </a:lnSpc>
              <a:spcAft>
                <a:spcPts val="0"/>
              </a:spcAft>
            </a:pPr>
            <a:r>
              <a:rPr lang="en-GB" sz="2400" u="sng" dirty="0">
                <a:latin typeface="Comic Sans MS" panose="030F0702030302020204" pitchFamily="66" charset="0"/>
                <a:ea typeface="Calibri" panose="020F0502020204030204" pitchFamily="34" charset="0"/>
                <a:cs typeface="Times New Roman" panose="02020603050405020304" pitchFamily="18" charset="0"/>
              </a:rPr>
              <a:t>- Islam</a:t>
            </a:r>
          </a:p>
        </p:txBody>
      </p:sp>
      <p:sp>
        <p:nvSpPr>
          <p:cNvPr id="4" name="Rectangle 3">
            <a:extLst>
              <a:ext uri="{FF2B5EF4-FFF2-40B4-BE49-F238E27FC236}">
                <a16:creationId xmlns:a16="http://schemas.microsoft.com/office/drawing/2014/main" id="{619C0BFF-6F0C-4FF7-BB4A-0A6DE1333FFA}"/>
              </a:ext>
            </a:extLst>
          </p:cNvPr>
          <p:cNvSpPr/>
          <p:nvPr/>
        </p:nvSpPr>
        <p:spPr>
          <a:xfrm>
            <a:off x="4572000" y="260648"/>
            <a:ext cx="4188604" cy="881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Comic Sans MS" panose="030F0702030302020204" pitchFamily="66" charset="0"/>
              </a:rPr>
              <a:t>In order to successfully answer a question either ‘for’ or ‘against’ war, you should utilise the knowledge that you have from the whole of the Religion, peace and conflict module.</a:t>
            </a:r>
          </a:p>
        </p:txBody>
      </p:sp>
      <p:sp>
        <p:nvSpPr>
          <p:cNvPr id="6" name="TextBox 5">
            <a:extLst>
              <a:ext uri="{FF2B5EF4-FFF2-40B4-BE49-F238E27FC236}">
                <a16:creationId xmlns:a16="http://schemas.microsoft.com/office/drawing/2014/main" id="{FDD7E9E3-9525-4A1E-9FD3-6E3C493BD208}"/>
              </a:ext>
            </a:extLst>
          </p:cNvPr>
          <p:cNvSpPr txBox="1"/>
          <p:nvPr/>
        </p:nvSpPr>
        <p:spPr>
          <a:xfrm>
            <a:off x="241676" y="1198683"/>
            <a:ext cx="8570103" cy="1302023"/>
          </a:xfrm>
          <a:prstGeom prst="rect">
            <a:avLst/>
          </a:prstGeom>
          <a:noFill/>
        </p:spPr>
        <p:txBody>
          <a:bodyPr wrap="square" lIns="91440" tIns="45720" rIns="91440" bIns="45720" rtlCol="0" anchor="t">
            <a:spAutoFit/>
          </a:bodyPr>
          <a:lstStyle/>
          <a:p>
            <a:r>
              <a:rPr lang="en-GB" b="1" u="sng" dirty="0">
                <a:solidFill>
                  <a:srgbClr val="FF0000"/>
                </a:solidFill>
                <a:latin typeface="Comic Sans MS" panose="030F0702030302020204" pitchFamily="66" charset="0"/>
              </a:rPr>
              <a:t>Reasons for war</a:t>
            </a:r>
          </a:p>
          <a:p>
            <a:pPr>
              <a:lnSpc>
                <a:spcPct val="107000"/>
              </a:lnSpc>
              <a:spcAft>
                <a:spcPts val="800"/>
              </a:spcAft>
            </a:pPr>
            <a:r>
              <a:rPr lang="en-GB" sz="1500" dirty="0">
                <a:effectLst/>
                <a:latin typeface="Comic Sans MS" panose="030F0702030302020204" pitchFamily="66" charset="0"/>
                <a:ea typeface="Calibri" panose="020F0502020204030204" pitchFamily="34" charset="0"/>
                <a:cs typeface="Calibri" panose="020F0502020204030204" pitchFamily="34" charset="0"/>
              </a:rPr>
              <a:t>*The principle of </a:t>
            </a:r>
            <a:r>
              <a:rPr lang="en-GB" sz="1500" dirty="0">
                <a:solidFill>
                  <a:srgbClr val="0000FF"/>
                </a:solidFill>
                <a:effectLst/>
                <a:latin typeface="Comic Sans MS" panose="030F0702030302020204" pitchFamily="66" charset="0"/>
                <a:ea typeface="Calibri" panose="020F0502020204030204" pitchFamily="34" charset="0"/>
                <a:cs typeface="Calibri" panose="020F0502020204030204" pitchFamily="34" charset="0"/>
              </a:rPr>
              <a:t>Lesser jihad</a:t>
            </a:r>
            <a:endParaRPr lang="en-GB" sz="15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500" dirty="0">
                <a:effectLst/>
                <a:latin typeface="Comic Sans MS"/>
                <a:ea typeface="Calibri"/>
                <a:cs typeface="Calibri"/>
              </a:rPr>
              <a:t>*The prophet Muhammed was involved in conflicts such as the </a:t>
            </a:r>
            <a:r>
              <a:rPr lang="en-GB" sz="1500" dirty="0">
                <a:solidFill>
                  <a:srgbClr val="0000FF"/>
                </a:solidFill>
                <a:effectLst/>
                <a:latin typeface="Comic Sans MS"/>
                <a:ea typeface="Calibri"/>
                <a:cs typeface="Calibri"/>
              </a:rPr>
              <a:t>Battle of Badr</a:t>
            </a:r>
            <a:r>
              <a:rPr lang="en-GB" sz="1500" dirty="0">
                <a:solidFill>
                  <a:srgbClr val="0000FF"/>
                </a:solidFill>
                <a:latin typeface="Comic Sans MS"/>
                <a:ea typeface="Calibri"/>
                <a:cs typeface="Calibri"/>
              </a:rPr>
              <a:t>.</a:t>
            </a:r>
            <a:endParaRPr lang="en-GB" sz="1500" dirty="0">
              <a:latin typeface="Comic Sans MS"/>
              <a:ea typeface="Calibri"/>
              <a:cs typeface="Calibri"/>
            </a:endParaRPr>
          </a:p>
          <a:p>
            <a:pPr>
              <a:lnSpc>
                <a:spcPct val="107000"/>
              </a:lnSpc>
              <a:spcAft>
                <a:spcPts val="800"/>
              </a:spcAft>
            </a:pPr>
            <a:r>
              <a:rPr lang="en-GB" sz="1500" dirty="0">
                <a:latin typeface="Comic Sans MS"/>
                <a:ea typeface="Calibri"/>
                <a:cs typeface="Calibri"/>
              </a:rPr>
              <a:t> </a:t>
            </a:r>
            <a:r>
              <a:rPr lang="en-GB" sz="1500" b="1" dirty="0">
                <a:solidFill>
                  <a:srgbClr val="7030A0"/>
                </a:solidFill>
                <a:effectLst/>
                <a:latin typeface="Comic Sans MS"/>
                <a:ea typeface="Calibri"/>
                <a:cs typeface="Calibri"/>
              </a:rPr>
              <a:t>“Those who have been attacked are permitted to take up arms</a:t>
            </a:r>
            <a:r>
              <a:rPr lang="en-GB" sz="1500" b="1" dirty="0">
                <a:solidFill>
                  <a:srgbClr val="7030A0"/>
                </a:solidFill>
                <a:latin typeface="Comic Sans MS"/>
                <a:ea typeface="Calibri"/>
                <a:cs typeface="Calibri"/>
              </a:rPr>
              <a:t>.” (Qur'an)</a:t>
            </a:r>
            <a:endParaRPr lang="en-GB" sz="1500" b="1" dirty="0">
              <a:effectLst/>
              <a:latin typeface="Comic Sans MS"/>
              <a:ea typeface="Calibri"/>
              <a:cs typeface="Calibri"/>
            </a:endParaRPr>
          </a:p>
        </p:txBody>
      </p:sp>
      <p:sp>
        <p:nvSpPr>
          <p:cNvPr id="10" name="TextBox 9">
            <a:extLst>
              <a:ext uri="{FF2B5EF4-FFF2-40B4-BE49-F238E27FC236}">
                <a16:creationId xmlns:a16="http://schemas.microsoft.com/office/drawing/2014/main" id="{2C553F16-EB35-4F9A-AF12-3D29BE0EF0CA}"/>
              </a:ext>
            </a:extLst>
          </p:cNvPr>
          <p:cNvSpPr txBox="1"/>
          <p:nvPr/>
        </p:nvSpPr>
        <p:spPr>
          <a:xfrm>
            <a:off x="288605" y="2684573"/>
            <a:ext cx="8570103" cy="4213076"/>
          </a:xfrm>
          <a:prstGeom prst="rect">
            <a:avLst/>
          </a:prstGeom>
          <a:noFill/>
        </p:spPr>
        <p:txBody>
          <a:bodyPr wrap="square" lIns="91440" tIns="45720" rIns="91440" bIns="45720" rtlCol="0" anchor="t">
            <a:spAutoFit/>
          </a:bodyPr>
          <a:lstStyle/>
          <a:p>
            <a:r>
              <a:rPr lang="en-GB" sz="2000" b="1" u="sng" dirty="0">
                <a:solidFill>
                  <a:srgbClr val="FF0000"/>
                </a:solidFill>
                <a:latin typeface="Comic Sans MS"/>
              </a:rPr>
              <a:t>Reasons against war</a:t>
            </a:r>
          </a:p>
          <a:p>
            <a:pPr>
              <a:lnSpc>
                <a:spcPct val="107000"/>
              </a:lnSpc>
              <a:spcAft>
                <a:spcPts val="800"/>
              </a:spcAft>
            </a:pPr>
            <a:r>
              <a:rPr lang="en-GB" sz="2000" dirty="0">
                <a:effectLst/>
                <a:latin typeface="Comic Sans MS"/>
                <a:ea typeface="Calibri"/>
                <a:cs typeface="Calibri"/>
              </a:rPr>
              <a:t>*The </a:t>
            </a:r>
            <a:r>
              <a:rPr lang="en-GB" sz="2000" dirty="0">
                <a:solidFill>
                  <a:srgbClr val="0000FF"/>
                </a:solidFill>
                <a:effectLst/>
                <a:latin typeface="Comic Sans MS"/>
                <a:ea typeface="Calibri"/>
                <a:cs typeface="Calibri"/>
              </a:rPr>
              <a:t>sanctity of life</a:t>
            </a:r>
            <a:r>
              <a:rPr lang="en-GB" sz="2000" dirty="0">
                <a:effectLst/>
                <a:latin typeface="Comic Sans MS"/>
                <a:ea typeface="Calibri"/>
                <a:cs typeface="Calibri"/>
              </a:rPr>
              <a:t>.</a:t>
            </a:r>
          </a:p>
          <a:p>
            <a:pPr>
              <a:lnSpc>
                <a:spcPct val="107000"/>
              </a:lnSpc>
              <a:spcAft>
                <a:spcPts val="800"/>
              </a:spcAft>
            </a:pPr>
            <a:r>
              <a:rPr lang="en-GB" sz="2000" dirty="0">
                <a:effectLst/>
                <a:latin typeface="Comic Sans MS"/>
                <a:ea typeface="Calibri"/>
                <a:cs typeface="Calibri"/>
              </a:rPr>
              <a:t>*War inevitable causes destruction of the environment around us and as stewards (khalifahs) of God’s creation, we should do all that we can avoid such destruction of the planet.</a:t>
            </a:r>
          </a:p>
          <a:p>
            <a:pPr>
              <a:lnSpc>
                <a:spcPct val="107000"/>
              </a:lnSpc>
              <a:spcAft>
                <a:spcPts val="800"/>
              </a:spcAft>
            </a:pPr>
            <a:r>
              <a:rPr lang="en-GB" sz="2000" dirty="0">
                <a:effectLst/>
                <a:latin typeface="Comic Sans MS"/>
                <a:ea typeface="Calibri"/>
                <a:cs typeface="Calibri"/>
              </a:rPr>
              <a:t>*On the Day of Judgement Allah will show mercy and forgiveness to those who have shown mercy and forgiveness to others.</a:t>
            </a:r>
          </a:p>
          <a:p>
            <a:pPr>
              <a:lnSpc>
                <a:spcPct val="107000"/>
              </a:lnSpc>
              <a:spcAft>
                <a:spcPts val="800"/>
              </a:spcAft>
            </a:pPr>
            <a:r>
              <a:rPr lang="en-GB" sz="2000" b="1" dirty="0">
                <a:effectLst/>
                <a:latin typeface="Comic Sans MS"/>
                <a:ea typeface="Calibri"/>
                <a:cs typeface="Calibri"/>
              </a:rPr>
              <a:t>From the Qur’an:</a:t>
            </a:r>
            <a:endParaRPr lang="en-GB" sz="2000" dirty="0">
              <a:effectLst/>
              <a:latin typeface="Comic Sans MS"/>
              <a:ea typeface="Calibri"/>
              <a:cs typeface="Calibri"/>
            </a:endParaRPr>
          </a:p>
          <a:p>
            <a:pPr>
              <a:lnSpc>
                <a:spcPct val="107000"/>
              </a:lnSpc>
              <a:spcAft>
                <a:spcPts val="800"/>
              </a:spcAft>
            </a:pPr>
            <a:r>
              <a:rPr lang="en-GB" sz="2000" b="1" dirty="0">
                <a:effectLst/>
                <a:latin typeface="Comic Sans MS"/>
                <a:ea typeface="Calibri"/>
                <a:cs typeface="Calibri"/>
              </a:rPr>
              <a:t>*</a:t>
            </a:r>
            <a:r>
              <a:rPr lang="en-GB" sz="2000" b="1" dirty="0">
                <a:solidFill>
                  <a:srgbClr val="7030A0"/>
                </a:solidFill>
                <a:effectLst/>
                <a:latin typeface="Comic Sans MS"/>
                <a:ea typeface="Calibri"/>
                <a:cs typeface="Calibri"/>
              </a:rPr>
              <a:t>”If they incline to peace, make peace with them</a:t>
            </a:r>
            <a:r>
              <a:rPr lang="en-GB" sz="2000" b="1" dirty="0">
                <a:solidFill>
                  <a:srgbClr val="7030A0"/>
                </a:solidFill>
                <a:latin typeface="Comic Sans MS"/>
                <a:ea typeface="Calibri"/>
                <a:cs typeface="Calibri"/>
              </a:rPr>
              <a:t>.” (Qur'an)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a:buChar char="•"/>
            </a:pPr>
            <a:r>
              <a:rPr lang="en-GB" sz="2000" b="1" dirty="0">
                <a:solidFill>
                  <a:srgbClr val="7030A0"/>
                </a:solidFill>
                <a:latin typeface="Comic Sans MS"/>
                <a:ea typeface="Calibri"/>
                <a:cs typeface="Calibri"/>
              </a:rPr>
              <a:t>'Let them pardon and forgive.' (Qur'an)</a:t>
            </a:r>
            <a:endParaRPr lang="en-GB" sz="2000" b="1" dirty="0">
              <a:solidFill>
                <a:srgbClr val="7030A0"/>
              </a:solidFill>
              <a:latin typeface="Comic Sans MS"/>
              <a:ea typeface="Calibri" panose="020F0502020204030204" pitchFamily="34" charset="0"/>
              <a:cs typeface="Calibri"/>
            </a:endParaRPr>
          </a:p>
          <a:p>
            <a:pPr>
              <a:lnSpc>
                <a:spcPct val="107000"/>
              </a:lnSpc>
              <a:spcAft>
                <a:spcPts val="800"/>
              </a:spcAft>
            </a:pPr>
            <a:endParaRPr lang="en-GB" sz="1500" b="1" dirty="0">
              <a:solidFill>
                <a:srgbClr val="7030A0"/>
              </a:solidFill>
              <a:latin typeface="Comic Sans MS"/>
              <a:ea typeface="Calibri" panose="020F0502020204030204" pitchFamily="34" charset="0"/>
              <a:cs typeface="Calibri"/>
            </a:endParaRPr>
          </a:p>
        </p:txBody>
      </p:sp>
    </p:spTree>
    <p:extLst>
      <p:ext uri="{BB962C8B-B14F-4D97-AF65-F5344CB8AC3E}">
        <p14:creationId xmlns:p14="http://schemas.microsoft.com/office/powerpoint/2010/main" val="17283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2" name="Rectangle 1"/>
          <p:cNvSpPr/>
          <p:nvPr/>
        </p:nvSpPr>
        <p:spPr>
          <a:xfrm>
            <a:off x="76200" y="692696"/>
            <a:ext cx="5359896" cy="5163593"/>
          </a:xfrm>
          <a:prstGeom prst="rect">
            <a:avLst/>
          </a:prstGeom>
        </p:spPr>
        <p:txBody>
          <a:bodyPr wrap="square">
            <a:spAutoFit/>
          </a:bodyPr>
          <a:lstStyle/>
          <a:p>
            <a:pPr marL="685800">
              <a:lnSpc>
                <a:spcPct val="107000"/>
              </a:lnSpc>
              <a:spcAft>
                <a:spcPts val="0"/>
              </a:spcAft>
            </a:pPr>
            <a:r>
              <a:rPr lang="en-GB" sz="2800" b="1" u="sng" dirty="0">
                <a:latin typeface="Comic Sans MS" panose="030F0702030302020204" pitchFamily="66" charset="0"/>
                <a:ea typeface="Calibri" panose="020F0502020204030204" pitchFamily="34" charset="0"/>
                <a:cs typeface="Times New Roman" panose="02020603050405020304" pitchFamily="18" charset="0"/>
              </a:rPr>
              <a:t>Theme D: Religion, Crime and Punishment </a:t>
            </a:r>
          </a:p>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marL="1143000" indent="-457200">
              <a:lnSpc>
                <a:spcPct val="107000"/>
              </a:lnSpc>
              <a:spcAft>
                <a:spcPts val="0"/>
              </a:spcAft>
              <a:buFontTx/>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Capital Punishment</a:t>
            </a:r>
          </a:p>
          <a:p>
            <a:pPr marL="1143000" indent="-457200">
              <a:lnSpc>
                <a:spcPct val="107000"/>
              </a:lnSpc>
              <a:spcAft>
                <a:spcPts val="0"/>
              </a:spcAft>
              <a:buFontTx/>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Forgiveness</a:t>
            </a:r>
          </a:p>
          <a:p>
            <a:pPr marL="1143000" indent="-457200">
              <a:lnSpc>
                <a:spcPct val="107000"/>
              </a:lnSpc>
              <a:spcAft>
                <a:spcPts val="0"/>
              </a:spcAft>
              <a:buFontTx/>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Causes of Crime</a:t>
            </a:r>
          </a:p>
          <a:p>
            <a:pPr marL="1143000" indent="-457200">
              <a:lnSpc>
                <a:spcPct val="107000"/>
              </a:lnSpc>
              <a:spcAft>
                <a:spcPts val="0"/>
              </a:spcAft>
              <a:buFontTx/>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Aims of Punishment</a:t>
            </a:r>
          </a:p>
          <a:p>
            <a:pPr marL="1143000" indent="-457200">
              <a:lnSpc>
                <a:spcPct val="107000"/>
              </a:lnSpc>
              <a:spcAft>
                <a:spcPts val="0"/>
              </a:spcAft>
              <a:buFontTx/>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Types of Punishment</a:t>
            </a:r>
          </a:p>
          <a:p>
            <a:pPr marL="1143000" indent="-457200">
              <a:lnSpc>
                <a:spcPct val="107000"/>
              </a:lnSpc>
              <a:spcAft>
                <a:spcPts val="0"/>
              </a:spcAft>
              <a:buFontTx/>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Hate Crimes</a:t>
            </a:r>
          </a:p>
          <a:p>
            <a:pPr marL="1143000" indent="-457200">
              <a:lnSpc>
                <a:spcPct val="107000"/>
              </a:lnSpc>
              <a:spcAft>
                <a:spcPts val="0"/>
              </a:spcAft>
              <a:buFontTx/>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Evil, Suffering and Freewill</a:t>
            </a:r>
          </a:p>
        </p:txBody>
      </p:sp>
      <p:pic>
        <p:nvPicPr>
          <p:cNvPr id="7" name="Picture 6" descr="capital punishment | Definition, Debate, &amp; Facts | Britanni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697" y="692696"/>
            <a:ext cx="1945749" cy="1801539"/>
          </a:xfrm>
          <a:prstGeom prst="rect">
            <a:avLst/>
          </a:prstGeom>
          <a:noFill/>
          <a:ln>
            <a:noFill/>
          </a:ln>
        </p:spPr>
      </p:pic>
      <p:pic>
        <p:nvPicPr>
          <p:cNvPr id="8" name="Picture 7" descr="Types of Punishment , Criminal Law Ireland - YouTube"/>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063004"/>
            <a:ext cx="2862808" cy="1637332"/>
          </a:xfrm>
          <a:prstGeom prst="rect">
            <a:avLst/>
          </a:prstGeom>
          <a:noFill/>
          <a:ln>
            <a:noFill/>
          </a:ln>
        </p:spPr>
      </p:pic>
    </p:spTree>
    <p:extLst>
      <p:ext uri="{BB962C8B-B14F-4D97-AF65-F5344CB8AC3E}">
        <p14:creationId xmlns:p14="http://schemas.microsoft.com/office/powerpoint/2010/main" val="2822202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2" name="Rectangle 1"/>
          <p:cNvSpPr/>
          <p:nvPr/>
        </p:nvSpPr>
        <p:spPr>
          <a:xfrm>
            <a:off x="0" y="332656"/>
            <a:ext cx="5359896" cy="5010474"/>
          </a:xfrm>
          <a:prstGeom prst="rect">
            <a:avLst/>
          </a:prstGeom>
        </p:spPr>
        <p:txBody>
          <a:bodyPr wrap="square" lIns="91440" tIns="45720" rIns="91440" bIns="45720" anchor="t">
            <a:spAutoFit/>
          </a:bodyPr>
          <a:lstStyle/>
          <a:p>
            <a:pPr marL="685800">
              <a:lnSpc>
                <a:spcPct val="107000"/>
              </a:lnSpc>
              <a:spcAft>
                <a:spcPts val="0"/>
              </a:spcAft>
            </a:pPr>
            <a:endParaRPr lang="en-GB" sz="2800" dirty="0">
              <a:latin typeface="Comic Sans MS" panose="030F0702030302020204" pitchFamily="66" charset="0"/>
              <a:ea typeface="Calibri" panose="020F0502020204030204" pitchFamily="34" charset="0"/>
              <a:cs typeface="Times New Roman" panose="02020603050405020304" pitchFamily="18" charset="0"/>
            </a:endParaRPr>
          </a:p>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Capital Punishment</a:t>
            </a:r>
          </a:p>
          <a:p>
            <a:pPr marL="685800">
              <a:lnSpc>
                <a:spcPct val="107000"/>
              </a:lnSpc>
              <a:spcAft>
                <a:spcPts val="0"/>
              </a:spcAft>
            </a:pPr>
            <a:endParaRPr lang="en-GB" sz="2800" u="sng" dirty="0">
              <a:latin typeface="Comic Sans MS" panose="030F0702030302020204" pitchFamily="66" charset="0"/>
              <a:ea typeface="Calibri" panose="020F0502020204030204" pitchFamily="34" charset="0"/>
              <a:cs typeface="Times New Roman" panose="02020603050405020304" pitchFamily="18" charset="0"/>
            </a:endParaRPr>
          </a:p>
          <a:p>
            <a:pPr marL="685800">
              <a:lnSpc>
                <a:spcPct val="107000"/>
              </a:lnSpc>
            </a:pPr>
            <a:r>
              <a:rPr lang="en-GB" sz="2400" dirty="0">
                <a:latin typeface="Comic Sans MS"/>
              </a:rPr>
              <a:t>Capital punishment refers to the death sentence.  Currently 53 countries such as China and Iran maintain capital punishment.  Examples include a lethal injection, hanging and even stoning. The death sentence was abolished in the UK in 1969.</a:t>
            </a:r>
            <a:endParaRPr lang="en-GB" sz="2400" u="sng">
              <a:latin typeface="Comic Sans MS"/>
              <a:ea typeface="Calibri" panose="020F0502020204030204" pitchFamily="34" charset="0"/>
              <a:cs typeface="Times New Roman" panose="02020603050405020304" pitchFamily="18" charset="0"/>
            </a:endParaRPr>
          </a:p>
        </p:txBody>
      </p:sp>
      <p:pic>
        <p:nvPicPr>
          <p:cNvPr id="7" name="Picture 6" descr="capital punishment | Definition, Debate, &amp; Facts | Britanni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697" y="692696"/>
            <a:ext cx="1945749" cy="1801539"/>
          </a:xfrm>
          <a:prstGeom prst="rect">
            <a:avLst/>
          </a:prstGeom>
          <a:noFill/>
          <a:ln>
            <a:noFill/>
          </a:ln>
        </p:spPr>
      </p:pic>
    </p:spTree>
    <p:extLst>
      <p:ext uri="{BB962C8B-B14F-4D97-AF65-F5344CB8AC3E}">
        <p14:creationId xmlns:p14="http://schemas.microsoft.com/office/powerpoint/2010/main" val="3616597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pic>
        <p:nvPicPr>
          <p:cNvPr id="7" name="Picture 6" descr="capital punishment | Definition, Debate, &amp; Facts | Britanni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697" y="692696"/>
            <a:ext cx="1945749" cy="1801539"/>
          </a:xfrm>
          <a:prstGeom prst="rect">
            <a:avLst/>
          </a:prstGeom>
          <a:noFill/>
          <a:ln>
            <a:noFill/>
          </a:ln>
        </p:spPr>
      </p:pic>
      <p:pic>
        <p:nvPicPr>
          <p:cNvPr id="16" name="Picture 15" descr="Executions down globally, but up in U.S., says Amnesty International |  National Catholic Report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479" y="3086679"/>
            <a:ext cx="2991197" cy="2181264"/>
          </a:xfrm>
          <a:prstGeom prst="rect">
            <a:avLst/>
          </a:prstGeom>
          <a:noFill/>
          <a:ln>
            <a:noFill/>
          </a:ln>
        </p:spPr>
      </p:pic>
      <p:sp>
        <p:nvSpPr>
          <p:cNvPr id="15" name="Rectangle 14"/>
          <p:cNvSpPr/>
          <p:nvPr/>
        </p:nvSpPr>
        <p:spPr>
          <a:xfrm>
            <a:off x="433231" y="343912"/>
            <a:ext cx="4572000" cy="6370975"/>
          </a:xfrm>
          <a:prstGeom prst="rect">
            <a:avLst/>
          </a:prstGeom>
        </p:spPr>
        <p:txBody>
          <a:bodyPr lIns="91440" tIns="45720" rIns="91440" bIns="45720" anchor="t">
            <a:spAutoFit/>
          </a:bodyPr>
          <a:lstStyle/>
          <a:p>
            <a:r>
              <a:rPr lang="en-GB" sz="2400" u="sng" dirty="0">
                <a:latin typeface="Comic Sans MS" panose="030F0702030302020204" pitchFamily="66" charset="0"/>
                <a:ea typeface="Calibri" panose="020F0502020204030204" pitchFamily="34" charset="0"/>
                <a:cs typeface="Times New Roman" panose="02020603050405020304" pitchFamily="18" charset="0"/>
              </a:rPr>
              <a:t>Christian and Islam Views on Capital Punishment</a:t>
            </a:r>
          </a:p>
          <a:p>
            <a:endParaRPr lang="en-GB" sz="2400" u="sng" dirty="0">
              <a:latin typeface="Comic Sans MS" panose="030F0702030302020204" pitchFamily="66" charset="0"/>
              <a:ea typeface="Calibri" panose="020F0502020204030204" pitchFamily="34" charset="0"/>
              <a:cs typeface="Times New Roman" panose="02020603050405020304" pitchFamily="18" charset="0"/>
            </a:endParaRPr>
          </a:p>
          <a:p>
            <a:r>
              <a:rPr lang="en-US" b="1" dirty="0">
                <a:latin typeface="Comic Sans MS"/>
                <a:cs typeface="Times New Roman"/>
              </a:rPr>
              <a:t>Advocates:</a:t>
            </a:r>
            <a:r>
              <a:rPr lang="en-US" dirty="0">
                <a:latin typeface="Comic Sans MS"/>
                <a:cs typeface="Times New Roman"/>
              </a:rPr>
              <a:t> Those who support the death sentence (still exists in some American states) argue that such a strict punishment is a good way to deter criminals and allow for retribution for heinous crimes.  They refer to the </a:t>
            </a:r>
            <a:r>
              <a:rPr lang="en-US" dirty="0">
                <a:solidFill>
                  <a:srgbClr val="0070C0"/>
                </a:solidFill>
                <a:latin typeface="Comic Sans MS"/>
                <a:cs typeface="Times New Roman"/>
              </a:rPr>
              <a:t>Old Testament, ‘’an eye for an eye, a tooth for a tooth.’’ (Bible)</a:t>
            </a:r>
          </a:p>
          <a:p>
            <a:endParaRPr lang="en-US" dirty="0">
              <a:latin typeface="Comic Sans MS" panose="030F0702030302020204" pitchFamily="66" charset="0"/>
              <a:cs typeface="Times New Roman" panose="02020603050405020304" pitchFamily="18" charset="0"/>
            </a:endParaRPr>
          </a:p>
          <a:p>
            <a:r>
              <a:rPr lang="en-US" b="1" dirty="0">
                <a:latin typeface="Comic Sans MS"/>
                <a:cs typeface="Times New Roman"/>
              </a:rPr>
              <a:t>Opposition:</a:t>
            </a:r>
            <a:r>
              <a:rPr lang="en-US" dirty="0">
                <a:latin typeface="Comic Sans MS"/>
                <a:cs typeface="Times New Roman"/>
              </a:rPr>
              <a:t> Those who oppose would argue that innocent people have been wrongly accused and killed and capital punishment does not allow for reformation.  Jesus taught, </a:t>
            </a:r>
            <a:r>
              <a:rPr lang="en-US" dirty="0">
                <a:solidFill>
                  <a:srgbClr val="0070C0"/>
                </a:solidFill>
                <a:latin typeface="Comic Sans MS"/>
                <a:cs typeface="Times New Roman"/>
              </a:rPr>
              <a:t>‘’ forgive not</a:t>
            </a:r>
            <a:r>
              <a:rPr lang="en-US" dirty="0">
                <a:latin typeface="Comic Sans MS"/>
                <a:cs typeface="Times New Roman"/>
              </a:rPr>
              <a:t> </a:t>
            </a:r>
            <a:r>
              <a:rPr lang="en-US" dirty="0">
                <a:solidFill>
                  <a:srgbClr val="0070C0"/>
                </a:solidFill>
                <a:latin typeface="Comic Sans MS"/>
                <a:cs typeface="Times New Roman"/>
              </a:rPr>
              <a:t>seven times but seventy times seven.’’ (Bible)</a:t>
            </a:r>
          </a:p>
          <a:p>
            <a:endParaRPr lang="en-GB" sz="2400" u="sng" dirty="0">
              <a:latin typeface="Comic Sans MS" panose="030F0702030302020204" pitchFamily="66"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2062663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and relationships and understand how to answer exam questions.</a:t>
            </a:r>
          </a:p>
        </p:txBody>
      </p:sp>
      <p:sp>
        <p:nvSpPr>
          <p:cNvPr id="9" name="Rectangle 8"/>
          <p:cNvSpPr/>
          <p:nvPr/>
        </p:nvSpPr>
        <p:spPr>
          <a:xfrm>
            <a:off x="510284" y="173655"/>
            <a:ext cx="4572000" cy="5624617"/>
          </a:xfrm>
          <a:prstGeom prst="rect">
            <a:avLst/>
          </a:prstGeom>
        </p:spPr>
        <p:txBody>
          <a:bodyPr>
            <a:spAutoFit/>
          </a:bodyPr>
          <a:lstStyle/>
          <a:p>
            <a:pPr marL="68580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Theme A Religion and Relationships </a:t>
            </a:r>
            <a:r>
              <a:rPr lang="en-GB" sz="2800" dirty="0">
                <a:latin typeface="Comic Sans MS" panose="030F0702030302020204" pitchFamily="66"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Comic Sans MS" panose="030F0702030302020204" pitchFamily="66" charset="0"/>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Human sexuality</a:t>
            </a:r>
          </a:p>
          <a:p>
            <a:pPr marL="342900" lvl="0" indent="-342900">
              <a:lnSpc>
                <a:spcPct val="107000"/>
              </a:lnSpc>
              <a:spcAft>
                <a:spcPts val="0"/>
              </a:spcAft>
              <a:buFont typeface="Comic Sans MS" panose="030F0702030302020204" pitchFamily="66" charset="0"/>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Sexual relationships before and outside of marriage</a:t>
            </a:r>
          </a:p>
          <a:p>
            <a:pPr marL="342900" lvl="0" indent="-342900">
              <a:lnSpc>
                <a:spcPct val="107000"/>
              </a:lnSpc>
              <a:spcAft>
                <a:spcPts val="0"/>
              </a:spcAft>
              <a:buFont typeface="Comic Sans MS" panose="030F0702030302020204" pitchFamily="66" charset="0"/>
              <a:buChar char="-"/>
            </a:pPr>
            <a:r>
              <a:rPr lang="en-GB" sz="2800" dirty="0">
                <a:effectLst/>
                <a:latin typeface="Comic Sans MS" panose="030F0702030302020204" pitchFamily="66" charset="0"/>
                <a:ea typeface="Calibri" panose="020F0502020204030204" pitchFamily="34" charset="0"/>
                <a:cs typeface="Times New Roman" panose="02020603050405020304" pitchFamily="18" charset="0"/>
              </a:rPr>
              <a:t>Contraception and family planning</a:t>
            </a:r>
          </a:p>
          <a:p>
            <a:pPr marL="342900" lvl="0" indent="-342900">
              <a:lnSpc>
                <a:spcPct val="107000"/>
              </a:lnSpc>
              <a:spcAft>
                <a:spcPts val="0"/>
              </a:spcAft>
              <a:buFont typeface="Comic Sans MS" panose="030F0702030302020204" pitchFamily="66" charset="0"/>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Marriage</a:t>
            </a:r>
          </a:p>
          <a:p>
            <a:pPr marL="342900" lvl="0" indent="-342900">
              <a:lnSpc>
                <a:spcPct val="107000"/>
              </a:lnSpc>
              <a:spcAft>
                <a:spcPts val="0"/>
              </a:spcAft>
              <a:buFont typeface="Comic Sans MS" panose="030F0702030302020204" pitchFamily="66" charset="0"/>
              <a:buChar char="-"/>
            </a:pPr>
            <a:r>
              <a:rPr lang="en-GB" sz="2800" dirty="0">
                <a:effectLst/>
                <a:latin typeface="Comic Sans MS" panose="030F0702030302020204" pitchFamily="66" charset="0"/>
                <a:ea typeface="Calibri" panose="020F0502020204030204" pitchFamily="34" charset="0"/>
                <a:cs typeface="Times New Roman" panose="02020603050405020304" pitchFamily="18" charset="0"/>
              </a:rPr>
              <a:t>Divorce and remarriage</a:t>
            </a:r>
          </a:p>
          <a:p>
            <a:pPr marL="342900" lvl="0" indent="-342900">
              <a:lnSpc>
                <a:spcPct val="107000"/>
              </a:lnSpc>
              <a:spcAft>
                <a:spcPts val="0"/>
              </a:spcAft>
              <a:buFont typeface="Comic Sans MS" panose="030F0702030302020204" pitchFamily="66" charset="0"/>
              <a:buChar char="-"/>
            </a:pPr>
            <a:r>
              <a:rPr lang="en-GB" sz="2800" dirty="0">
                <a:latin typeface="Comic Sans MS" panose="030F0702030302020204" pitchFamily="66" charset="0"/>
                <a:ea typeface="Calibri" panose="020F0502020204030204" pitchFamily="34" charset="0"/>
                <a:cs typeface="Times New Roman" panose="02020603050405020304" pitchFamily="18" charset="0"/>
              </a:rPr>
              <a:t>The nature of families</a:t>
            </a:r>
          </a:p>
          <a:p>
            <a:pPr marL="342900" lvl="0" indent="-342900">
              <a:lnSpc>
                <a:spcPct val="107000"/>
              </a:lnSpc>
              <a:spcAft>
                <a:spcPts val="0"/>
              </a:spcAft>
              <a:buFont typeface="Comic Sans MS" panose="030F0702030302020204" pitchFamily="66" charset="0"/>
              <a:buChar char="-"/>
            </a:pPr>
            <a:r>
              <a:rPr lang="en-GB" sz="2800" dirty="0">
                <a:effectLst/>
                <a:latin typeface="Comic Sans MS" panose="030F0702030302020204" pitchFamily="66" charset="0"/>
                <a:ea typeface="Calibri" panose="020F0502020204030204" pitchFamily="34" charset="0"/>
                <a:cs typeface="Times New Roman" panose="02020603050405020304" pitchFamily="18" charset="0"/>
              </a:rPr>
              <a:t>Gender equality</a:t>
            </a:r>
          </a:p>
        </p:txBody>
      </p:sp>
      <p:pic>
        <p:nvPicPr>
          <p:cNvPr id="2050" name="Picture 2" descr="Arab Culture Values | LoveToKn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1910" y="457200"/>
            <a:ext cx="3452055" cy="2630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istian Marriage – Rekindle the Passion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910" y="3088174"/>
            <a:ext cx="3452055" cy="271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93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pic>
        <p:nvPicPr>
          <p:cNvPr id="8" name="Picture 7" descr="Clearing Forgiveness - Chicks With Spiritual Gif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49861"/>
            <a:ext cx="1762959" cy="1322955"/>
          </a:xfrm>
          <a:prstGeom prst="rect">
            <a:avLst/>
          </a:prstGeom>
          <a:noFill/>
          <a:ln>
            <a:noFill/>
          </a:ln>
        </p:spPr>
      </p:pic>
      <p:sp>
        <p:nvSpPr>
          <p:cNvPr id="2" name="Rectangle 1"/>
          <p:cNvSpPr/>
          <p:nvPr/>
        </p:nvSpPr>
        <p:spPr>
          <a:xfrm>
            <a:off x="395536" y="310754"/>
            <a:ext cx="4572000" cy="830997"/>
          </a:xfrm>
          <a:prstGeom prst="rect">
            <a:avLst/>
          </a:prstGeom>
        </p:spPr>
        <p:txBody>
          <a:bodyPr>
            <a:spAutoFit/>
          </a:bodyPr>
          <a:lstStyle/>
          <a:p>
            <a:r>
              <a:rPr lang="en-GB" sz="2400" u="sng" dirty="0">
                <a:latin typeface="Comic Sans MS" panose="030F0702030302020204" pitchFamily="66" charset="0"/>
                <a:ea typeface="Calibri" panose="020F0502020204030204" pitchFamily="34" charset="0"/>
                <a:cs typeface="Times New Roman" panose="02020603050405020304" pitchFamily="18" charset="0"/>
              </a:rPr>
              <a:t>Christian and Islamic Teachings on Forgiveness</a:t>
            </a:r>
            <a:r>
              <a:rPr lang="en-GB"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p>
        </p:txBody>
      </p:sp>
      <p:sp>
        <p:nvSpPr>
          <p:cNvPr id="3" name="Rectangle 2"/>
          <p:cNvSpPr/>
          <p:nvPr/>
        </p:nvSpPr>
        <p:spPr>
          <a:xfrm>
            <a:off x="395536" y="1312176"/>
            <a:ext cx="6474604" cy="4524315"/>
          </a:xfrm>
          <a:prstGeom prst="rect">
            <a:avLst/>
          </a:prstGeom>
        </p:spPr>
        <p:txBody>
          <a:bodyPr wrap="square">
            <a:spAutoFit/>
          </a:bodyPr>
          <a:lstStyle/>
          <a:p>
            <a:r>
              <a:rPr lang="en-US" u="sng" dirty="0">
                <a:latin typeface="Comic Sans MS" panose="030F0702030302020204" pitchFamily="66" charset="0"/>
              </a:rPr>
              <a:t>Advocates</a:t>
            </a:r>
            <a:r>
              <a:rPr lang="en-US" dirty="0">
                <a:latin typeface="Comic Sans MS" panose="030F0702030302020204" pitchFamily="66" charset="0"/>
              </a:rPr>
              <a:t>: Supporters argue that </a:t>
            </a:r>
            <a:r>
              <a:rPr lang="en-US" dirty="0" err="1">
                <a:latin typeface="Comic Sans MS" panose="030F0702030302020204" pitchFamily="66" charset="0"/>
              </a:rPr>
              <a:t>hudud</a:t>
            </a:r>
            <a:r>
              <a:rPr lang="en-US" dirty="0">
                <a:latin typeface="Comic Sans MS" panose="030F0702030302020204" pitchFamily="66" charset="0"/>
              </a:rPr>
              <a:t> crimes are unforgivable (as stated in the Qur’an,) e.g. drinking alcohol, drugs and apostasy and should be punished to deter others.  The Qur’an teaches, ’take not life which God has made, except by way of justice and law.  Thus does he command so that you may have wisdom.’’  Execution remains part of the law enforced in Saudi Arabia, Yemen, Qatar, UAE, Iran and Mauritania.  </a:t>
            </a:r>
          </a:p>
          <a:p>
            <a:endParaRPr lang="en-US" dirty="0">
              <a:latin typeface="Comic Sans MS" panose="030F0702030302020204" pitchFamily="66" charset="0"/>
            </a:endParaRPr>
          </a:p>
          <a:p>
            <a:r>
              <a:rPr lang="en-US" u="sng" dirty="0">
                <a:latin typeface="Comic Sans MS" panose="030F0702030302020204" pitchFamily="66" charset="0"/>
              </a:rPr>
              <a:t>Opposition</a:t>
            </a:r>
            <a:r>
              <a:rPr lang="en-US" dirty="0">
                <a:latin typeface="Comic Sans MS" panose="030F0702030302020204" pitchFamily="66" charset="0"/>
              </a:rPr>
              <a:t>: Some Islamic countries (Pakistan) impose fines or corporal punishment instead, or alternatively accept </a:t>
            </a:r>
            <a:r>
              <a:rPr lang="en-US" dirty="0" err="1">
                <a:latin typeface="Comic Sans MS" panose="030F0702030302020204" pitchFamily="66" charset="0"/>
              </a:rPr>
              <a:t>diyya</a:t>
            </a:r>
            <a:r>
              <a:rPr lang="en-US" dirty="0">
                <a:latin typeface="Comic Sans MS" panose="030F0702030302020204" pitchFamily="66" charset="0"/>
              </a:rPr>
              <a:t> contributions as retribution.  Muhammad encouraged forgiveness and some Muslims say only God should take away life.  The Qur’an teaches, ‘’let them pardon and forgive.  Do you not wish that God should forgive you?  God is most forgiving and merciful.’’</a:t>
            </a:r>
          </a:p>
        </p:txBody>
      </p:sp>
    </p:spTree>
    <p:extLst>
      <p:ext uri="{BB962C8B-B14F-4D97-AF65-F5344CB8AC3E}">
        <p14:creationId xmlns:p14="http://schemas.microsoft.com/office/powerpoint/2010/main" val="627820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pic>
        <p:nvPicPr>
          <p:cNvPr id="7" name="Picture 6" descr="Dramatic Rise in Youth Crime in Bournemouth: An Investigation - Dorset Ey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1410" y="304284"/>
            <a:ext cx="2269405" cy="2151866"/>
          </a:xfrm>
          <a:prstGeom prst="rect">
            <a:avLst/>
          </a:prstGeom>
          <a:noFill/>
          <a:ln>
            <a:noFill/>
          </a:ln>
        </p:spPr>
      </p:pic>
      <p:sp>
        <p:nvSpPr>
          <p:cNvPr id="11" name="Rectangle 10"/>
          <p:cNvSpPr/>
          <p:nvPr/>
        </p:nvSpPr>
        <p:spPr>
          <a:xfrm>
            <a:off x="398140" y="472367"/>
            <a:ext cx="4572000" cy="461665"/>
          </a:xfrm>
          <a:prstGeom prst="rect">
            <a:avLst/>
          </a:prstGeom>
        </p:spPr>
        <p:txBody>
          <a:bodyPr>
            <a:spAutoFit/>
          </a:bodyPr>
          <a:lstStyle/>
          <a:p>
            <a:r>
              <a:rPr lang="en-GB" sz="2400" u="sng" dirty="0">
                <a:latin typeface="Comic Sans MS" panose="030F0702030302020204" pitchFamily="66" charset="0"/>
              </a:rPr>
              <a:t>Causes of Crime</a:t>
            </a:r>
          </a:p>
        </p:txBody>
      </p:sp>
      <p:sp>
        <p:nvSpPr>
          <p:cNvPr id="9" name="Rectangle 8"/>
          <p:cNvSpPr/>
          <p:nvPr/>
        </p:nvSpPr>
        <p:spPr>
          <a:xfrm>
            <a:off x="403432" y="934195"/>
            <a:ext cx="5886400" cy="4801314"/>
          </a:xfrm>
          <a:prstGeom prst="rect">
            <a:avLst/>
          </a:prstGeom>
        </p:spPr>
        <p:txBody>
          <a:bodyPr wrap="square" lIns="91440" tIns="45720" rIns="91440" bIns="45720" anchor="t">
            <a:spAutoFit/>
          </a:bodyPr>
          <a:lstStyle/>
          <a:p>
            <a:r>
              <a:rPr lang="en-US" u="sng" dirty="0">
                <a:latin typeface="Comic Sans MS" panose="030F0702030302020204" pitchFamily="66" charset="0"/>
              </a:rPr>
              <a:t>Causes</a:t>
            </a:r>
            <a:r>
              <a:rPr lang="en-US" dirty="0">
                <a:latin typeface="Comic Sans MS" panose="030F0702030302020204" pitchFamily="66" charset="0"/>
              </a:rPr>
              <a:t>:</a:t>
            </a:r>
          </a:p>
          <a:p>
            <a:r>
              <a:rPr lang="en-US" dirty="0">
                <a:latin typeface="Comic Sans MS" panose="030F0702030302020204" pitchFamily="66" charset="0"/>
              </a:rPr>
              <a:t>Causes include poverty, addiction, upbringing and greed. </a:t>
            </a:r>
          </a:p>
          <a:p>
            <a:endParaRPr lang="en-US" dirty="0">
              <a:latin typeface="Comic Sans MS" panose="030F0702030302020204" pitchFamily="66" charset="0"/>
            </a:endParaRPr>
          </a:p>
          <a:p>
            <a:r>
              <a:rPr lang="en-US" u="sng" dirty="0">
                <a:latin typeface="Comic Sans MS" panose="030F0702030302020204" pitchFamily="66" charset="0"/>
              </a:rPr>
              <a:t>Responses in Christianity:</a:t>
            </a:r>
          </a:p>
          <a:p>
            <a:r>
              <a:rPr lang="en-US" dirty="0">
                <a:latin typeface="Comic Sans MS"/>
              </a:rPr>
              <a:t> Jesus taught </a:t>
            </a:r>
            <a:r>
              <a:rPr lang="en-US" dirty="0">
                <a:solidFill>
                  <a:srgbClr val="0070C0"/>
                </a:solidFill>
                <a:latin typeface="Comic Sans MS"/>
              </a:rPr>
              <a:t>‘’money is the root of all evil,’’</a:t>
            </a:r>
            <a:r>
              <a:rPr lang="en-US" dirty="0">
                <a:latin typeface="Comic Sans MS"/>
              </a:rPr>
              <a:t> meaning a focus on wealth can lead to crime, e.g. fraud.  He taught in the P</a:t>
            </a:r>
            <a:r>
              <a:rPr lang="en-US" dirty="0">
                <a:solidFill>
                  <a:srgbClr val="0070C0"/>
                </a:solidFill>
                <a:latin typeface="Comic Sans MS"/>
              </a:rPr>
              <a:t>arable of the Good Samaritan and the Parable of the Sheep and Goats</a:t>
            </a:r>
            <a:r>
              <a:rPr lang="en-US" dirty="0">
                <a:latin typeface="Comic Sans MS"/>
              </a:rPr>
              <a:t> that to avoid crime humans should share their wealth, </a:t>
            </a:r>
            <a:r>
              <a:rPr lang="en-US" dirty="0">
                <a:solidFill>
                  <a:srgbClr val="0070C0"/>
                </a:solidFill>
                <a:latin typeface="Comic Sans MS"/>
              </a:rPr>
              <a:t>‘’for I was hungry and you gave me something to eat.’’ (Bible)</a:t>
            </a:r>
          </a:p>
          <a:p>
            <a:endParaRPr lang="en-US" dirty="0">
              <a:latin typeface="Comic Sans MS" panose="030F0702030302020204" pitchFamily="66" charset="0"/>
            </a:endParaRPr>
          </a:p>
          <a:p>
            <a:r>
              <a:rPr lang="en-US" u="sng" dirty="0">
                <a:latin typeface="Comic Sans MS" panose="030F0702030302020204" pitchFamily="66" charset="0"/>
              </a:rPr>
              <a:t>Responses in Islam:</a:t>
            </a:r>
          </a:p>
          <a:p>
            <a:r>
              <a:rPr lang="en-US" dirty="0">
                <a:latin typeface="Comic Sans MS"/>
              </a:rPr>
              <a:t>Similarly in Islam, Muslims share their wealth by giving zakat (2.5% of their income to the poor.)  The Qur’an teaches that, </a:t>
            </a:r>
            <a:r>
              <a:rPr lang="en-US" dirty="0">
                <a:solidFill>
                  <a:srgbClr val="0070C0"/>
                </a:solidFill>
                <a:latin typeface="Comic Sans MS"/>
              </a:rPr>
              <a:t>‘’alms are for the poor and the needy.’’ (Qur'an)</a:t>
            </a:r>
          </a:p>
        </p:txBody>
      </p:sp>
    </p:spTree>
    <p:extLst>
      <p:ext uri="{BB962C8B-B14F-4D97-AF65-F5344CB8AC3E}">
        <p14:creationId xmlns:p14="http://schemas.microsoft.com/office/powerpoint/2010/main" val="1960412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11" name="Rectangle 10"/>
          <p:cNvSpPr/>
          <p:nvPr/>
        </p:nvSpPr>
        <p:spPr>
          <a:xfrm>
            <a:off x="467544" y="457202"/>
            <a:ext cx="4572000" cy="461665"/>
          </a:xfrm>
          <a:prstGeom prst="rect">
            <a:avLst/>
          </a:prstGeom>
        </p:spPr>
        <p:txBody>
          <a:bodyPr>
            <a:spAutoFit/>
          </a:bodyPr>
          <a:lstStyle/>
          <a:p>
            <a:r>
              <a:rPr lang="en-GB" sz="2400" u="sng" dirty="0">
                <a:latin typeface="Comic Sans MS" panose="030F0702030302020204" pitchFamily="66" charset="0"/>
              </a:rPr>
              <a:t>Aims of Punishment</a:t>
            </a:r>
          </a:p>
        </p:txBody>
      </p:sp>
      <p:pic>
        <p:nvPicPr>
          <p:cNvPr id="8" name="Picture 7" descr="GCSE RS AQA A - Aims of Punishment | Teaching Resour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522" y="239126"/>
            <a:ext cx="2082082" cy="1527228"/>
          </a:xfrm>
          <a:prstGeom prst="rect">
            <a:avLst/>
          </a:prstGeom>
          <a:noFill/>
          <a:ln>
            <a:noFill/>
          </a:ln>
        </p:spPr>
      </p:pic>
      <p:sp>
        <p:nvSpPr>
          <p:cNvPr id="2" name="Rectangle 1"/>
          <p:cNvSpPr/>
          <p:nvPr/>
        </p:nvSpPr>
        <p:spPr>
          <a:xfrm>
            <a:off x="323528" y="1233572"/>
            <a:ext cx="7992888" cy="4801314"/>
          </a:xfrm>
          <a:prstGeom prst="rect">
            <a:avLst/>
          </a:prstGeom>
        </p:spPr>
        <p:txBody>
          <a:bodyPr wrap="square" lIns="91440" tIns="45720" rIns="91440" bIns="45720" anchor="t">
            <a:spAutoFit/>
          </a:bodyPr>
          <a:lstStyle/>
          <a:p>
            <a:r>
              <a:rPr lang="en-US" dirty="0">
                <a:latin typeface="Comic Sans MS"/>
              </a:rPr>
              <a:t>The</a:t>
            </a:r>
            <a:r>
              <a:rPr lang="en-US" b="1" dirty="0">
                <a:latin typeface="Comic Sans MS"/>
              </a:rPr>
              <a:t> aims</a:t>
            </a:r>
            <a:r>
              <a:rPr lang="en-US" dirty="0">
                <a:latin typeface="Comic Sans MS"/>
              </a:rPr>
              <a:t> of punishment can be remembered as RDR:</a:t>
            </a:r>
          </a:p>
          <a:p>
            <a:endParaRPr lang="en-US" dirty="0">
              <a:latin typeface="Comic Sans MS" panose="030F0702030302020204" pitchFamily="66" charset="0"/>
            </a:endParaRPr>
          </a:p>
          <a:p>
            <a:r>
              <a:rPr lang="en-US" b="1" dirty="0">
                <a:latin typeface="Comic Sans MS"/>
              </a:rPr>
              <a:t>Retribution</a:t>
            </a:r>
            <a:r>
              <a:rPr lang="en-US" dirty="0">
                <a:latin typeface="Comic Sans MS"/>
              </a:rPr>
              <a:t> – to take one's revenge on the perpetrator </a:t>
            </a:r>
            <a:r>
              <a:rPr lang="en-US" dirty="0">
                <a:solidFill>
                  <a:srgbClr val="0070C0"/>
                </a:solidFill>
                <a:latin typeface="Comic Sans MS"/>
              </a:rPr>
              <a:t>‘’an eye for an eye.’’ (Old Testament) </a:t>
            </a:r>
            <a:r>
              <a:rPr lang="en-US" dirty="0">
                <a:latin typeface="Comic Sans MS"/>
              </a:rPr>
              <a:t>Corporal punishment and capital punishment allow for revenge and this is one of the key reasons punishment is carried out in Islam, </a:t>
            </a:r>
            <a:r>
              <a:rPr lang="en-US" dirty="0">
                <a:solidFill>
                  <a:srgbClr val="0070C0"/>
                </a:solidFill>
                <a:latin typeface="Comic Sans MS"/>
              </a:rPr>
              <a:t>‘’cut the hands off thieves as a punishment for what they have done.’’ (Qur’an)</a:t>
            </a:r>
          </a:p>
          <a:p>
            <a:endParaRPr lang="en-US" b="1" dirty="0">
              <a:latin typeface="Comic Sans MS" panose="030F0702030302020204" pitchFamily="66" charset="0"/>
            </a:endParaRPr>
          </a:p>
          <a:p>
            <a:r>
              <a:rPr lang="en-US" b="1" dirty="0">
                <a:latin typeface="Comic Sans MS"/>
              </a:rPr>
              <a:t>Deterrent</a:t>
            </a:r>
            <a:r>
              <a:rPr lang="en-US" dirty="0">
                <a:latin typeface="Comic Sans MS"/>
              </a:rPr>
              <a:t> – to prevent similar crimes being carried out in the future.  Fine and jail time aim to deter other people committing similar crimes. </a:t>
            </a:r>
            <a:endParaRPr lang="en-US" dirty="0">
              <a:latin typeface="Comic Sans MS" panose="030F0702030302020204" pitchFamily="66" charset="0"/>
            </a:endParaRPr>
          </a:p>
          <a:p>
            <a:r>
              <a:rPr lang="en-US" dirty="0">
                <a:latin typeface="Comic Sans MS" panose="030F0702030302020204" pitchFamily="66" charset="0"/>
              </a:rPr>
              <a:t> </a:t>
            </a:r>
          </a:p>
          <a:p>
            <a:r>
              <a:rPr lang="en-US" b="1" dirty="0">
                <a:latin typeface="Comic Sans MS"/>
              </a:rPr>
              <a:t>Reformation</a:t>
            </a:r>
            <a:r>
              <a:rPr lang="en-US" dirty="0">
                <a:latin typeface="Comic Sans MS"/>
              </a:rPr>
              <a:t> – to encourage criminals to show improved </a:t>
            </a:r>
            <a:r>
              <a:rPr lang="en-US" err="1">
                <a:latin typeface="Comic Sans MS"/>
              </a:rPr>
              <a:t>behaviour</a:t>
            </a:r>
            <a:r>
              <a:rPr lang="en-US" dirty="0">
                <a:latin typeface="Comic Sans MS"/>
              </a:rPr>
              <a:t>.  Jail time (with counselling/therapy) and community service encourage opportunities for improved </a:t>
            </a:r>
            <a:r>
              <a:rPr lang="en-US" err="1">
                <a:latin typeface="Comic Sans MS"/>
              </a:rPr>
              <a:t>behaviour</a:t>
            </a:r>
            <a:r>
              <a:rPr lang="en-US" dirty="0">
                <a:latin typeface="Comic Sans MS"/>
              </a:rPr>
              <a:t>.  </a:t>
            </a:r>
            <a:r>
              <a:rPr lang="en-US" dirty="0">
                <a:solidFill>
                  <a:srgbClr val="0070C0"/>
                </a:solidFill>
                <a:latin typeface="Comic Sans MS"/>
              </a:rPr>
              <a:t>‘’Forgive not seven times but seventy times seven.’’ (New Testament) ‘’For I was in jail and you visited me.’’ (Parable of the Sheep and Goats.)</a:t>
            </a:r>
          </a:p>
        </p:txBody>
      </p:sp>
    </p:spTree>
    <p:extLst>
      <p:ext uri="{BB962C8B-B14F-4D97-AF65-F5344CB8AC3E}">
        <p14:creationId xmlns:p14="http://schemas.microsoft.com/office/powerpoint/2010/main" val="1677904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11" name="Rectangle 10"/>
          <p:cNvSpPr/>
          <p:nvPr/>
        </p:nvSpPr>
        <p:spPr>
          <a:xfrm>
            <a:off x="243295" y="150166"/>
            <a:ext cx="4572000" cy="461665"/>
          </a:xfrm>
          <a:prstGeom prst="rect">
            <a:avLst/>
          </a:prstGeom>
        </p:spPr>
        <p:txBody>
          <a:bodyPr>
            <a:spAutoFit/>
          </a:bodyPr>
          <a:lstStyle/>
          <a:p>
            <a:r>
              <a:rPr lang="en-GB" sz="2400" u="sng" dirty="0">
                <a:latin typeface="Comic Sans MS" panose="030F0702030302020204" pitchFamily="66" charset="0"/>
              </a:rPr>
              <a:t>Types of Punishment</a:t>
            </a:r>
          </a:p>
        </p:txBody>
      </p:sp>
      <p:pic>
        <p:nvPicPr>
          <p:cNvPr id="7" name="Picture 6" descr="Types of Punishment , Criminal Law Ireland - YouTube"/>
          <p:cNvPicPr/>
          <p:nvPr/>
        </p:nvPicPr>
        <p:blipFill>
          <a:blip r:embed="rId2">
            <a:extLst>
              <a:ext uri="{28A0092B-C50C-407E-A947-70E740481C1C}">
                <a14:useLocalDpi xmlns:a14="http://schemas.microsoft.com/office/drawing/2010/main" val="0"/>
              </a:ext>
            </a:extLst>
          </a:blip>
          <a:srcRect/>
          <a:stretch>
            <a:fillRect/>
          </a:stretch>
        </p:blipFill>
        <p:spPr bwMode="auto">
          <a:xfrm>
            <a:off x="7457814" y="76200"/>
            <a:ext cx="1236276" cy="1071262"/>
          </a:xfrm>
          <a:prstGeom prst="rect">
            <a:avLst/>
          </a:prstGeom>
          <a:noFill/>
          <a:ln>
            <a:noFill/>
          </a:ln>
        </p:spPr>
      </p:pic>
      <p:sp>
        <p:nvSpPr>
          <p:cNvPr id="2" name="Rectangle 1"/>
          <p:cNvSpPr/>
          <p:nvPr/>
        </p:nvSpPr>
        <p:spPr>
          <a:xfrm>
            <a:off x="228948" y="644977"/>
            <a:ext cx="8762651" cy="5355312"/>
          </a:xfrm>
          <a:prstGeom prst="rect">
            <a:avLst/>
          </a:prstGeom>
        </p:spPr>
        <p:txBody>
          <a:bodyPr wrap="square" lIns="91440" tIns="45720" rIns="91440" bIns="45720" anchor="t">
            <a:spAutoFit/>
          </a:bodyPr>
          <a:lstStyle/>
          <a:p>
            <a:r>
              <a:rPr lang="en-US" dirty="0">
                <a:latin typeface="Comic Sans MS"/>
              </a:rPr>
              <a:t>The t</a:t>
            </a:r>
            <a:r>
              <a:rPr lang="en-US" b="1" dirty="0">
                <a:latin typeface="Comic Sans MS"/>
              </a:rPr>
              <a:t>ypes of punishment</a:t>
            </a:r>
            <a:r>
              <a:rPr lang="en-US" dirty="0">
                <a:latin typeface="Comic Sans MS"/>
              </a:rPr>
              <a:t> can be remembered as PCC.</a:t>
            </a:r>
          </a:p>
          <a:p>
            <a:r>
              <a:rPr lang="en-US" b="1" dirty="0">
                <a:latin typeface="Comic Sans MS"/>
              </a:rPr>
              <a:t>Prison</a:t>
            </a:r>
            <a:r>
              <a:rPr lang="en-US" dirty="0">
                <a:latin typeface="Comic Sans MS"/>
              </a:rPr>
              <a:t> – a loss of liberty imposed by the state.  It is a controlled setting where all liberty including one's food and exercise is controlled.  The length of a prison sentence should fit the crime committed, but critics argue prisons are overcrowded, underfunded, and full of drugs and gangs.  In Islamic countries less emphasis is given on prison sentences in </a:t>
            </a:r>
            <a:r>
              <a:rPr lang="en-US" err="1">
                <a:latin typeface="Comic Sans MS"/>
              </a:rPr>
              <a:t>favour</a:t>
            </a:r>
            <a:r>
              <a:rPr lang="en-US" dirty="0">
                <a:latin typeface="Comic Sans MS"/>
              </a:rPr>
              <a:t> of corporal punishment. </a:t>
            </a:r>
            <a:endParaRPr lang="en-US" dirty="0">
              <a:latin typeface="Comic Sans MS" panose="030F0702030302020204" pitchFamily="66" charset="0"/>
            </a:endParaRPr>
          </a:p>
          <a:p>
            <a:endParaRPr lang="en-US" dirty="0">
              <a:latin typeface="Comic Sans MS" panose="030F0702030302020204" pitchFamily="66" charset="0"/>
            </a:endParaRPr>
          </a:p>
          <a:p>
            <a:r>
              <a:rPr lang="en-US" b="1" dirty="0">
                <a:latin typeface="Comic Sans MS"/>
              </a:rPr>
              <a:t>Corporal </a:t>
            </a:r>
            <a:r>
              <a:rPr lang="en-US" dirty="0">
                <a:latin typeface="Comic Sans MS"/>
              </a:rPr>
              <a:t>– Involves punishments causing physical pain, i.e. lashing, beating, amputation and capital punishment.  In Islamic countries there is greater emphasis placed on corporal punishments since they see this as more effective in deterring criminal </a:t>
            </a:r>
            <a:r>
              <a:rPr lang="en-US" dirty="0" err="1">
                <a:latin typeface="Comic Sans MS"/>
              </a:rPr>
              <a:t>behaviour</a:t>
            </a:r>
            <a:r>
              <a:rPr lang="en-US" dirty="0">
                <a:latin typeface="Comic Sans MS"/>
              </a:rPr>
              <a:t>, </a:t>
            </a:r>
            <a:r>
              <a:rPr lang="en-US" dirty="0">
                <a:solidFill>
                  <a:srgbClr val="0070C0"/>
                </a:solidFill>
                <a:latin typeface="Comic Sans MS"/>
              </a:rPr>
              <a:t>‘’cut the hands off thieves as a punishment for what they have done.’’ (Qur’an)</a:t>
            </a:r>
            <a:r>
              <a:rPr lang="en-US" dirty="0">
                <a:latin typeface="Comic Sans MS"/>
              </a:rPr>
              <a:t> Many Christians say it is too violent and again the human rights of criminals.  They </a:t>
            </a:r>
            <a:r>
              <a:rPr lang="en-US" dirty="0" err="1">
                <a:latin typeface="Comic Sans MS"/>
              </a:rPr>
              <a:t>favour</a:t>
            </a:r>
            <a:r>
              <a:rPr lang="en-US" dirty="0">
                <a:latin typeface="Comic Sans MS"/>
              </a:rPr>
              <a:t> prison time.</a:t>
            </a:r>
          </a:p>
          <a:p>
            <a:endParaRPr lang="en-US" b="1" dirty="0">
              <a:latin typeface="Comic Sans MS" panose="030F0702030302020204" pitchFamily="66" charset="0"/>
            </a:endParaRPr>
          </a:p>
          <a:p>
            <a:r>
              <a:rPr lang="en-US" b="1" dirty="0">
                <a:latin typeface="Comic Sans MS"/>
              </a:rPr>
              <a:t>Community service</a:t>
            </a:r>
            <a:r>
              <a:rPr lang="en-US" dirty="0">
                <a:latin typeface="Comic Sans MS"/>
              </a:rPr>
              <a:t> – giving back through helping out in the community e.g. cleaning streets.  This allows for reformation (improved </a:t>
            </a:r>
            <a:r>
              <a:rPr lang="en-US" dirty="0" err="1">
                <a:latin typeface="Comic Sans MS"/>
              </a:rPr>
              <a:t>behaviour</a:t>
            </a:r>
            <a:r>
              <a:rPr lang="en-US" dirty="0">
                <a:latin typeface="Comic Sans MS"/>
              </a:rPr>
              <a:t>) and it is preferred by many Christians; ‘’forgive not seven times but seventy times seven.’’ (NT)  However, many Muslims say it is too lenient and doesn’t deter criminals.</a:t>
            </a:r>
          </a:p>
        </p:txBody>
      </p:sp>
    </p:spTree>
    <p:extLst>
      <p:ext uri="{BB962C8B-B14F-4D97-AF65-F5344CB8AC3E}">
        <p14:creationId xmlns:p14="http://schemas.microsoft.com/office/powerpoint/2010/main" val="3788409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 media blamed for rise in racial and transgender hate crime  allegations | News | The Ti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9530" y="214848"/>
            <a:ext cx="1851074" cy="1570087"/>
          </a:xfrm>
          <a:prstGeom prst="rect">
            <a:avLst/>
          </a:prstGeom>
          <a:noFill/>
          <a:ln>
            <a:noFill/>
          </a:ln>
        </p:spPr>
      </p:pic>
      <p:sp>
        <p:nvSpPr>
          <p:cNvPr id="3"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5" name="Rectangle 4"/>
          <p:cNvSpPr/>
          <p:nvPr/>
        </p:nvSpPr>
        <p:spPr>
          <a:xfrm>
            <a:off x="755576" y="476672"/>
            <a:ext cx="2367956" cy="523220"/>
          </a:xfrm>
          <a:prstGeom prst="rect">
            <a:avLst/>
          </a:prstGeom>
        </p:spPr>
        <p:txBody>
          <a:bodyPr wrap="none">
            <a:spAutoFit/>
          </a:bodyPr>
          <a:lstStyle/>
          <a:p>
            <a:r>
              <a:rPr lang="en-GB" sz="2800" u="sng" dirty="0">
                <a:latin typeface="Comic Sans MS" panose="030F0702030302020204" pitchFamily="66" charset="0"/>
                <a:ea typeface="Calibri" panose="020F0502020204030204" pitchFamily="34" charset="0"/>
                <a:cs typeface="Times New Roman" panose="02020603050405020304" pitchFamily="18" charset="0"/>
              </a:rPr>
              <a:t>Hate Crimes</a:t>
            </a:r>
            <a:r>
              <a:rPr lang="en-GB" sz="2800" dirty="0">
                <a:latin typeface="Comic Sans MS" panose="030F0702030302020204" pitchFamily="66" charset="0"/>
                <a:ea typeface="Calibri" panose="020F0502020204030204" pitchFamily="34" charset="0"/>
                <a:cs typeface="Times New Roman" panose="02020603050405020304" pitchFamily="18" charset="0"/>
              </a:rPr>
              <a:t> </a:t>
            </a:r>
            <a:endParaRPr lang="en-GB" sz="2800" dirty="0">
              <a:latin typeface="Comic Sans MS" panose="030F0702030302020204" pitchFamily="66" charset="0"/>
            </a:endParaRPr>
          </a:p>
        </p:txBody>
      </p:sp>
      <p:sp>
        <p:nvSpPr>
          <p:cNvPr id="6" name="Rectangle 5"/>
          <p:cNvSpPr/>
          <p:nvPr/>
        </p:nvSpPr>
        <p:spPr>
          <a:xfrm>
            <a:off x="293018" y="1196752"/>
            <a:ext cx="8365068" cy="4339650"/>
          </a:xfrm>
          <a:prstGeom prst="rect">
            <a:avLst/>
          </a:prstGeom>
        </p:spPr>
        <p:txBody>
          <a:bodyPr wrap="square" lIns="91440" tIns="45720" rIns="91440" bIns="45720" anchor="t">
            <a:spAutoFit/>
          </a:bodyPr>
          <a:lstStyle/>
          <a:p>
            <a:r>
              <a:rPr lang="en-US" sz="2000" dirty="0">
                <a:latin typeface="Comic Sans MS"/>
              </a:rPr>
              <a:t>Hate crimes include crimes that are specifically against ones gender, religion, sexual orientation or nationality.  E.g. beating up a lesbian couple or attacking Muslims in a mosque.</a:t>
            </a:r>
          </a:p>
          <a:p>
            <a:endParaRPr lang="en-US" sz="2000" dirty="0">
              <a:latin typeface="Comic Sans MS" panose="030F0702030302020204" pitchFamily="66" charset="0"/>
            </a:endParaRPr>
          </a:p>
          <a:p>
            <a:r>
              <a:rPr lang="en-US" sz="2000" u="sng" dirty="0">
                <a:latin typeface="Comic Sans MS"/>
              </a:rPr>
              <a:t>Christianity: </a:t>
            </a:r>
            <a:endParaRPr lang="en-US" sz="2000" u="sng" dirty="0">
              <a:latin typeface="Comic Sans MS" panose="030F0702030302020204" pitchFamily="66" charset="0"/>
            </a:endParaRPr>
          </a:p>
          <a:p>
            <a:endParaRPr lang="en-US" sz="2000" u="sng" dirty="0">
              <a:latin typeface="Comic Sans MS" panose="030F0702030302020204" pitchFamily="66" charset="0"/>
            </a:endParaRPr>
          </a:p>
          <a:p>
            <a:r>
              <a:rPr lang="en-US" sz="2000" dirty="0">
                <a:latin typeface="Comic Sans MS"/>
              </a:rPr>
              <a:t>Example: Dylan Roofe killed nine African American Christians in Charleston (USA) in 2015 to ‘ignite a race war.’  </a:t>
            </a:r>
            <a:endParaRPr lang="en-US" sz="2000" dirty="0">
              <a:latin typeface="Comic Sans MS" panose="030F0702030302020204" pitchFamily="66" charset="0"/>
            </a:endParaRPr>
          </a:p>
          <a:p>
            <a:r>
              <a:rPr lang="en-US" sz="2000" dirty="0">
                <a:latin typeface="Comic Sans MS"/>
              </a:rPr>
              <a:t>Yet Christianity teaches of human equality.  </a:t>
            </a:r>
            <a:r>
              <a:rPr lang="en-US" sz="2000" dirty="0">
                <a:solidFill>
                  <a:srgbClr val="0070C0"/>
                </a:solidFill>
                <a:latin typeface="Comic Sans MS"/>
              </a:rPr>
              <a:t>‘'Do not murder,’’</a:t>
            </a:r>
            <a:r>
              <a:rPr lang="en-US" sz="2000" dirty="0">
                <a:latin typeface="Comic Sans MS"/>
              </a:rPr>
              <a:t> since all life is sacred, </a:t>
            </a:r>
            <a:r>
              <a:rPr lang="en-US" sz="2000" dirty="0">
                <a:solidFill>
                  <a:srgbClr val="0070C0"/>
                </a:solidFill>
                <a:latin typeface="Comic Sans MS"/>
              </a:rPr>
              <a:t>‘’love your </a:t>
            </a:r>
            <a:r>
              <a:rPr lang="en-US" sz="2000" err="1">
                <a:solidFill>
                  <a:srgbClr val="0070C0"/>
                </a:solidFill>
                <a:latin typeface="Comic Sans MS"/>
              </a:rPr>
              <a:t>neighbour</a:t>
            </a:r>
            <a:r>
              <a:rPr lang="en-US" sz="2000" dirty="0">
                <a:solidFill>
                  <a:srgbClr val="0070C0"/>
                </a:solidFill>
                <a:latin typeface="Comic Sans MS"/>
              </a:rPr>
              <a:t> as yourself,’’</a:t>
            </a:r>
            <a:r>
              <a:rPr lang="en-US" sz="2000" dirty="0">
                <a:latin typeface="Comic Sans MS"/>
              </a:rPr>
              <a:t> and </a:t>
            </a:r>
            <a:r>
              <a:rPr lang="en-US" sz="2000" dirty="0">
                <a:solidFill>
                  <a:srgbClr val="0070C0"/>
                </a:solidFill>
                <a:latin typeface="Comic Sans MS"/>
              </a:rPr>
              <a:t>‘’do unto others as you would have them do unto you.’’ (Bible) </a:t>
            </a:r>
            <a:r>
              <a:rPr lang="en-US" sz="2000" dirty="0">
                <a:latin typeface="Comic Sans MS"/>
              </a:rPr>
              <a:t> The </a:t>
            </a:r>
            <a:r>
              <a:rPr lang="en-US" sz="2000" dirty="0">
                <a:solidFill>
                  <a:srgbClr val="0070C0"/>
                </a:solidFill>
                <a:latin typeface="Comic Sans MS"/>
              </a:rPr>
              <a:t>Parable of the Good Samaritan</a:t>
            </a:r>
            <a:r>
              <a:rPr lang="en-US" sz="2000" dirty="0">
                <a:latin typeface="Comic Sans MS"/>
              </a:rPr>
              <a:t> teaches us to help those who we may not even have good relations with.</a:t>
            </a:r>
            <a:endParaRPr lang="en-US" sz="2000" dirty="0">
              <a:latin typeface="Comic Sans MS" panose="030F0702030302020204" pitchFamily="66" charset="0"/>
            </a:endParaRPr>
          </a:p>
          <a:p>
            <a:endParaRPr lang="en-US" sz="1600" dirty="0">
              <a:latin typeface="Comic Sans MS" panose="030F0702030302020204" pitchFamily="66" charset="0"/>
            </a:endParaRPr>
          </a:p>
        </p:txBody>
      </p:sp>
    </p:spTree>
    <p:extLst>
      <p:ext uri="{BB962C8B-B14F-4D97-AF65-F5344CB8AC3E}">
        <p14:creationId xmlns:p14="http://schemas.microsoft.com/office/powerpoint/2010/main" val="1500306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 media blamed for rise in racial and transgender hate crime  allegations | News | The Tim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9530" y="214848"/>
            <a:ext cx="1851074" cy="1570087"/>
          </a:xfrm>
          <a:prstGeom prst="rect">
            <a:avLst/>
          </a:prstGeom>
          <a:noFill/>
          <a:ln>
            <a:noFill/>
          </a:ln>
        </p:spPr>
      </p:pic>
      <p:sp>
        <p:nvSpPr>
          <p:cNvPr id="3"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5" name="Rectangle 4"/>
          <p:cNvSpPr/>
          <p:nvPr/>
        </p:nvSpPr>
        <p:spPr>
          <a:xfrm>
            <a:off x="755576" y="476672"/>
            <a:ext cx="2367956" cy="523220"/>
          </a:xfrm>
          <a:prstGeom prst="rect">
            <a:avLst/>
          </a:prstGeom>
        </p:spPr>
        <p:txBody>
          <a:bodyPr wrap="none">
            <a:spAutoFit/>
          </a:bodyPr>
          <a:lstStyle/>
          <a:p>
            <a:r>
              <a:rPr lang="en-GB" sz="2800" u="sng" dirty="0">
                <a:latin typeface="Comic Sans MS" panose="030F0702030302020204" pitchFamily="66" charset="0"/>
                <a:ea typeface="Calibri" panose="020F0502020204030204" pitchFamily="34" charset="0"/>
                <a:cs typeface="Times New Roman" panose="02020603050405020304" pitchFamily="18" charset="0"/>
              </a:rPr>
              <a:t>Hate Crimes</a:t>
            </a:r>
            <a:r>
              <a:rPr lang="en-GB" sz="2800" dirty="0">
                <a:latin typeface="Comic Sans MS" panose="030F0702030302020204" pitchFamily="66" charset="0"/>
                <a:ea typeface="Calibri" panose="020F0502020204030204" pitchFamily="34" charset="0"/>
                <a:cs typeface="Times New Roman" panose="02020603050405020304" pitchFamily="18" charset="0"/>
              </a:rPr>
              <a:t> </a:t>
            </a:r>
            <a:endParaRPr lang="en-GB" sz="2800" dirty="0">
              <a:latin typeface="Comic Sans MS" panose="030F0702030302020204" pitchFamily="66" charset="0"/>
            </a:endParaRPr>
          </a:p>
        </p:txBody>
      </p:sp>
      <p:sp>
        <p:nvSpPr>
          <p:cNvPr id="6" name="Rectangle 5"/>
          <p:cNvSpPr/>
          <p:nvPr/>
        </p:nvSpPr>
        <p:spPr>
          <a:xfrm>
            <a:off x="351366" y="1196400"/>
            <a:ext cx="8365068" cy="4062651"/>
          </a:xfrm>
          <a:prstGeom prst="rect">
            <a:avLst/>
          </a:prstGeom>
        </p:spPr>
        <p:txBody>
          <a:bodyPr wrap="square" lIns="91440" tIns="45720" rIns="91440" bIns="45720" anchor="t">
            <a:spAutoFit/>
          </a:bodyPr>
          <a:lstStyle/>
          <a:p>
            <a:endParaRPr lang="en-US" dirty="0">
              <a:latin typeface="Comic Sans MS" panose="030F0702030302020204" pitchFamily="66" charset="0"/>
            </a:endParaRPr>
          </a:p>
          <a:p>
            <a:r>
              <a:rPr lang="en-US" sz="2400" u="sng" dirty="0">
                <a:latin typeface="Comic Sans MS" panose="030F0702030302020204" pitchFamily="66" charset="0"/>
              </a:rPr>
              <a:t>Islam:</a:t>
            </a:r>
          </a:p>
          <a:p>
            <a:endParaRPr lang="en-US" sz="2400" u="sng" dirty="0">
              <a:latin typeface="Comic Sans MS" panose="030F0702030302020204" pitchFamily="66" charset="0"/>
            </a:endParaRPr>
          </a:p>
          <a:p>
            <a:r>
              <a:rPr lang="en-US" sz="2400" dirty="0">
                <a:latin typeface="Comic Sans MS" panose="030F0702030302020204" pitchFamily="66" charset="0"/>
              </a:rPr>
              <a:t>Example: Islamophobia – the dislike or prejudice towards Muslims such as verbal or physical abuse.</a:t>
            </a:r>
          </a:p>
          <a:p>
            <a:r>
              <a:rPr lang="en-US" sz="2400" dirty="0">
                <a:latin typeface="Comic Sans MS"/>
              </a:rPr>
              <a:t>Yet Islam teaches that ‘</a:t>
            </a:r>
            <a:r>
              <a:rPr lang="en-US" sz="2400" dirty="0">
                <a:solidFill>
                  <a:srgbClr val="C00000"/>
                </a:solidFill>
                <a:latin typeface="Comic Sans MS"/>
              </a:rPr>
              <a:t>’He created you from a single person’’ (Qur'an) </a:t>
            </a:r>
            <a:r>
              <a:rPr lang="en-US" sz="2400" dirty="0">
                <a:latin typeface="Comic Sans MS"/>
              </a:rPr>
              <a:t>and that all humans originate from the prophet Adam, so we should not act towards another human being in a way of prejudice or discrimination.  The prophet Muhammad emphasized this by including Christians and Jews within the first ummah (community.)</a:t>
            </a:r>
          </a:p>
        </p:txBody>
      </p:sp>
    </p:spTree>
    <p:extLst>
      <p:ext uri="{BB962C8B-B14F-4D97-AF65-F5344CB8AC3E}">
        <p14:creationId xmlns:p14="http://schemas.microsoft.com/office/powerpoint/2010/main" val="29301727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5" name="Rectangle 4"/>
          <p:cNvSpPr/>
          <p:nvPr/>
        </p:nvSpPr>
        <p:spPr>
          <a:xfrm>
            <a:off x="755576" y="476672"/>
            <a:ext cx="4764446" cy="523220"/>
          </a:xfrm>
          <a:prstGeom prst="rect">
            <a:avLst/>
          </a:prstGeom>
        </p:spPr>
        <p:txBody>
          <a:bodyPr wrap="none">
            <a:spAutoFit/>
          </a:bodyPr>
          <a:lstStyle/>
          <a:p>
            <a:r>
              <a:rPr lang="en-GB" sz="2800" u="sng" dirty="0">
                <a:latin typeface="Comic Sans MS" panose="030F0702030302020204" pitchFamily="66" charset="0"/>
              </a:rPr>
              <a:t>Evil, Suffering and Freewill</a:t>
            </a:r>
          </a:p>
        </p:txBody>
      </p:sp>
      <p:pic>
        <p:nvPicPr>
          <p:cNvPr id="6" name="Picture 5" descr="Apologetics 101 – no. 6 – How Can We Believe in a God who Allows Evil and  Suffering – TheWeeFlea.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82761"/>
            <a:ext cx="1893937" cy="985999"/>
          </a:xfrm>
          <a:prstGeom prst="rect">
            <a:avLst/>
          </a:prstGeom>
          <a:noFill/>
          <a:ln>
            <a:noFill/>
          </a:ln>
        </p:spPr>
      </p:pic>
      <p:sp>
        <p:nvSpPr>
          <p:cNvPr id="7" name="Rectangle 6"/>
          <p:cNvSpPr/>
          <p:nvPr/>
        </p:nvSpPr>
        <p:spPr>
          <a:xfrm>
            <a:off x="290922" y="1413278"/>
            <a:ext cx="8485955" cy="4247317"/>
          </a:xfrm>
          <a:prstGeom prst="rect">
            <a:avLst/>
          </a:prstGeom>
        </p:spPr>
        <p:txBody>
          <a:bodyPr wrap="square" lIns="91440" tIns="45720" rIns="91440" bIns="45720" anchor="t">
            <a:spAutoFit/>
          </a:bodyPr>
          <a:lstStyle/>
          <a:p>
            <a:r>
              <a:rPr lang="en-US" dirty="0">
                <a:latin typeface="Comic Sans MS" panose="030F0702030302020204" pitchFamily="66" charset="0"/>
              </a:rPr>
              <a:t>Moral evil refers to evil committed by humans towards another human.  Some people question how and why a loving God would allow such evil things to happen (the Problem of Evil.</a:t>
            </a:r>
          </a:p>
          <a:p>
            <a:endParaRPr lang="en-US" dirty="0">
              <a:latin typeface="Comic Sans MS" panose="030F0702030302020204" pitchFamily="66" charset="0"/>
            </a:endParaRPr>
          </a:p>
          <a:p>
            <a:r>
              <a:rPr lang="en-US" u="sng" dirty="0">
                <a:latin typeface="Comic Sans MS" panose="030F0702030302020204" pitchFamily="66" charset="0"/>
              </a:rPr>
              <a:t>Christian responses to suffering:</a:t>
            </a:r>
          </a:p>
          <a:p>
            <a:r>
              <a:rPr lang="en-US" b="1" dirty="0">
                <a:latin typeface="Comic Sans MS"/>
              </a:rPr>
              <a:t>Suffering is not always unproductive</a:t>
            </a:r>
            <a:r>
              <a:rPr lang="en-US" dirty="0">
                <a:latin typeface="Comic Sans MS"/>
              </a:rPr>
              <a:t> - the Bible states that suffering can produce ‘perseverance, character and hope.’  According to Christians Jesus died on the cross to rid the world of sin (atonement), so we should avoid sin to not reintroduce suffering into the world.  </a:t>
            </a:r>
            <a:r>
              <a:rPr lang="en-US" dirty="0">
                <a:solidFill>
                  <a:srgbClr val="0070C0"/>
                </a:solidFill>
                <a:latin typeface="Comic Sans MS"/>
              </a:rPr>
              <a:t>The Parable of the Sheep and Goats </a:t>
            </a:r>
            <a:r>
              <a:rPr lang="en-US" dirty="0">
                <a:latin typeface="Comic Sans MS"/>
              </a:rPr>
              <a:t>explains how Christians should respond to suffering in the world, they can ‘feed the hungry, give drink to the thirsty’ etc. in order to support others overcome their suffering.  </a:t>
            </a:r>
            <a:endParaRPr lang="en-US" dirty="0">
              <a:latin typeface="Comic Sans MS" panose="030F0702030302020204" pitchFamily="66" charset="0"/>
            </a:endParaRPr>
          </a:p>
          <a:p>
            <a:r>
              <a:rPr lang="en-US" dirty="0">
                <a:latin typeface="Comic Sans MS"/>
              </a:rPr>
              <a:t>In the </a:t>
            </a:r>
            <a:r>
              <a:rPr lang="en-US" dirty="0">
                <a:solidFill>
                  <a:srgbClr val="0070C0"/>
                </a:solidFill>
                <a:latin typeface="Comic Sans MS"/>
              </a:rPr>
              <a:t>story of Job</a:t>
            </a:r>
            <a:r>
              <a:rPr lang="en-US" dirty="0">
                <a:latin typeface="Comic Sans MS"/>
              </a:rPr>
              <a:t>, he recognizes the power of God through his suffering. He loses his wife, crops and animals – but understands his place in the Universe as a result of his suffering. </a:t>
            </a:r>
            <a:endParaRPr lang="en-US" dirty="0">
              <a:latin typeface="Comic Sans MS" panose="030F0702030302020204" pitchFamily="66" charset="0"/>
            </a:endParaRPr>
          </a:p>
        </p:txBody>
      </p:sp>
    </p:spTree>
    <p:extLst>
      <p:ext uri="{BB962C8B-B14F-4D97-AF65-F5344CB8AC3E}">
        <p14:creationId xmlns:p14="http://schemas.microsoft.com/office/powerpoint/2010/main" val="3027614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 name="Text Box 14"/>
          <p:cNvSpPr txBox="1">
            <a:spLocks noChangeArrowheads="1"/>
          </p:cNvSpPr>
          <p:nvPr/>
        </p:nvSpPr>
        <p:spPr bwMode="auto">
          <a:xfrm>
            <a:off x="190501" y="6051802"/>
            <a:ext cx="8570103" cy="646331"/>
          </a:xfrm>
          <a:prstGeom prst="rect">
            <a:avLst/>
          </a:prstGeom>
          <a:solidFill>
            <a:srgbClr val="FF99CC"/>
          </a:solidFill>
          <a:ln w="76200">
            <a:solidFill>
              <a:srgbClr val="FF0000"/>
            </a:solidFill>
            <a:miter lim="800000"/>
            <a:headEnd/>
            <a:tailEnd/>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defRPr/>
            </a:pPr>
            <a:r>
              <a:rPr lang="en-GB" altLang="en-US" sz="1800" dirty="0">
                <a:latin typeface="Comic Sans MS" panose="030F0702030302020204" pitchFamily="66" charset="0"/>
              </a:rPr>
              <a:t>To be able to revise the section Religion, Crime and Punishment and understand how to answer exam questions.</a:t>
            </a:r>
          </a:p>
        </p:txBody>
      </p:sp>
      <p:sp>
        <p:nvSpPr>
          <p:cNvPr id="5" name="Rectangle 4"/>
          <p:cNvSpPr/>
          <p:nvPr/>
        </p:nvSpPr>
        <p:spPr>
          <a:xfrm>
            <a:off x="755576" y="476672"/>
            <a:ext cx="4764446" cy="523220"/>
          </a:xfrm>
          <a:prstGeom prst="rect">
            <a:avLst/>
          </a:prstGeom>
        </p:spPr>
        <p:txBody>
          <a:bodyPr wrap="none">
            <a:spAutoFit/>
          </a:bodyPr>
          <a:lstStyle/>
          <a:p>
            <a:r>
              <a:rPr lang="en-GB" sz="2800" u="sng" dirty="0">
                <a:latin typeface="Comic Sans MS" panose="030F0702030302020204" pitchFamily="66" charset="0"/>
              </a:rPr>
              <a:t>Evil, Suffering and Freewill</a:t>
            </a:r>
          </a:p>
        </p:txBody>
      </p:sp>
      <p:pic>
        <p:nvPicPr>
          <p:cNvPr id="6" name="Picture 5" descr="Apologetics 101 – no. 6 – How Can We Believe in a God who Allows Evil and  Suffering – TheWeeFlea.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82761"/>
            <a:ext cx="1893937" cy="985999"/>
          </a:xfrm>
          <a:prstGeom prst="rect">
            <a:avLst/>
          </a:prstGeom>
          <a:noFill/>
          <a:ln>
            <a:noFill/>
          </a:ln>
        </p:spPr>
      </p:pic>
      <p:sp>
        <p:nvSpPr>
          <p:cNvPr id="2" name="Rectangle 1"/>
          <p:cNvSpPr/>
          <p:nvPr/>
        </p:nvSpPr>
        <p:spPr>
          <a:xfrm>
            <a:off x="467544" y="1486391"/>
            <a:ext cx="7739540" cy="3785652"/>
          </a:xfrm>
          <a:prstGeom prst="rect">
            <a:avLst/>
          </a:prstGeom>
        </p:spPr>
        <p:txBody>
          <a:bodyPr wrap="square" lIns="91440" tIns="45720" rIns="91440" bIns="45720" anchor="t">
            <a:spAutoFit/>
          </a:bodyPr>
          <a:lstStyle/>
          <a:p>
            <a:r>
              <a:rPr lang="en-US" sz="2400" u="sng" dirty="0">
                <a:latin typeface="Comic Sans MS"/>
              </a:rPr>
              <a:t>Islamic Responses to suffering:</a:t>
            </a:r>
          </a:p>
          <a:p>
            <a:endParaRPr lang="en-US" sz="2400" dirty="0">
              <a:latin typeface="Comic Sans MS" panose="030F0702030302020204" pitchFamily="66" charset="0"/>
            </a:endParaRPr>
          </a:p>
          <a:p>
            <a:r>
              <a:rPr lang="en-US" sz="2400" dirty="0">
                <a:latin typeface="Comic Sans MS"/>
              </a:rPr>
              <a:t>Suffering could be a test from God.  God wishes to test one's faith and obedience, e.g. Ibrahim’s test to sacrifice </a:t>
            </a:r>
            <a:r>
              <a:rPr lang="en-US" sz="2400" dirty="0" err="1">
                <a:latin typeface="Comic Sans MS"/>
              </a:rPr>
              <a:t>Ism’ail</a:t>
            </a:r>
            <a:r>
              <a:rPr lang="en-US" sz="2400" dirty="0">
                <a:latin typeface="Comic Sans MS"/>
              </a:rPr>
              <a:t>.  If Muslims have caused others to suffer then they should repent, like Adam on Mount Arafat.  Muslims must obey religious practices which encourage the suffering of some in the ummah to be shared with others, e.g. zakat helps shared the burden – the principle of </a:t>
            </a:r>
            <a:r>
              <a:rPr lang="en-US" sz="2400" dirty="0" err="1">
                <a:latin typeface="Comic Sans MS"/>
              </a:rPr>
              <a:t>sadaqah</a:t>
            </a:r>
            <a:r>
              <a:rPr lang="en-US" sz="2400" dirty="0">
                <a:latin typeface="Comic Sans MS"/>
              </a:rPr>
              <a:t>. </a:t>
            </a:r>
            <a:endParaRPr lang="en-US" sz="2400" dirty="0">
              <a:latin typeface="Comic Sans MS" panose="030F0702030302020204" pitchFamily="66" charset="0"/>
            </a:endParaRPr>
          </a:p>
        </p:txBody>
      </p:sp>
    </p:spTree>
    <p:extLst>
      <p:ext uri="{BB962C8B-B14F-4D97-AF65-F5344CB8AC3E}">
        <p14:creationId xmlns:p14="http://schemas.microsoft.com/office/powerpoint/2010/main" val="24143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683567" y="370824"/>
            <a:ext cx="3555923" cy="553357"/>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Homosexuality </a:t>
            </a:r>
          </a:p>
        </p:txBody>
      </p:sp>
      <p:pic>
        <p:nvPicPr>
          <p:cNvPr id="8" name="Picture 7" descr="Beliefs about homosexuality predict intentions to discriminate"/>
          <p:cNvPicPr/>
          <p:nvPr/>
        </p:nvPicPr>
        <p:blipFill>
          <a:blip r:embed="rId2">
            <a:extLst>
              <a:ext uri="{28A0092B-C50C-407E-A947-70E740481C1C}">
                <a14:useLocalDpi xmlns:a14="http://schemas.microsoft.com/office/drawing/2010/main" val="0"/>
              </a:ext>
            </a:extLst>
          </a:blip>
          <a:srcRect/>
          <a:stretch>
            <a:fillRect/>
          </a:stretch>
        </p:blipFill>
        <p:spPr bwMode="auto">
          <a:xfrm>
            <a:off x="479897" y="1616374"/>
            <a:ext cx="2670097" cy="2642645"/>
          </a:xfrm>
          <a:prstGeom prst="rect">
            <a:avLst/>
          </a:prstGeom>
          <a:noFill/>
          <a:ln>
            <a:noFill/>
          </a:ln>
        </p:spPr>
      </p:pic>
      <p:sp>
        <p:nvSpPr>
          <p:cNvPr id="4" name="Rectangle 3"/>
          <p:cNvSpPr/>
          <p:nvPr/>
        </p:nvSpPr>
        <p:spPr>
          <a:xfrm>
            <a:off x="3553691" y="329367"/>
            <a:ext cx="5236060" cy="5924314"/>
          </a:xfrm>
          <a:prstGeom prst="rect">
            <a:avLst/>
          </a:prstGeom>
        </p:spPr>
        <p:txBody>
          <a:bodyPr wrap="square">
            <a:spAutoFit/>
          </a:bodyPr>
          <a:lstStyle/>
          <a:p>
            <a:pPr>
              <a:lnSpc>
                <a:spcPct val="107000"/>
              </a:lnSpc>
              <a:spcAft>
                <a:spcPts val="800"/>
              </a:spcAft>
            </a:pPr>
            <a:r>
              <a:rPr lang="en-GB" sz="1700" u="sng" dirty="0">
                <a:latin typeface="Comic Sans MS" panose="030F0702030302020204" pitchFamily="66" charset="0"/>
                <a:ea typeface="Calibri" panose="020F0502020204030204" pitchFamily="34" charset="0"/>
                <a:cs typeface="Calibri" panose="020F0502020204030204" pitchFamily="34" charset="0"/>
              </a:rPr>
              <a:t>Christianity:</a:t>
            </a:r>
            <a:r>
              <a:rPr lang="en-GB" sz="1700" dirty="0">
                <a:latin typeface="Calibri" panose="020F0502020204030204" pitchFamily="34" charset="0"/>
                <a:ea typeface="Calibri" panose="020F0502020204030204" pitchFamily="34" charset="0"/>
                <a:cs typeface="Times New Roman" panose="02020603050405020304" pitchFamily="18" charset="0"/>
              </a:rPr>
              <a:t> </a:t>
            </a:r>
            <a:r>
              <a:rPr lang="en-GB" sz="1700" dirty="0">
                <a:solidFill>
                  <a:srgbClr val="000000"/>
                </a:solidFill>
                <a:latin typeface="Comic Sans MS" panose="030F0702030302020204" pitchFamily="66" charset="0"/>
                <a:ea typeface="Calibri" panose="020F0502020204030204" pitchFamily="34" charset="0"/>
                <a:cs typeface="Calibri" panose="020F0502020204030204" pitchFamily="34" charset="0"/>
              </a:rPr>
              <a:t>God instructs Christians to reproduce in a heterosexual relationship and homosexuals cannot reproduce naturally so goes against God’s will. </a:t>
            </a:r>
            <a:r>
              <a:rPr lang="en-GB" sz="1700" dirty="0">
                <a:solidFill>
                  <a:srgbClr val="C00000"/>
                </a:solidFill>
                <a:latin typeface="Comic Sans MS" panose="030F0702030302020204" pitchFamily="66" charset="0"/>
                <a:ea typeface="Calibri" panose="020F0502020204030204" pitchFamily="34" charset="0"/>
                <a:cs typeface="Calibri" panose="020F0502020204030204" pitchFamily="34" charset="0"/>
              </a:rPr>
              <a:t>‘’Go forth and multiply.’’ (Bible)</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solidFill>
                  <a:srgbClr val="000000"/>
                </a:solidFill>
                <a:latin typeface="Comic Sans MS" panose="030F0702030302020204" pitchFamily="66" charset="0"/>
                <a:ea typeface="Calibri" panose="020F0502020204030204" pitchFamily="34" charset="0"/>
                <a:cs typeface="Calibri" panose="020F0502020204030204" pitchFamily="34" charset="0"/>
              </a:rPr>
              <a:t>Catholics – homosexuality is not sinful but they should remain chaste (no sex) to avoid sinful acts. </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solidFill>
                  <a:srgbClr val="000000"/>
                </a:solidFill>
                <a:latin typeface="Comic Sans MS" panose="030F0702030302020204" pitchFamily="66" charset="0"/>
                <a:ea typeface="Calibri" panose="020F0502020204030204" pitchFamily="34" charset="0"/>
                <a:cs typeface="Calibri" panose="020F0502020204030204" pitchFamily="34" charset="0"/>
              </a:rPr>
              <a:t>Church of England – welcomes homosexual coups in a loving and committed relationship, but don’t allow marriage in the church.</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u="sng" dirty="0">
                <a:latin typeface="Comic Sans MS" panose="030F0702030302020204" pitchFamily="66" charset="0"/>
                <a:ea typeface="Calibri" panose="020F0502020204030204" pitchFamily="34" charset="0"/>
                <a:cs typeface="Calibri" panose="020F0502020204030204" pitchFamily="34" charset="0"/>
              </a:rPr>
              <a:t>Islam:</a:t>
            </a:r>
            <a:r>
              <a:rPr lang="en-GB" sz="1700" dirty="0">
                <a:latin typeface="Calibri" panose="020F0502020204030204" pitchFamily="34" charset="0"/>
                <a:ea typeface="Calibri" panose="020F0502020204030204" pitchFamily="34" charset="0"/>
                <a:cs typeface="Times New Roman" panose="02020603050405020304" pitchFamily="18" charset="0"/>
              </a:rPr>
              <a:t> </a:t>
            </a:r>
            <a:r>
              <a:rPr lang="en-GB" sz="1700" dirty="0">
                <a:latin typeface="Comic Sans MS" panose="030F0702030302020204" pitchFamily="66" charset="0"/>
                <a:ea typeface="Calibri" panose="020F0502020204030204" pitchFamily="34" charset="0"/>
                <a:cs typeface="Calibri" panose="020F0502020204030204" pitchFamily="34" charset="0"/>
              </a:rPr>
              <a:t>Conservatives – </a:t>
            </a:r>
            <a:r>
              <a:rPr lang="en-GB" sz="1700" dirty="0">
                <a:solidFill>
                  <a:srgbClr val="000000"/>
                </a:solidFill>
                <a:latin typeface="Comic Sans MS" panose="030F0702030302020204" pitchFamily="66" charset="0"/>
                <a:ea typeface="Calibri" panose="020F0502020204030204" pitchFamily="34" charset="0"/>
                <a:cs typeface="Calibri" panose="020F0502020204030204" pitchFamily="34" charset="0"/>
              </a:rPr>
              <a:t>Homosexuals are going beyond what God thinks is an acceptable way to live and is considered forbidden. They should control their desires and not break God’s laws.</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solidFill>
                  <a:srgbClr val="C00000"/>
                </a:solidFill>
                <a:latin typeface="Comic Sans MS" panose="030F0702030302020204" pitchFamily="66" charset="0"/>
                <a:ea typeface="Calibri" panose="020F0502020204030204" pitchFamily="34" charset="0"/>
                <a:cs typeface="Calibri" panose="020F0502020204030204" pitchFamily="34" charset="0"/>
              </a:rPr>
              <a:t>“Must you lust after males and abandon the wives that God has created for you?  You are exceeding all bounds.’’ (Qur’an)</a:t>
            </a: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700" dirty="0">
                <a:solidFill>
                  <a:srgbClr val="000000"/>
                </a:solidFill>
                <a:latin typeface="Comic Sans MS" panose="030F0702030302020204" pitchFamily="66" charset="0"/>
                <a:ea typeface="Calibri" panose="020F0502020204030204" pitchFamily="34" charset="0"/>
                <a:cs typeface="Calibri" panose="020F0502020204030204" pitchFamily="34" charset="0"/>
              </a:rPr>
              <a:t>Liberals – God is the only person to judge and might accept homosexual couples who are in a committed and loving relationship. </a:t>
            </a:r>
            <a:r>
              <a:rPr lang="en-GB" sz="1700" dirty="0">
                <a:solidFill>
                  <a:srgbClr val="C00000"/>
                </a:solidFill>
                <a:latin typeface="Comic Sans MS" panose="030F0702030302020204" pitchFamily="66" charset="0"/>
                <a:ea typeface="Calibri" panose="020F0502020204030204" pitchFamily="34" charset="0"/>
                <a:cs typeface="Calibri" panose="020F0502020204030204" pitchFamily="34" charset="0"/>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3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561110" y="580158"/>
            <a:ext cx="3275642" cy="1014380"/>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Sex before marriage </a:t>
            </a:r>
          </a:p>
        </p:txBody>
      </p:sp>
      <p:pic>
        <p:nvPicPr>
          <p:cNvPr id="6" name="Picture 5" descr="Let's talk about Sex....or can't w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694" y="2080808"/>
            <a:ext cx="2838266" cy="2620182"/>
          </a:xfrm>
          <a:prstGeom prst="rect">
            <a:avLst/>
          </a:prstGeom>
          <a:noFill/>
          <a:ln>
            <a:noFill/>
          </a:ln>
        </p:spPr>
      </p:pic>
      <p:sp>
        <p:nvSpPr>
          <p:cNvPr id="5" name="Rectangle 4"/>
          <p:cNvSpPr/>
          <p:nvPr/>
        </p:nvSpPr>
        <p:spPr>
          <a:xfrm>
            <a:off x="3215453" y="420984"/>
            <a:ext cx="5652175" cy="5939831"/>
          </a:xfrm>
          <a:prstGeom prst="rect">
            <a:avLst/>
          </a:prstGeom>
        </p:spPr>
        <p:txBody>
          <a:bodyPr wrap="square">
            <a:spAutoFit/>
          </a:bodyPr>
          <a:lstStyle/>
          <a:p>
            <a:pP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Christianity:</a:t>
            </a:r>
            <a:r>
              <a:rPr lang="en-GB" dirty="0">
                <a:latin typeface="Comic Sans MS" panose="030F0702030302020204" pitchFamily="66" charset="0"/>
                <a:ea typeface="Calibri" panose="020F0502020204030204" pitchFamily="34" charset="0"/>
                <a:cs typeface="Times New Roman" panose="02020603050405020304" pitchFamily="18" charset="0"/>
              </a:rPr>
              <a:t> </a:t>
            </a:r>
            <a:r>
              <a:rPr lang="en-GB" dirty="0">
                <a:latin typeface="Comic Sans MS" panose="030F0702030302020204" pitchFamily="66" charset="0"/>
                <a:ea typeface="Calibri" panose="020F0502020204030204" pitchFamily="34" charset="0"/>
                <a:cs typeface="Calibri" panose="020F0502020204030204" pitchFamily="34" charset="0"/>
              </a:rPr>
              <a:t>Sex expresses deep, lifelong union that requires the commitment of a marriage and sexual immortality threatens it.  </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C00000"/>
                </a:solidFill>
                <a:latin typeface="Comic Sans MS" panose="030F0702030302020204" pitchFamily="66" charset="0"/>
                <a:ea typeface="Calibri" panose="020F0502020204030204" pitchFamily="34" charset="0"/>
                <a:cs typeface="Calibri" panose="020F0502020204030204" pitchFamily="34" charset="0"/>
              </a:rPr>
              <a:t> “…whoever sins sexually, sins against their own body. Do you not know your bodies are temples of the Holy Spirit…”(Bible)</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Liberals – sex before marriage can be a valid expression of love for each other, particularly if the couple are intending marriage.</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u="sng" dirty="0">
                <a:latin typeface="Comic Sans MS" panose="030F0702030302020204" pitchFamily="66" charset="0"/>
                <a:ea typeface="Calibri" panose="020F0502020204030204" pitchFamily="34" charset="0"/>
                <a:cs typeface="Calibri" panose="020F0502020204030204" pitchFamily="34" charset="0"/>
              </a:rPr>
              <a:t>Islam:</a:t>
            </a:r>
            <a:r>
              <a:rPr lang="en-GB" dirty="0">
                <a:latin typeface="Comic Sans MS" panose="030F0702030302020204" pitchFamily="66" charset="0"/>
                <a:ea typeface="Calibri" panose="020F0502020204030204" pitchFamily="34" charset="0"/>
                <a:cs typeface="Times New Roman" panose="02020603050405020304" pitchFamily="18" charset="0"/>
              </a:rPr>
              <a:t> </a:t>
            </a:r>
            <a:r>
              <a:rPr lang="en-GB" dirty="0">
                <a:latin typeface="Comic Sans MS" panose="030F0702030302020204" pitchFamily="66" charset="0"/>
                <a:ea typeface="Calibri" panose="020F0502020204030204" pitchFamily="34" charset="0"/>
                <a:cs typeface="Calibri" panose="020F0502020204030204" pitchFamily="34" charset="0"/>
              </a:rPr>
              <a:t>Sex is a gift from God and should only happen within a marriage. The Quran forbids sex before marriage. Under </a:t>
            </a:r>
            <a:r>
              <a:rPr lang="en-GB" dirty="0" err="1">
                <a:latin typeface="Comic Sans MS" panose="030F0702030302020204" pitchFamily="66" charset="0"/>
                <a:ea typeface="Calibri" panose="020F0502020204030204" pitchFamily="34" charset="0"/>
                <a:cs typeface="Calibri" panose="020F0502020204030204" pitchFamily="34" charset="0"/>
              </a:rPr>
              <a:t>Shari’ah</a:t>
            </a:r>
            <a:r>
              <a:rPr lang="en-GB" dirty="0">
                <a:latin typeface="Comic Sans MS" panose="030F0702030302020204" pitchFamily="66" charset="0"/>
                <a:ea typeface="Calibri" panose="020F0502020204030204" pitchFamily="34" charset="0"/>
                <a:cs typeface="Calibri" panose="020F0502020204030204" pitchFamily="34" charset="0"/>
              </a:rPr>
              <a:t> Law it is </a:t>
            </a:r>
            <a:r>
              <a:rPr lang="en-GB" dirty="0" err="1">
                <a:latin typeface="Comic Sans MS" panose="030F0702030302020204" pitchFamily="66" charset="0"/>
                <a:ea typeface="Calibri" panose="020F0502020204030204" pitchFamily="34" charset="0"/>
                <a:cs typeface="Calibri" panose="020F0502020204030204" pitchFamily="34" charset="0"/>
              </a:rPr>
              <a:t>zinah</a:t>
            </a:r>
            <a:r>
              <a:rPr lang="en-GB" dirty="0">
                <a:latin typeface="Comic Sans MS" panose="030F0702030302020204" pitchFamily="66" charset="0"/>
                <a:ea typeface="Calibri" panose="020F0502020204030204" pitchFamily="34" charset="0"/>
                <a:cs typeface="Calibri" panose="020F0502020204030204" pitchFamily="34" charset="0"/>
              </a:rPr>
              <a:t>, considered a serious sin, like adultery and rape.</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C00000"/>
                </a:solidFill>
                <a:latin typeface="Comic Sans MS" panose="030F0702030302020204" pitchFamily="66" charset="0"/>
                <a:ea typeface="Calibri" panose="020F0502020204030204" pitchFamily="34" charset="0"/>
                <a:cs typeface="Calibri" panose="020F0502020204030204" pitchFamily="34" charset="0"/>
              </a:rPr>
              <a:t> “The only way to protect all within society is to maintain a society where only a man and his wife share the act of sex.” (Quran)</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omic Sans MS" panose="030F0702030302020204" pitchFamily="66" charset="0"/>
                <a:ea typeface="Calibri" panose="020F0502020204030204" pitchFamily="34" charset="0"/>
                <a:cs typeface="Calibri" panose="020F0502020204030204" pitchFamily="34" charset="0"/>
              </a:rPr>
              <a:t>In Britain, sex before marriage is widely accepted as it can help develop a relationship</a:t>
            </a:r>
            <a:r>
              <a:rPr lang="en-GB" sz="1700" dirty="0">
                <a:latin typeface="Comic Sans MS" panose="030F0702030302020204" pitchFamily="66" charset="0"/>
                <a:ea typeface="Calibri" panose="020F0502020204030204" pitchFamily="34" charset="0"/>
                <a:cs typeface="Calibri" panose="020F0502020204030204" pitchFamily="34" charset="0"/>
              </a:rPr>
              <a:t>. </a:t>
            </a:r>
            <a:endParaRPr lang="en-GB" sz="17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2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11728" y="370824"/>
            <a:ext cx="3275642" cy="1014380"/>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Sex outside marriage </a:t>
            </a:r>
          </a:p>
        </p:txBody>
      </p:sp>
      <p:sp>
        <p:nvSpPr>
          <p:cNvPr id="5" name="Rectangle 4"/>
          <p:cNvSpPr/>
          <p:nvPr/>
        </p:nvSpPr>
        <p:spPr>
          <a:xfrm>
            <a:off x="3306235" y="370824"/>
            <a:ext cx="5685365" cy="6220036"/>
          </a:xfrm>
          <a:prstGeom prst="rect">
            <a:avLst/>
          </a:prstGeom>
        </p:spPr>
        <p:txBody>
          <a:bodyPr wrap="square">
            <a:spAutoFit/>
          </a:bodyPr>
          <a:lstStyle/>
          <a:p>
            <a:r>
              <a:rPr lang="en-GB" sz="2000" u="sng" dirty="0">
                <a:latin typeface="Comic Sans MS" panose="030F0702030302020204" pitchFamily="66" charset="0"/>
              </a:rPr>
              <a:t>Christianity:</a:t>
            </a:r>
            <a:r>
              <a:rPr lang="en-GB" sz="2000" dirty="0">
                <a:latin typeface="Comic Sans MS" panose="030F0702030302020204" pitchFamily="66" charset="0"/>
              </a:rPr>
              <a:t> Adultery does against the Ten Commandments as it breaks the vows couples make before God and threatens the stable relationship needed for family security.</a:t>
            </a:r>
          </a:p>
          <a:p>
            <a:r>
              <a:rPr lang="en-GB" sz="2000" dirty="0">
                <a:solidFill>
                  <a:srgbClr val="C00000"/>
                </a:solidFill>
                <a:latin typeface="Comic Sans MS" panose="030F0702030302020204" pitchFamily="66" charset="0"/>
              </a:rPr>
              <a:t>“You shall not commit adultery.” (Bible)</a:t>
            </a:r>
          </a:p>
          <a:p>
            <a:r>
              <a:rPr lang="en-GB" sz="2000" dirty="0">
                <a:latin typeface="Comic Sans MS" panose="030F0702030302020204" pitchFamily="66" charset="0"/>
              </a:rPr>
              <a:t>Liberals – Jesus forgave a woman caught in adultery but ordered her to leave her life of sin. If Jesus can forgive so can Christians.</a:t>
            </a:r>
          </a:p>
          <a:p>
            <a:r>
              <a:rPr lang="en-GB" sz="2000" dirty="0">
                <a:latin typeface="Comic Sans MS" panose="030F0702030302020204" pitchFamily="66" charset="0"/>
              </a:rPr>
              <a:t> </a:t>
            </a:r>
          </a:p>
          <a:p>
            <a:r>
              <a:rPr lang="en-GB" sz="2000" u="sng" dirty="0">
                <a:latin typeface="Comic Sans MS" panose="030F0702030302020204" pitchFamily="66" charset="0"/>
              </a:rPr>
              <a:t>Islam:</a:t>
            </a:r>
            <a:r>
              <a:rPr lang="en-GB" sz="2000" dirty="0">
                <a:latin typeface="Comic Sans MS" panose="030F0702030302020204" pitchFamily="66" charset="0"/>
              </a:rPr>
              <a:t> Muslims should avoid situations that could lead to sexual sins like meeting up with friends of the opposite sex</a:t>
            </a:r>
            <a:r>
              <a:rPr lang="en-GB" sz="2000" dirty="0">
                <a:solidFill>
                  <a:srgbClr val="C00000"/>
                </a:solidFill>
                <a:latin typeface="Comic Sans MS" panose="030F0702030302020204" pitchFamily="66" charset="0"/>
              </a:rPr>
              <a:t>. “A man should not stay with a woman in seclusion unless he is a </a:t>
            </a:r>
            <a:r>
              <a:rPr lang="en-GB" sz="2000" dirty="0" err="1">
                <a:solidFill>
                  <a:srgbClr val="C00000"/>
                </a:solidFill>
                <a:latin typeface="Comic Sans MS" panose="030F0702030302020204" pitchFamily="66" charset="0"/>
              </a:rPr>
              <a:t>Dhu</a:t>
            </a:r>
            <a:r>
              <a:rPr lang="en-GB" sz="2000" dirty="0">
                <a:solidFill>
                  <a:srgbClr val="C00000"/>
                </a:solidFill>
                <a:latin typeface="Comic Sans MS" panose="030F0702030302020204" pitchFamily="66" charset="0"/>
              </a:rPr>
              <a:t>-Mahram [relative].” (Quran)</a:t>
            </a:r>
          </a:p>
          <a:p>
            <a:r>
              <a:rPr lang="en-GB" sz="2000" dirty="0">
                <a:latin typeface="Comic Sans MS" panose="030F0702030302020204" pitchFamily="66" charset="0"/>
              </a:rPr>
              <a:t>The Quran forbids adultery </a:t>
            </a:r>
            <a:r>
              <a:rPr lang="en-GB" sz="2000" dirty="0">
                <a:latin typeface="Comic Sans MS" panose="030F0702030302020204" pitchFamily="66" charset="0"/>
                <a:sym typeface="Wingdings" panose="05000000000000000000" pitchFamily="2" charset="2"/>
              </a:rPr>
              <a:t></a:t>
            </a:r>
            <a:r>
              <a:rPr lang="en-GB" sz="2000" dirty="0">
                <a:latin typeface="Comic Sans MS" panose="030F0702030302020204" pitchFamily="66" charset="0"/>
              </a:rPr>
              <a:t> “</a:t>
            </a:r>
            <a:r>
              <a:rPr lang="en-GB" sz="2000" dirty="0">
                <a:solidFill>
                  <a:srgbClr val="C00000"/>
                </a:solidFill>
                <a:latin typeface="Comic Sans MS" panose="030F0702030302020204" pitchFamily="66" charset="0"/>
              </a:rPr>
              <a:t>And do not go anywhere near adultery: it is an outrage, and an evil path.” (17:32)</a:t>
            </a:r>
          </a:p>
          <a:p>
            <a:r>
              <a:rPr lang="en-GB" sz="2000" dirty="0">
                <a:latin typeface="Comic Sans MS" panose="030F0702030302020204" pitchFamily="66" charset="0"/>
              </a:rPr>
              <a:t>Muslim couples should not have to go outside of marriage for fulfilment. </a:t>
            </a:r>
          </a:p>
          <a:p>
            <a:pPr>
              <a:lnSpc>
                <a:spcPct val="107000"/>
              </a:lnSpc>
              <a:spcAft>
                <a:spcPts val="800"/>
              </a:spcAft>
            </a:pPr>
            <a:r>
              <a:rPr lang="en-GB" sz="1700" dirty="0">
                <a:latin typeface="Comic Sans MS" panose="030F0702030302020204" pitchFamily="66" charset="0"/>
                <a:ea typeface="Calibri" panose="020F0502020204030204" pitchFamily="34" charset="0"/>
                <a:cs typeface="Calibri" panose="020F0502020204030204" pitchFamily="34" charset="0"/>
              </a:rPr>
              <a:t>.</a:t>
            </a:r>
            <a:endParaRPr lang="en-GB" sz="17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Picture 6" descr="6 Things You Should Know About Adultery in South Carolina - Sodom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64" y="1974160"/>
            <a:ext cx="2994507" cy="3013364"/>
          </a:xfrm>
          <a:prstGeom prst="rect">
            <a:avLst/>
          </a:prstGeom>
          <a:noFill/>
          <a:ln>
            <a:noFill/>
          </a:ln>
        </p:spPr>
      </p:pic>
    </p:spTree>
    <p:extLst>
      <p:ext uri="{BB962C8B-B14F-4D97-AF65-F5344CB8AC3E}">
        <p14:creationId xmlns:p14="http://schemas.microsoft.com/office/powerpoint/2010/main" val="220260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76200" y="76200"/>
            <a:ext cx="8915400" cy="6629400"/>
          </a:xfrm>
          <a:prstGeom prst="rect">
            <a:avLst/>
          </a:prstGeom>
          <a:noFill/>
          <a:ln w="762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311728" y="370824"/>
            <a:ext cx="3275642" cy="528222"/>
          </a:xfrm>
          <a:prstGeom prst="rect">
            <a:avLst/>
          </a:prstGeom>
        </p:spPr>
        <p:txBody>
          <a:bodyPr wrap="square">
            <a:spAutoFit/>
          </a:bodyPr>
          <a:lstStyle/>
          <a:p>
            <a:pPr lvl="0">
              <a:lnSpc>
                <a:spcPct val="107000"/>
              </a:lnSpc>
              <a:spcAft>
                <a:spcPts val="0"/>
              </a:spcAft>
            </a:pPr>
            <a:r>
              <a:rPr lang="en-GB" sz="2800" u="sng" dirty="0">
                <a:latin typeface="Comic Sans MS" panose="030F0702030302020204" pitchFamily="66" charset="0"/>
                <a:ea typeface="Calibri" panose="020F0502020204030204" pitchFamily="34" charset="0"/>
                <a:cs typeface="Times New Roman" panose="02020603050405020304" pitchFamily="18" charset="0"/>
              </a:rPr>
              <a:t>Contraception:</a:t>
            </a:r>
          </a:p>
        </p:txBody>
      </p:sp>
      <p:sp>
        <p:nvSpPr>
          <p:cNvPr id="5" name="Rectangle 4"/>
          <p:cNvSpPr/>
          <p:nvPr/>
        </p:nvSpPr>
        <p:spPr>
          <a:xfrm>
            <a:off x="2998929" y="176169"/>
            <a:ext cx="6005466" cy="6555641"/>
          </a:xfrm>
          <a:prstGeom prst="rect">
            <a:avLst/>
          </a:prstGeom>
        </p:spPr>
        <p:txBody>
          <a:bodyPr wrap="square">
            <a:spAutoFit/>
          </a:bodyPr>
          <a:lstStyle/>
          <a:p>
            <a:r>
              <a:rPr lang="en-GB" sz="2000" u="sng" dirty="0">
                <a:latin typeface="Comic Sans MS" panose="030F0702030302020204" pitchFamily="66" charset="0"/>
              </a:rPr>
              <a:t>Christianity:</a:t>
            </a:r>
            <a:r>
              <a:rPr lang="en-GB" sz="2000" dirty="0">
                <a:latin typeface="Comic Sans MS" panose="030F0702030302020204" pitchFamily="66" charset="0"/>
              </a:rPr>
              <a:t> Catholic and Orthodox- The purpose of sex is to </a:t>
            </a:r>
            <a:r>
              <a:rPr lang="en-GB" sz="2000" dirty="0">
                <a:solidFill>
                  <a:srgbClr val="C00000"/>
                </a:solidFill>
                <a:latin typeface="Comic Sans MS" panose="030F0702030302020204" pitchFamily="66" charset="0"/>
              </a:rPr>
              <a:t>‘be fruitful and multiply’ </a:t>
            </a:r>
            <a:r>
              <a:rPr lang="en-GB" sz="2000" dirty="0">
                <a:latin typeface="Comic Sans MS" panose="030F0702030302020204" pitchFamily="66" charset="0"/>
              </a:rPr>
              <a:t>(having children) and contraception goes against God’s natural laws as it can encourages infidelity/selfishness. </a:t>
            </a:r>
          </a:p>
          <a:p>
            <a:r>
              <a:rPr lang="en-GB" sz="2000" dirty="0">
                <a:latin typeface="Comic Sans MS" panose="030F0702030302020204" pitchFamily="66" charset="0"/>
              </a:rPr>
              <a:t>Anglican/non-conformist - Contraception allows couples to develop their relationship first/space out pregnancies to avoid harming mother’s health.</a:t>
            </a:r>
          </a:p>
          <a:p>
            <a:r>
              <a:rPr lang="en-GB" sz="2000" dirty="0">
                <a:latin typeface="Comic Sans MS" panose="030F0702030302020204" pitchFamily="66" charset="0"/>
              </a:rPr>
              <a:t> </a:t>
            </a:r>
          </a:p>
          <a:p>
            <a:r>
              <a:rPr lang="en-GB" sz="2000" u="sng" dirty="0">
                <a:latin typeface="Comic Sans MS" panose="030F0702030302020204" pitchFamily="66" charset="0"/>
              </a:rPr>
              <a:t>Islam: </a:t>
            </a:r>
            <a:r>
              <a:rPr lang="en-GB" sz="2000" dirty="0">
                <a:latin typeface="Comic Sans MS" panose="030F0702030302020204" pitchFamily="66" charset="0"/>
              </a:rPr>
              <a:t>Conservative – contraception goes against God’s will and gives them strength to cope with any children. Some believe it can be considered as sinful as abortion as you are ending a life from forming.</a:t>
            </a:r>
          </a:p>
          <a:p>
            <a:r>
              <a:rPr lang="en-GB" sz="2000" dirty="0">
                <a:latin typeface="Comic Sans MS" panose="030F0702030302020204" pitchFamily="66" charset="0"/>
              </a:rPr>
              <a:t>Liberal - God does not want to make </a:t>
            </a:r>
            <a:r>
              <a:rPr lang="en-GB" sz="2000" dirty="0">
                <a:solidFill>
                  <a:srgbClr val="C00000"/>
                </a:solidFill>
                <a:latin typeface="Comic Sans MS" panose="030F0702030302020204" pitchFamily="66" charset="0"/>
              </a:rPr>
              <a:t>life difficult for people so would accept contraception. “God wishes to lighten your burden; man was created weak.” (Quran)</a:t>
            </a:r>
            <a:r>
              <a:rPr lang="en-GB" sz="2000" dirty="0">
                <a:latin typeface="Comic Sans MS" panose="030F0702030302020204" pitchFamily="66" charset="0"/>
              </a:rPr>
              <a:t> Prophet Muhammad used natural forms of conception himself</a:t>
            </a:r>
            <a:r>
              <a:rPr lang="en-GB" dirty="0">
                <a:latin typeface="Comic Sans MS" panose="030F0702030302020204" pitchFamily="66" charset="0"/>
                <a:ea typeface="Calibri" panose="020F0502020204030204" pitchFamily="34" charset="0"/>
                <a:cs typeface="Calibri" panose="020F0502020204030204" pitchFamily="34" charset="0"/>
              </a:rPr>
              <a:t>.</a:t>
            </a:r>
            <a:endParaRPr lang="en-GB"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6" name="Picture 5" descr="Emergency Contraception (EC) :: Highland Sexual Heal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28" y="1585695"/>
            <a:ext cx="2493817" cy="3526631"/>
          </a:xfrm>
          <a:prstGeom prst="rect">
            <a:avLst/>
          </a:prstGeom>
          <a:noFill/>
          <a:ln>
            <a:noFill/>
          </a:ln>
        </p:spPr>
      </p:pic>
    </p:spTree>
    <p:extLst>
      <p:ext uri="{BB962C8B-B14F-4D97-AF65-F5344CB8AC3E}">
        <p14:creationId xmlns:p14="http://schemas.microsoft.com/office/powerpoint/2010/main" val="140253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4e9cad-4fd1-41c7-8adb-ebfab74ba605" xsi:nil="true"/>
    <lcf76f155ced4ddcb4097134ff3c332f xmlns="181b4e8a-7a88-4aff-af9e-d606b9a8e1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7667685807B14387AB7E8A6571F103" ma:contentTypeVersion="18" ma:contentTypeDescription="Create a new document." ma:contentTypeScope="" ma:versionID="82d175ab0cd3060829caf9a4f159d9ed">
  <xsd:schema xmlns:xsd="http://www.w3.org/2001/XMLSchema" xmlns:xs="http://www.w3.org/2001/XMLSchema" xmlns:p="http://schemas.microsoft.com/office/2006/metadata/properties" xmlns:ns2="e04e9cad-4fd1-41c7-8adb-ebfab74ba605" xmlns:ns3="181b4e8a-7a88-4aff-af9e-d606b9a8e155" targetNamespace="http://schemas.microsoft.com/office/2006/metadata/properties" ma:root="true" ma:fieldsID="b488569405d2807f2e0ffb04fabab293" ns2:_="" ns3:_="">
    <xsd:import namespace="e04e9cad-4fd1-41c7-8adb-ebfab74ba605"/>
    <xsd:import namespace="181b4e8a-7a88-4aff-af9e-d606b9a8e1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MediaServiceLocation" minOccurs="0"/>
                <xsd:element ref="ns3:MediaServiceGenerationTime" minOccurs="0"/>
                <xsd:element ref="ns3:MediaServiceEventHashCode" minOccurs="0"/>
                <xsd:element ref="ns2:TaxCatchAll" minOccurs="0"/>
                <xsd:element ref="ns3:lcf76f155ced4ddcb4097134ff3c332f"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4e9cad-4fd1-41c7-8adb-ebfab74ba6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866a82a-4f5d-4c22-866e-686c9473c8fc}" ma:internalName="TaxCatchAll" ma:showField="CatchAllData" ma:web="e04e9cad-4fd1-41c7-8adb-ebfab74ba60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1b4e8a-7a88-4aff-af9e-d606b9a8e15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cb8004-4641-4a0d-be9b-f10b966b8da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B3C3E-768A-4CBF-A94F-A10ED5C30046}">
  <ds:schemaRefs>
    <ds:schemaRef ds:uri="http://schemas.microsoft.com/office/infopath/2007/PartnerControls"/>
    <ds:schemaRef ds:uri="http://schemas.microsoft.com/office/2006/documentManagement/types"/>
    <ds:schemaRef ds:uri="http://purl.org/dc/terms/"/>
    <ds:schemaRef ds:uri="e04e9cad-4fd1-41c7-8adb-ebfab74ba605"/>
    <ds:schemaRef ds:uri="http://schemas.openxmlformats.org/package/2006/metadata/core-properties"/>
    <ds:schemaRef ds:uri="http://purl.org/dc/elements/1.1/"/>
    <ds:schemaRef ds:uri="181b4e8a-7a88-4aff-af9e-d606b9a8e15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1E8EF5B-C4F9-4515-A9E8-0E68D61670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4e9cad-4fd1-41c7-8adb-ebfab74ba605"/>
    <ds:schemaRef ds:uri="181b4e8a-7a88-4aff-af9e-d606b9a8e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649168-8DBE-42E0-AA5F-6D9CADFA98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111</TotalTime>
  <Words>8326</Words>
  <Application>Microsoft Office PowerPoint</Application>
  <PresentationFormat>On-screen Show (4:3)</PresentationFormat>
  <Paragraphs>539</Paragraphs>
  <Slides>57</Slides>
  <Notes>0</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Sahiba Khan</dc:creator>
  <cp:lastModifiedBy>Catherine Waldron</cp:lastModifiedBy>
  <cp:revision>343</cp:revision>
  <dcterms:created xsi:type="dcterms:W3CDTF">2020-07-15T12:10:07Z</dcterms:created>
  <dcterms:modified xsi:type="dcterms:W3CDTF">2026-05-19T09:56:25Z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0x010100BF7667685807B14387AB7E8A6571F103</vt:lpwstr>
  </property>
  <property fmtid="{D5CDD505-2E9C-101B-9397-08002B2CF9AE}" pid="3" name="Order">
    <vt:r8>38266800</vt:r8>
  </property>
  <property fmtid="{D5CDD505-2E9C-101B-9397-08002B2CF9AE}" pid="4" name="MediaServiceImageTags">
    <vt:lpwstr/>
  </property>
</Properties>
</file>