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9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74" r:id="rId13"/>
    <p:sldId id="275" r:id="rId14"/>
    <p:sldId id="276" r:id="rId15"/>
    <p:sldId id="277" r:id="rId16"/>
    <p:sldId id="278" r:id="rId17"/>
    <p:sldId id="280" r:id="rId1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3399"/>
    <a:srgbClr val="FF6699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4488F-433F-4091-8AD6-8AC36E96AD4A}" v="20" dt="2026-05-11T12:41:46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1BFA91-1755-457C-A937-C39E470366DE}" type="datetimeFigureOut">
              <a:rPr lang="en-GB"/>
              <a:pPr>
                <a:defRPr/>
              </a:pPr>
              <a:t>20/05/2026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B1138F-3187-4E28-8F42-A3BA2B8532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95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B1138F-3187-4E28-8F42-A3BA2B85324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12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B1138F-3187-4E28-8F42-A3BA2B85324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45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B1138F-3187-4E28-8F42-A3BA2B85324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9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B1138F-3187-4E28-8F42-A3BA2B85324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7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6797-4FA0-44C5-998E-FA9798091F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528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D9528-1DC5-4760-8BE6-9C9841F256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679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0FAF3-3850-4E23-A12A-C037267695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903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872BE-1000-43A7-8E8E-E5A5E81653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799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3AE5A-6A4F-4913-81A9-24AF0BD45A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544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C601-03AC-496A-8CA4-9B5AA67E36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250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F95B6-6ADB-4901-8D0B-C8BB9E378F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820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125F4-BE47-4CA5-B492-6077ED6006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287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48AD-F116-4DF3-BA2F-7E281DF032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16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2AEDE-79C7-4ABA-A365-59BEB65D86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582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9E1F-9272-412C-AB87-53B7B8704C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1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46893F5-6790-49CD-B0D8-6543F936F3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76200"/>
            <a:ext cx="8915400" cy="662940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2051720" y="525284"/>
            <a:ext cx="4657979" cy="1200329"/>
          </a:xfrm>
          <a:prstGeom prst="rect">
            <a:avLst/>
          </a:prstGeom>
          <a:solidFill>
            <a:srgbClr val="99CC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u="sng" dirty="0">
                <a:latin typeface="Comic Sans MS" panose="030F0702030302020204" pitchFamily="66" charset="0"/>
              </a:rPr>
              <a:t>Booster RE GCSE </a:t>
            </a:r>
            <a:r>
              <a:rPr lang="en-GB" altLang="en-US" sz="2400" dirty="0">
                <a:latin typeface="Comic Sans MS" panose="030F0702030302020204" pitchFamily="66" charset="0"/>
              </a:rPr>
              <a:t>–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Paper 1 Christianity and Islam</a:t>
            </a:r>
            <a:endParaRPr lang="en-GB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079" name="WordArt 17"/>
          <p:cNvSpPr>
            <a:spLocks noChangeArrowheads="1" noChangeShapeType="1" noTextEdit="1"/>
          </p:cNvSpPr>
          <p:nvPr/>
        </p:nvSpPr>
        <p:spPr bwMode="auto">
          <a:xfrm>
            <a:off x="342900" y="333375"/>
            <a:ext cx="5976938" cy="1135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GB" sz="3600" u="sng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The Fresh Air Interview: Journalist Eliza Griswold - 'The Tenth Parallel' :  NPR">
            <a:extLst>
              <a:ext uri="{FF2B5EF4-FFF2-40B4-BE49-F238E27FC236}">
                <a16:creationId xmlns:a16="http://schemas.microsoft.com/office/drawing/2014/main" id="{F25783B3-1597-4B03-B240-38BB9C16E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33" y="2012957"/>
            <a:ext cx="5940152" cy="44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3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76200"/>
            <a:ext cx="8915400" cy="662940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342900" y="386785"/>
            <a:ext cx="4657979" cy="461665"/>
          </a:xfrm>
          <a:prstGeom prst="rect">
            <a:avLst/>
          </a:prstGeom>
          <a:solidFill>
            <a:srgbClr val="99CC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Booster RE GCSE - Islam</a:t>
            </a:r>
            <a:endParaRPr lang="en-GB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079" name="WordArt 17"/>
          <p:cNvSpPr>
            <a:spLocks noChangeArrowheads="1" noChangeShapeType="1" noTextEdit="1"/>
          </p:cNvSpPr>
          <p:nvPr/>
        </p:nvSpPr>
        <p:spPr bwMode="auto">
          <a:xfrm>
            <a:off x="342900" y="333375"/>
            <a:ext cx="5976938" cy="1135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GB" sz="3600" u="sng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E0650-76B1-4FE8-8CEE-53A64D7AF987}"/>
              </a:ext>
            </a:extLst>
          </p:cNvPr>
          <p:cNvSpPr txBox="1"/>
          <p:nvPr/>
        </p:nvSpPr>
        <p:spPr>
          <a:xfrm>
            <a:off x="161975" y="980728"/>
            <a:ext cx="8290098" cy="77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6F944-197C-4D39-9776-C3CC52E166AF}"/>
              </a:ext>
            </a:extLst>
          </p:cNvPr>
          <p:cNvSpPr txBox="1"/>
          <p:nvPr/>
        </p:nvSpPr>
        <p:spPr>
          <a:xfrm>
            <a:off x="308248" y="1238168"/>
            <a:ext cx="642399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struggling for </a:t>
            </a:r>
            <a:r>
              <a:rPr lang="en-GB" u="sng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evidence</a:t>
            </a: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then remember the basics for Islam.</a:t>
            </a:r>
          </a:p>
          <a:p>
            <a:endParaRPr lang="en-GB" u="sng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Al </a:t>
            </a:r>
            <a:r>
              <a:rPr lang="en-GB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Qadr</a:t>
            </a: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 – God has everyone's destiny planned 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Sanctity of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We are all created from a single soul.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The examples of the prophets.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This life is a test for the Day of Judgement.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The holy Qur’an is said to be infallible.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God is merciful and just.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6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76200"/>
            <a:ext cx="8915400" cy="662940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342900" y="386785"/>
            <a:ext cx="4657979" cy="461665"/>
          </a:xfrm>
          <a:prstGeom prst="rect">
            <a:avLst/>
          </a:prstGeom>
          <a:solidFill>
            <a:srgbClr val="99CC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Booster RE GCSE - Islam</a:t>
            </a:r>
            <a:endParaRPr lang="en-GB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079" name="WordArt 17"/>
          <p:cNvSpPr>
            <a:spLocks noChangeArrowheads="1" noChangeShapeType="1" noTextEdit="1"/>
          </p:cNvSpPr>
          <p:nvPr/>
        </p:nvSpPr>
        <p:spPr bwMode="auto">
          <a:xfrm>
            <a:off x="342900" y="333375"/>
            <a:ext cx="5976938" cy="1135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GB" sz="3600" u="sng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E0650-76B1-4FE8-8CEE-53A64D7AF987}"/>
              </a:ext>
            </a:extLst>
          </p:cNvPr>
          <p:cNvSpPr txBox="1"/>
          <p:nvPr/>
        </p:nvSpPr>
        <p:spPr>
          <a:xfrm>
            <a:off x="161975" y="980728"/>
            <a:ext cx="8290098" cy="77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6F944-197C-4D39-9776-C3CC52E166AF}"/>
              </a:ext>
            </a:extLst>
          </p:cNvPr>
          <p:cNvSpPr txBox="1"/>
          <p:nvPr/>
        </p:nvSpPr>
        <p:spPr>
          <a:xfrm>
            <a:off x="308248" y="1238168"/>
            <a:ext cx="8229600" cy="550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Answer the question that is being asked</a:t>
            </a: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the </a:t>
            </a:r>
            <a:r>
              <a:rPr lang="en-GB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wording of the question </a:t>
            </a: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your answer to ensure you are answering what has been asked.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u="sng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Explain two Islamic </a:t>
            </a:r>
            <a:r>
              <a:rPr lang="en-GB" u="sng" dirty="0"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teachings</a:t>
            </a:r>
            <a:r>
              <a:rPr lang="en-GB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about the Al-</a:t>
            </a:r>
            <a:r>
              <a:rPr lang="en-GB" u="sng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Qadr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‘’One Islamic </a:t>
            </a:r>
            <a:r>
              <a:rPr lang="en-GB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is…’’</a:t>
            </a: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Explain two </a:t>
            </a:r>
            <a:r>
              <a:rPr lang="en-GB" u="sng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beliefs</a:t>
            </a: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about the </a:t>
            </a:r>
            <a:r>
              <a:rPr lang="en-GB" u="sng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roles</a:t>
            </a: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of angels in Islam.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‘’Muslims are taught that one</a:t>
            </a:r>
            <a:r>
              <a:rPr lang="en-GB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role 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of…’’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Comparing Sunni and Shia beliefs/practices helps to get two ideas of something down.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‘Explain two ways Muslims practice prayer.’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Explain two Islamic beliefs about predestination.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7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76200"/>
            <a:ext cx="8915400" cy="662940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" name="WordArt 17"/>
          <p:cNvSpPr>
            <a:spLocks noChangeArrowheads="1" noChangeShapeType="1" noTextEdit="1"/>
          </p:cNvSpPr>
          <p:nvPr/>
        </p:nvSpPr>
        <p:spPr bwMode="auto">
          <a:xfrm>
            <a:off x="342900" y="333375"/>
            <a:ext cx="5976938" cy="1135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GB" sz="3600" u="sng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E0650-76B1-4FE8-8CEE-53A64D7AF987}"/>
              </a:ext>
            </a:extLst>
          </p:cNvPr>
          <p:cNvSpPr txBox="1"/>
          <p:nvPr/>
        </p:nvSpPr>
        <p:spPr>
          <a:xfrm>
            <a:off x="150515" y="703072"/>
            <a:ext cx="8290098" cy="77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6F944-197C-4D39-9776-C3CC52E166AF}"/>
              </a:ext>
            </a:extLst>
          </p:cNvPr>
          <p:cNvSpPr txBox="1"/>
          <p:nvPr/>
        </p:nvSpPr>
        <p:spPr>
          <a:xfrm>
            <a:off x="171103" y="207402"/>
            <a:ext cx="872559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Answer the question that is being asked</a:t>
            </a: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Answer the correct questions in the correct sections.</a:t>
            </a:r>
          </a:p>
          <a:p>
            <a:r>
              <a:rPr lang="en-GB" dirty="0">
                <a:latin typeface="Comic Sans MS" panose="030F0702030302020204" pitchFamily="66" charset="0"/>
              </a:rPr>
              <a:t>Beliefs – beliefs section.</a:t>
            </a:r>
          </a:p>
          <a:p>
            <a:r>
              <a:rPr lang="en-GB" dirty="0">
                <a:latin typeface="Comic Sans MS" panose="030F0702030302020204" pitchFamily="66" charset="0"/>
              </a:rPr>
              <a:t>Practices – practices section.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ighlight>
                  <a:srgbClr val="FFFF00"/>
                </a:highlight>
                <a:latin typeface="Comic Sans MS" panose="030F0702030302020204" pitchFamily="66" charset="0"/>
              </a:rPr>
              <a:t>Do not focus on the Five Pillars in the beliefs sections – these are all practices</a:t>
            </a:r>
            <a:r>
              <a:rPr lang="en-GB" dirty="0">
                <a:latin typeface="Comic Sans MS" panose="030F0702030302020204" pitchFamily="66" charset="0"/>
              </a:rPr>
              <a:t>.  You may use them as </a:t>
            </a:r>
            <a:r>
              <a:rPr lang="en-GB" dirty="0">
                <a:highlight>
                  <a:srgbClr val="FFFF00"/>
                </a:highlight>
                <a:latin typeface="Comic Sans MS" panose="030F0702030302020204" pitchFamily="66" charset="0"/>
              </a:rPr>
              <a:t>evidence</a:t>
            </a:r>
            <a:r>
              <a:rPr lang="en-GB" dirty="0">
                <a:latin typeface="Comic Sans MS" panose="030F0702030302020204" pitchFamily="66" charset="0"/>
              </a:rPr>
              <a:t>, but only as an example of how a belief can be demonstrated. ‘Belief in the importance of the Five Pillars…’ </a:t>
            </a:r>
            <a:r>
              <a:rPr lang="en-GB" b="1" dirty="0">
                <a:latin typeface="Comic Sans MS" panose="030F0702030302020204" pitchFamily="66" charset="0"/>
              </a:rPr>
              <a:t>Beliefs – </a:t>
            </a:r>
            <a:r>
              <a:rPr lang="en-GB" b="1" dirty="0" err="1">
                <a:latin typeface="Comic Sans MS" panose="030F0702030302020204" pitchFamily="66" charset="0"/>
              </a:rPr>
              <a:t>Usul</a:t>
            </a:r>
            <a:r>
              <a:rPr lang="en-GB" b="1" dirty="0">
                <a:latin typeface="Comic Sans MS" panose="030F0702030302020204" pitchFamily="66" charset="0"/>
              </a:rPr>
              <a:t> ad-Din, Six Articles of Faith, Ten Obligatory Acts.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u="sng" dirty="0">
                <a:latin typeface="Comic Sans MS" panose="030F0702030302020204" pitchFamily="66" charset="0"/>
              </a:rPr>
              <a:t>E.g. Explain two Islamic </a:t>
            </a:r>
            <a:r>
              <a:rPr lang="en-GB" b="1" u="sng" dirty="0">
                <a:latin typeface="Comic Sans MS" panose="030F0702030302020204" pitchFamily="66" charset="0"/>
              </a:rPr>
              <a:t>teachings/beliefs</a:t>
            </a:r>
            <a:r>
              <a:rPr lang="en-GB" u="sng" dirty="0">
                <a:latin typeface="Comic Sans MS" panose="030F0702030302020204" pitchFamily="66" charset="0"/>
              </a:rPr>
              <a:t> about the prophet Adam.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P: Muslims are taught/Muslims believe that the prophet Adam built the first Ka’ba.  E: As a result of this Muslims still perform tawaf around the Ka’ba during Hajj.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This is </a:t>
            </a:r>
            <a:r>
              <a:rPr lang="en-GB" u="sng" dirty="0">
                <a:solidFill>
                  <a:srgbClr val="00B050"/>
                </a:solidFill>
                <a:latin typeface="Comic Sans MS" panose="030F0702030302020204" pitchFamily="66" charset="0"/>
              </a:rPr>
              <a:t>ok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 since you have still included your </a:t>
            </a:r>
            <a:r>
              <a:rPr lang="en-GB" u="sng" dirty="0">
                <a:solidFill>
                  <a:srgbClr val="00B050"/>
                </a:solidFill>
                <a:latin typeface="Comic Sans MS" panose="030F0702030302020204" pitchFamily="66" charset="0"/>
              </a:rPr>
              <a:t>belief/teaching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 within your P in order to answer the question.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P: Muslims practice Hajj.  E: This is because they go to the Ka’ba since Adam built it.</a:t>
            </a:r>
          </a:p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This is </a:t>
            </a:r>
            <a:r>
              <a:rPr lang="en-GB" u="sng" dirty="0">
                <a:solidFill>
                  <a:srgbClr val="7030A0"/>
                </a:solidFill>
                <a:latin typeface="Comic Sans MS" panose="030F0702030302020204" pitchFamily="66" charset="0"/>
              </a:rPr>
              <a:t>not ok </a:t>
            </a: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because you have not answered the question in your P,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‘Muslims practice Hajj’ contains no belief or teaching.</a:t>
            </a:r>
          </a:p>
        </p:txBody>
      </p:sp>
    </p:spTree>
    <p:extLst>
      <p:ext uri="{BB962C8B-B14F-4D97-AF65-F5344CB8AC3E}">
        <p14:creationId xmlns:p14="http://schemas.microsoft.com/office/powerpoint/2010/main" val="111501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76200"/>
            <a:ext cx="8915400" cy="662940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" name="WordArt 17"/>
          <p:cNvSpPr>
            <a:spLocks noChangeArrowheads="1" noChangeShapeType="1" noTextEdit="1"/>
          </p:cNvSpPr>
          <p:nvPr/>
        </p:nvSpPr>
        <p:spPr bwMode="auto">
          <a:xfrm>
            <a:off x="342900" y="333375"/>
            <a:ext cx="5976938" cy="1135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GB" sz="3600" u="sng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E0650-76B1-4FE8-8CEE-53A64D7AF987}"/>
              </a:ext>
            </a:extLst>
          </p:cNvPr>
          <p:cNvSpPr txBox="1"/>
          <p:nvPr/>
        </p:nvSpPr>
        <p:spPr>
          <a:xfrm>
            <a:off x="150515" y="703072"/>
            <a:ext cx="8290098" cy="77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6F944-197C-4D39-9776-C3CC52E166AF}"/>
              </a:ext>
            </a:extLst>
          </p:cNvPr>
          <p:cNvSpPr txBox="1"/>
          <p:nvPr/>
        </p:nvSpPr>
        <p:spPr>
          <a:xfrm>
            <a:off x="127824" y="197346"/>
            <a:ext cx="8634214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Do not forget!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Salah are the five Arabic daily prayers.  They are not </a:t>
            </a:r>
            <a:r>
              <a:rPr lang="en-GB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du’a</a:t>
            </a: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.  </a:t>
            </a:r>
            <a:r>
              <a:rPr lang="en-GB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Du’a</a:t>
            </a: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 is a </a:t>
            </a:r>
            <a:r>
              <a:rPr lang="en-GB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personal prayer </a:t>
            </a: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in ones own language – different to Salah.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Ashura is also a religious Islamic festival you can include, as well as Eid ul </a:t>
            </a:r>
            <a:r>
              <a:rPr lang="en-GB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Adha</a:t>
            </a: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 (A – animal) and Eid ul </a:t>
            </a:r>
            <a:r>
              <a:rPr lang="en-GB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Fitr</a:t>
            </a: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 (F-fasting).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‘Origins’ means beginnings.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Khums</a:t>
            </a: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 is </a:t>
            </a:r>
            <a:r>
              <a:rPr lang="en-GB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not </a:t>
            </a: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actually the same as Zakat, it is an addition to the 2.5% paid by all Muslims having more than the </a:t>
            </a:r>
            <a:r>
              <a:rPr lang="en-GB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nisab</a:t>
            </a: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Greater Jihad – internal, Lesser Jihad – external.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Al </a:t>
            </a:r>
            <a:r>
              <a:rPr lang="en-GB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Qadr</a:t>
            </a: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 means pre-destination, </a:t>
            </a:r>
            <a:r>
              <a:rPr lang="en-GB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Laylat</a:t>
            </a: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 al </a:t>
            </a:r>
            <a:r>
              <a:rPr lang="en-GB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Qadar</a:t>
            </a: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 is the Night of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Hajj has several stages that you can discuss in detail if you get a 12 mark about Hajj – tawaf around the Ka’ba, praying at Arafat, stoning at Mina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Salah has various </a:t>
            </a:r>
            <a:r>
              <a:rPr lang="en-GB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ra’kas</a:t>
            </a: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 you can discuss.  You can discuss </a:t>
            </a:r>
            <a:r>
              <a:rPr lang="en-GB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Jummah</a:t>
            </a:r>
            <a:r>
              <a:rPr lang="en-GB" dirty="0">
                <a:latin typeface="Comic Sans MS" panose="030F0702030302020204" pitchFamily="66" charset="0"/>
                <a:cs typeface="Times New Roman" panose="02020603050405020304" pitchFamily="18" charset="0"/>
              </a:rPr>
              <a:t> as Salah since it takes over Zuhr prayer on Fridays.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5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76200"/>
            <a:ext cx="8915400" cy="662940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" name="WordArt 17"/>
          <p:cNvSpPr>
            <a:spLocks noChangeArrowheads="1" noChangeShapeType="1" noTextEdit="1"/>
          </p:cNvSpPr>
          <p:nvPr/>
        </p:nvSpPr>
        <p:spPr bwMode="auto">
          <a:xfrm>
            <a:off x="342900" y="333375"/>
            <a:ext cx="5976938" cy="1135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GB" sz="3600" u="sng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Picture 2" descr="Good Luck Card | Scribbler">
            <a:extLst>
              <a:ext uri="{FF2B5EF4-FFF2-40B4-BE49-F238E27FC236}">
                <a16:creationId xmlns:a16="http://schemas.microsoft.com/office/drawing/2014/main" id="{E36D39C9-5B59-4DFB-8B66-0E967EC53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6" y="423683"/>
            <a:ext cx="4264000" cy="593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ss You Vector Art, Icons, and Graphics for Free Download">
            <a:extLst>
              <a:ext uri="{FF2B5EF4-FFF2-40B4-BE49-F238E27FC236}">
                <a16:creationId xmlns:a16="http://schemas.microsoft.com/office/drawing/2014/main" id="{9F2CD66D-7189-4A1A-B2F4-EF81D63DE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11" y="2095310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9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76200"/>
            <a:ext cx="8915400" cy="662940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334010" y="237621"/>
            <a:ext cx="4657979" cy="461665"/>
          </a:xfrm>
          <a:prstGeom prst="rect">
            <a:avLst/>
          </a:prstGeom>
          <a:solidFill>
            <a:srgbClr val="99CC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Booster RE GCSE - Basics</a:t>
            </a:r>
            <a:endParaRPr lang="en-GB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079" name="WordArt 17"/>
          <p:cNvSpPr>
            <a:spLocks noChangeArrowheads="1" noChangeShapeType="1" noTextEdit="1"/>
          </p:cNvSpPr>
          <p:nvPr/>
        </p:nvSpPr>
        <p:spPr bwMode="auto">
          <a:xfrm>
            <a:off x="342900" y="333375"/>
            <a:ext cx="5976938" cy="1135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GB" sz="3600" u="sng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A72CC5-68AE-4444-B469-A5C6E464F0EA}"/>
              </a:ext>
            </a:extLst>
          </p:cNvPr>
          <p:cNvSpPr txBox="1"/>
          <p:nvPr/>
        </p:nvSpPr>
        <p:spPr>
          <a:xfrm>
            <a:off x="294187" y="533419"/>
            <a:ext cx="4572000" cy="1691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1800" dirty="0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Time yourself on the clock – you have approximately </a:t>
            </a:r>
            <a:r>
              <a:rPr lang="en-GB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26 minutes per section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Move on if you haven’t finished that section in order to complete as much of the paper as possible.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06E14D-4593-42E8-BFD5-93D9A9B1E389}"/>
              </a:ext>
            </a:extLst>
          </p:cNvPr>
          <p:cNvSpPr txBox="1"/>
          <p:nvPr/>
        </p:nvSpPr>
        <p:spPr>
          <a:xfrm>
            <a:off x="309817" y="1976458"/>
            <a:ext cx="4572000" cy="218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‘Influence’ 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must be answered correctly – how does it encourage a person to act, think or behave?  Use the wording to ensure you answer it according… ‘Christians are </a:t>
            </a:r>
            <a:r>
              <a:rPr lang="en-GB" sz="1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influenced to 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believe…./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Christians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n-GB" sz="1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influenced to 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act…’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E97BFE-F73A-4FF4-8801-3BDE8BCB7BEB}"/>
              </a:ext>
            </a:extLst>
          </p:cNvPr>
          <p:cNvSpPr txBox="1"/>
          <p:nvPr/>
        </p:nvSpPr>
        <p:spPr>
          <a:xfrm>
            <a:off x="308304" y="4153109"/>
            <a:ext cx="4347244" cy="1163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your quotes effectively</a:t>
            </a:r>
            <a:r>
              <a:rPr lang="en-GB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engage with them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break them down, say what they mean, link them back into your point</a:t>
            </a:r>
            <a:r>
              <a:rPr lang="en-GB" sz="1800" dirty="0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C77B54-6BD7-401C-8592-64940B53ACA2}"/>
              </a:ext>
            </a:extLst>
          </p:cNvPr>
          <p:cNvSpPr txBox="1"/>
          <p:nvPr/>
        </p:nvSpPr>
        <p:spPr>
          <a:xfrm>
            <a:off x="4914900" y="976474"/>
            <a:ext cx="3857370" cy="1395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Reference your quote in the 6 mark!</a:t>
            </a:r>
            <a:r>
              <a:rPr lang="en-GB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State if it is from the Qur’an, Bible or Hadith.  </a:t>
            </a:r>
            <a:r>
              <a:rPr lang="en-GB" sz="16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you do not do this you </a:t>
            </a:r>
            <a:r>
              <a:rPr lang="en-GB" sz="16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will </a:t>
            </a:r>
            <a:r>
              <a:rPr lang="en-GB" sz="16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lose </a:t>
            </a:r>
            <a:r>
              <a:rPr lang="en-GB" sz="16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mark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even if your quote is accurate.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A24602-E584-4BDD-9CB5-A654A7A8BF40}"/>
              </a:ext>
            </a:extLst>
          </p:cNvPr>
          <p:cNvSpPr txBox="1"/>
          <p:nvPr/>
        </p:nvSpPr>
        <p:spPr>
          <a:xfrm>
            <a:off x="4946501" y="2374404"/>
            <a:ext cx="3588710" cy="165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Don’t repeat arguments in your conclusion – </a:t>
            </a:r>
            <a:r>
              <a:rPr lang="en-GB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engage with the arguments. 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xplain </a:t>
            </a:r>
            <a:r>
              <a:rPr lang="en-GB" sz="16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you find arguments persuasive or not persuasive that you have used.  </a:t>
            </a:r>
            <a:r>
              <a:rPr lang="en-GB" sz="16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‘I am most persuaded by…</a:t>
            </a:r>
            <a:endParaRPr lang="en-GB" sz="1600" i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08B677-219A-44DD-A22A-E77C09280D4E}"/>
              </a:ext>
            </a:extLst>
          </p:cNvPr>
          <p:cNvSpPr txBox="1"/>
          <p:nvPr/>
        </p:nvSpPr>
        <p:spPr>
          <a:xfrm>
            <a:off x="5046770" y="5499227"/>
            <a:ext cx="3857370" cy="950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Don’t stress 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try to be as confident as possible. 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5C65E0-5E0D-4A22-B1F3-DCED6707413C}"/>
              </a:ext>
            </a:extLst>
          </p:cNvPr>
          <p:cNvSpPr txBox="1"/>
          <p:nvPr/>
        </p:nvSpPr>
        <p:spPr>
          <a:xfrm>
            <a:off x="4914900" y="3766816"/>
            <a:ext cx="3857370" cy="1935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Don’t mix up sections 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only write about beliefs in the beliefs sections and practices in the practices sections. If writing about the pillars in beliefs, ‘a belief in the pillars is important because…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😊 Smiling Face with Smiling Eyes Emoji">
            <a:extLst>
              <a:ext uri="{FF2B5EF4-FFF2-40B4-BE49-F238E27FC236}">
                <a16:creationId xmlns:a16="http://schemas.microsoft.com/office/drawing/2014/main" id="{E7714CFA-27A4-4CEE-92C7-E1FBB73FFE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64" y="5744137"/>
            <a:ext cx="782216" cy="7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76200"/>
            <a:ext cx="8915400" cy="662940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342900" y="386785"/>
            <a:ext cx="4657979" cy="461665"/>
          </a:xfrm>
          <a:prstGeom prst="rect">
            <a:avLst/>
          </a:prstGeom>
          <a:solidFill>
            <a:srgbClr val="99CC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Booster RE GCSE - Christianity</a:t>
            </a:r>
            <a:endParaRPr lang="en-GB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079" name="WordArt 17"/>
          <p:cNvSpPr>
            <a:spLocks noChangeArrowheads="1" noChangeShapeType="1" noTextEdit="1"/>
          </p:cNvSpPr>
          <p:nvPr/>
        </p:nvSpPr>
        <p:spPr bwMode="auto">
          <a:xfrm>
            <a:off x="342900" y="333375"/>
            <a:ext cx="5976938" cy="1135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GB" sz="3600" u="sng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E0650-76B1-4FE8-8CEE-53A64D7AF987}"/>
              </a:ext>
            </a:extLst>
          </p:cNvPr>
          <p:cNvSpPr txBox="1"/>
          <p:nvPr/>
        </p:nvSpPr>
        <p:spPr>
          <a:xfrm>
            <a:off x="161975" y="980728"/>
            <a:ext cx="8290098" cy="5353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Read the question carefully and </a:t>
            </a:r>
            <a:r>
              <a:rPr lang="en-GB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underline keywords</a:t>
            </a: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Is it an </a:t>
            </a:r>
            <a:r>
              <a:rPr lang="en-GB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‘influences’ </a:t>
            </a: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question, a </a:t>
            </a:r>
            <a:r>
              <a:rPr lang="en-GB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‘teachings’ </a:t>
            </a: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question or a </a:t>
            </a:r>
            <a:r>
              <a:rPr lang="en-GB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‘beliefs’ </a:t>
            </a: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question.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the wording of the question in your answer to ensure you are answering what has been asked.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u="sng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Explain two Christian </a:t>
            </a:r>
            <a:r>
              <a:rPr lang="en-GB" b="1" u="sng" dirty="0"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teachings</a:t>
            </a:r>
            <a:r>
              <a:rPr lang="en-GB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about the crucifixion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‘’One Christian teaching is…’’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Explain two </a:t>
            </a:r>
            <a:r>
              <a:rPr lang="en-GB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ways</a:t>
            </a: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the resurrection </a:t>
            </a:r>
            <a:r>
              <a:rPr lang="en-GB" b="1" u="sng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influences</a:t>
            </a:r>
            <a:r>
              <a:rPr lang="en-GB" u="sng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Christians</a:t>
            </a: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‘’Christians are influenced to…’’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Explain two </a:t>
            </a:r>
            <a:r>
              <a:rPr lang="en-GB" b="1" u="sng" dirty="0"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beliefs</a:t>
            </a:r>
            <a:r>
              <a:rPr lang="en-GB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Christians hold about the incarnation.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‘’Christians believe…</a:t>
            </a:r>
          </a:p>
        </p:txBody>
      </p:sp>
    </p:spTree>
    <p:extLst>
      <p:ext uri="{BB962C8B-B14F-4D97-AF65-F5344CB8AC3E}">
        <p14:creationId xmlns:p14="http://schemas.microsoft.com/office/powerpoint/2010/main" val="16439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76200"/>
            <a:ext cx="8915400" cy="662940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342900" y="386785"/>
            <a:ext cx="4657979" cy="461665"/>
          </a:xfrm>
          <a:prstGeom prst="rect">
            <a:avLst/>
          </a:prstGeom>
          <a:solidFill>
            <a:srgbClr val="99CC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Booster RE GCSE - Christianity</a:t>
            </a:r>
            <a:endParaRPr lang="en-GB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079" name="WordArt 17"/>
          <p:cNvSpPr>
            <a:spLocks noChangeArrowheads="1" noChangeShapeType="1" noTextEdit="1"/>
          </p:cNvSpPr>
          <p:nvPr/>
        </p:nvSpPr>
        <p:spPr bwMode="auto">
          <a:xfrm>
            <a:off x="342900" y="333375"/>
            <a:ext cx="5976938" cy="1135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GB" sz="3600" u="sng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E0650-76B1-4FE8-8CEE-53A64D7AF987}"/>
              </a:ext>
            </a:extLst>
          </p:cNvPr>
          <p:cNvSpPr txBox="1"/>
          <p:nvPr/>
        </p:nvSpPr>
        <p:spPr>
          <a:xfrm>
            <a:off x="161975" y="980728"/>
            <a:ext cx="8290098" cy="5745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Don’t mix up the attributes of God or get confused by the term ‘nature’ of God – this means his attributes.</a:t>
            </a: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Omnipotent – all powerful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Benevolent – all loving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Adalat – just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Omniscient – all knowing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Immanent – within the world and involved in life.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Transcendent – outside and beyond the world.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Discuss Jesus’ crucifixion and resurrection as separate events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crucifixion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is sombre for Christians (his death) – it influences Christians to take </a:t>
            </a: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bread and wine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come to terms with their own pain and suffering.  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Although they are </a:t>
            </a: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grateful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for his atonement.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resurrection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influences them to </a:t>
            </a: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believe in life after death 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believe that </a:t>
            </a: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Jesus truly was the Son of God.</a:t>
            </a: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76200"/>
            <a:ext cx="8915400" cy="662940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342900" y="386785"/>
            <a:ext cx="4657979" cy="461665"/>
          </a:xfrm>
          <a:prstGeom prst="rect">
            <a:avLst/>
          </a:prstGeom>
          <a:solidFill>
            <a:srgbClr val="99CC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Booster RE GCSE - Christianity</a:t>
            </a:r>
            <a:endParaRPr lang="en-GB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079" name="WordArt 17"/>
          <p:cNvSpPr>
            <a:spLocks noChangeArrowheads="1" noChangeShapeType="1" noTextEdit="1"/>
          </p:cNvSpPr>
          <p:nvPr/>
        </p:nvSpPr>
        <p:spPr bwMode="auto">
          <a:xfrm>
            <a:off x="342900" y="333375"/>
            <a:ext cx="5976938" cy="1135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GB" sz="3600" u="sng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E0650-76B1-4FE8-8CEE-53A64D7AF987}"/>
              </a:ext>
            </a:extLst>
          </p:cNvPr>
          <p:cNvSpPr txBox="1"/>
          <p:nvPr/>
        </p:nvSpPr>
        <p:spPr>
          <a:xfrm>
            <a:off x="161975" y="980728"/>
            <a:ext cx="8290098" cy="77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3C47D-96FB-4CB3-A68D-BB61010A2BC8}"/>
              </a:ext>
            </a:extLst>
          </p:cNvPr>
          <p:cNvSpPr txBox="1"/>
          <p:nvPr/>
        </p:nvSpPr>
        <p:spPr>
          <a:xfrm>
            <a:off x="161975" y="980728"/>
            <a:ext cx="8290098" cy="5650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struggling for </a:t>
            </a:r>
            <a:r>
              <a:rPr lang="en-GB" u="sng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evidence</a:t>
            </a: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then remember the basics for Christianity.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(Although we have learnt specific quotes for each section too!)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Parable of the Sheep and Goats.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Parable of the Good Samaritan.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Agape.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‘’Love thy neighbour.’’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‘’Treat others as you would wish to be treated.’’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Ten Commandments. – ‘do not murder.’ (Old Testament – not Jesus.)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Forgive others – ‘’forgive them Father for they know not what they do.’’  Forgive not seven times but seventy times seven.’’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Sermon on the Mount – ‘’blessed are the merciful/pure in heart/peacemakers…’’ etc.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‘’Love one another as I have loved you.’’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Jesus’ miracles – healing a bleeding woman, healing a blind man etc.</a:t>
            </a:r>
          </a:p>
        </p:txBody>
      </p:sp>
    </p:spTree>
    <p:extLst>
      <p:ext uri="{BB962C8B-B14F-4D97-AF65-F5344CB8AC3E}">
        <p14:creationId xmlns:p14="http://schemas.microsoft.com/office/powerpoint/2010/main" val="17225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76200"/>
            <a:ext cx="8915400" cy="662940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342900" y="386785"/>
            <a:ext cx="4657979" cy="461665"/>
          </a:xfrm>
          <a:prstGeom prst="rect">
            <a:avLst/>
          </a:prstGeom>
          <a:solidFill>
            <a:srgbClr val="99CC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Booster RE GCSE - Christianity</a:t>
            </a:r>
            <a:endParaRPr lang="en-GB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079" name="WordArt 17"/>
          <p:cNvSpPr>
            <a:spLocks noChangeArrowheads="1" noChangeShapeType="1" noTextEdit="1"/>
          </p:cNvSpPr>
          <p:nvPr/>
        </p:nvSpPr>
        <p:spPr bwMode="auto">
          <a:xfrm>
            <a:off x="342900" y="333375"/>
            <a:ext cx="5976938" cy="1135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GB" sz="3600" u="sng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E0650-76B1-4FE8-8CEE-53A64D7AF987}"/>
              </a:ext>
            </a:extLst>
          </p:cNvPr>
          <p:cNvSpPr txBox="1"/>
          <p:nvPr/>
        </p:nvSpPr>
        <p:spPr>
          <a:xfrm>
            <a:off x="161975" y="980728"/>
            <a:ext cx="8290098" cy="77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3C47D-96FB-4CB3-A68D-BB61010A2BC8}"/>
              </a:ext>
            </a:extLst>
          </p:cNvPr>
          <p:cNvSpPr txBox="1"/>
          <p:nvPr/>
        </p:nvSpPr>
        <p:spPr>
          <a:xfrm>
            <a:off x="161975" y="980728"/>
            <a:ext cx="8290098" cy="37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Apply your learning of </a:t>
            </a:r>
            <a:r>
              <a:rPr lang="en-GB" u="sng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organisations </a:t>
            </a: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Christian practices.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6A406-17C4-47B5-966A-B43D467ABEB4}"/>
              </a:ext>
            </a:extLst>
          </p:cNvPr>
          <p:cNvSpPr txBox="1"/>
          <p:nvPr/>
        </p:nvSpPr>
        <p:spPr>
          <a:xfrm>
            <a:off x="428879" y="1480573"/>
            <a:ext cx="4572000" cy="2024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Corrymeela</a:t>
            </a:r>
            <a:r>
              <a:rPr lang="en-GB" sz="16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/the World Council of Churches</a:t>
            </a:r>
            <a:endParaRPr lang="en-GB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Aim to bring about reconciliation by encouraging different groups (Catholics and Protestants for </a:t>
            </a:r>
            <a:r>
              <a:rPr lang="en-GB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eg.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to talk, share experiences – art work, drama etc.  Encourage dialogue and cooperation rather than violence.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BF51C1-0234-48B9-8285-DE524C8E892D}"/>
              </a:ext>
            </a:extLst>
          </p:cNvPr>
          <p:cNvSpPr txBox="1"/>
          <p:nvPr/>
        </p:nvSpPr>
        <p:spPr>
          <a:xfrm>
            <a:off x="576834" y="4005183"/>
            <a:ext cx="4572000" cy="1497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CAFOD/Christian Aid/Tearfund</a:t>
            </a:r>
            <a:r>
              <a:rPr lang="en-GB" sz="1600" u="none" strike="noStrik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Aim to bring emergency relief to the poorest after war, famine and disaster, </a:t>
            </a:r>
            <a:r>
              <a:rPr lang="en-GB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eg.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food, water, healthcare.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Long-term support - education and skills.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CF4CC-1964-47F5-97A1-D46646324159}"/>
              </a:ext>
            </a:extLst>
          </p:cNvPr>
          <p:cNvSpPr txBox="1"/>
          <p:nvPr/>
        </p:nvSpPr>
        <p:spPr>
          <a:xfrm>
            <a:off x="5427725" y="1519559"/>
            <a:ext cx="3294112" cy="397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Street Pastors/Oasis Project/Trussell Trust</a:t>
            </a:r>
            <a:endParaRPr lang="en-GB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u="none" strike="noStrik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Street pastors – provide advice, emotional and physical support to vulnerable people (drunk, homeless etc.)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Oasis Project – provide a computer hub to the vulnerable (disabled, poor etc.)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Trussell Trust – provide emergency food packages.</a:t>
            </a:r>
          </a:p>
        </p:txBody>
      </p:sp>
    </p:spTree>
    <p:extLst>
      <p:ext uri="{BB962C8B-B14F-4D97-AF65-F5344CB8AC3E}">
        <p14:creationId xmlns:p14="http://schemas.microsoft.com/office/powerpoint/2010/main" val="18033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76200"/>
            <a:ext cx="8915400" cy="662940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342900" y="386785"/>
            <a:ext cx="4657979" cy="461665"/>
          </a:xfrm>
          <a:prstGeom prst="rect">
            <a:avLst/>
          </a:prstGeom>
          <a:solidFill>
            <a:srgbClr val="99CC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Booster RE GCSE - Christianity</a:t>
            </a:r>
            <a:endParaRPr lang="en-GB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079" name="WordArt 17"/>
          <p:cNvSpPr>
            <a:spLocks noChangeArrowheads="1" noChangeShapeType="1" noTextEdit="1"/>
          </p:cNvSpPr>
          <p:nvPr/>
        </p:nvSpPr>
        <p:spPr bwMode="auto">
          <a:xfrm>
            <a:off x="342900" y="333375"/>
            <a:ext cx="5976938" cy="1135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GB" sz="3600" u="sng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E0650-76B1-4FE8-8CEE-53A64D7AF987}"/>
              </a:ext>
            </a:extLst>
          </p:cNvPr>
          <p:cNvSpPr txBox="1"/>
          <p:nvPr/>
        </p:nvSpPr>
        <p:spPr>
          <a:xfrm>
            <a:off x="161975" y="980728"/>
            <a:ext cx="8290098" cy="77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3C47D-96FB-4CB3-A68D-BB61010A2BC8}"/>
              </a:ext>
            </a:extLst>
          </p:cNvPr>
          <p:cNvSpPr txBox="1"/>
          <p:nvPr/>
        </p:nvSpPr>
        <p:spPr>
          <a:xfrm>
            <a:off x="161975" y="980728"/>
            <a:ext cx="8290098" cy="37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Apply your learning of different organisations in Christian practices.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6A406-17C4-47B5-966A-B43D467ABEB4}"/>
              </a:ext>
            </a:extLst>
          </p:cNvPr>
          <p:cNvSpPr txBox="1"/>
          <p:nvPr/>
        </p:nvSpPr>
        <p:spPr>
          <a:xfrm>
            <a:off x="428879" y="1552598"/>
            <a:ext cx="4572000" cy="2625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Corrymeela</a:t>
            </a:r>
            <a:r>
              <a:rPr lang="en-GB" sz="20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/the World Council of Churches</a:t>
            </a:r>
            <a:endParaRPr lang="en-GB" sz="2000" u="sng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‘Explain two ways Christian's work towards reconciliation.’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‘Explain two roles of the Worldwide Church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.’</a:t>
            </a:r>
            <a:endParaRPr lang="en-GB" sz="1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BF51C1-0234-48B9-8285-DE524C8E892D}"/>
              </a:ext>
            </a:extLst>
          </p:cNvPr>
          <p:cNvSpPr txBox="1"/>
          <p:nvPr/>
        </p:nvSpPr>
        <p:spPr>
          <a:xfrm>
            <a:off x="385889" y="4102425"/>
            <a:ext cx="4572000" cy="2625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CAFOD/Christian Aid/Tearfund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strike="noStrike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‘Explain two ways Christians can help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poor nations overseas.’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strike="noStrike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‘Explain two ways the Worldwide Church support the poor in foreign countries.’</a:t>
            </a:r>
            <a:endParaRPr lang="en-GB" sz="20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CF4CC-1964-47F5-97A1-D46646324159}"/>
              </a:ext>
            </a:extLst>
          </p:cNvPr>
          <p:cNvSpPr txBox="1"/>
          <p:nvPr/>
        </p:nvSpPr>
        <p:spPr>
          <a:xfrm>
            <a:off x="5427725" y="1519559"/>
            <a:ext cx="3294112" cy="4931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Street Pastors/Oasis Project/Trussell Trust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‘Explain two ways Christians can work in their local communities.’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‘Explain two ways Christians can support the vulnerable locally.’’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Worldwide Church means global, so do not include any of these groups in a question about the Worldwide Church as it is global and these are local!</a:t>
            </a:r>
          </a:p>
        </p:txBody>
      </p:sp>
    </p:spTree>
    <p:extLst>
      <p:ext uri="{BB962C8B-B14F-4D97-AF65-F5344CB8AC3E}">
        <p14:creationId xmlns:p14="http://schemas.microsoft.com/office/powerpoint/2010/main" val="203374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76200"/>
            <a:ext cx="8915400" cy="662940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342900" y="386785"/>
            <a:ext cx="4657979" cy="461665"/>
          </a:xfrm>
          <a:prstGeom prst="rect">
            <a:avLst/>
          </a:prstGeom>
          <a:solidFill>
            <a:srgbClr val="99CC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Booster RE GCSE - Christianity</a:t>
            </a:r>
            <a:endParaRPr lang="en-GB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079" name="WordArt 17"/>
          <p:cNvSpPr>
            <a:spLocks noChangeArrowheads="1" noChangeShapeType="1" noTextEdit="1"/>
          </p:cNvSpPr>
          <p:nvPr/>
        </p:nvSpPr>
        <p:spPr bwMode="auto">
          <a:xfrm>
            <a:off x="342900" y="333375"/>
            <a:ext cx="5976938" cy="1135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GB" sz="3600" u="sng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E0650-76B1-4FE8-8CEE-53A64D7AF987}"/>
              </a:ext>
            </a:extLst>
          </p:cNvPr>
          <p:cNvSpPr txBox="1"/>
          <p:nvPr/>
        </p:nvSpPr>
        <p:spPr>
          <a:xfrm>
            <a:off x="161975" y="980728"/>
            <a:ext cx="8290098" cy="77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3C47D-96FB-4CB3-A68D-BB61010A2BC8}"/>
              </a:ext>
            </a:extLst>
          </p:cNvPr>
          <p:cNvSpPr txBox="1"/>
          <p:nvPr/>
        </p:nvSpPr>
        <p:spPr>
          <a:xfrm>
            <a:off x="161975" y="980728"/>
            <a:ext cx="8290098" cy="37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Apply your learning of different organisations in Christian practices.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A40A6B-47EF-48E8-BF90-3CF7B4EDBB3A}"/>
              </a:ext>
            </a:extLst>
          </p:cNvPr>
          <p:cNvSpPr txBox="1"/>
          <p:nvPr/>
        </p:nvSpPr>
        <p:spPr>
          <a:xfrm>
            <a:off x="342900" y="1600716"/>
            <a:ext cx="3456384" cy="4436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Christ for all Nations/Alpha</a:t>
            </a:r>
            <a:r>
              <a:rPr lang="en-GB" sz="2000" u="none" strike="noStrik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Cfan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- An evangelist organisation led by Reinhard </a:t>
            </a:r>
            <a:r>
              <a:rPr lang="en-GB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Bonnke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hold open air meetings/prayers in Africa.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Alpha – A UK based organisation, promoted Christianity in businesses, prisons etc. through talks and discussions.  Bear Grylls is a leader.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970B86-333D-4BBA-921C-02313344EBDF}"/>
              </a:ext>
            </a:extLst>
          </p:cNvPr>
          <p:cNvSpPr txBox="1"/>
          <p:nvPr/>
        </p:nvSpPr>
        <p:spPr>
          <a:xfrm>
            <a:off x="4109442" y="1652021"/>
            <a:ext cx="4572000" cy="2846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Barnabas Fund/Christian Solidarity Worldwide</a:t>
            </a:r>
            <a:r>
              <a:rPr lang="en-GB" u="none" strike="noStrik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Barnabas Fund – offer financial support/track cases of persecuted Christians.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CSW – Track cases of persecution/offer advice/lobby for a change in government policy/help the oppressed understand their rights.</a:t>
            </a:r>
          </a:p>
        </p:txBody>
      </p:sp>
    </p:spTree>
    <p:extLst>
      <p:ext uri="{BB962C8B-B14F-4D97-AF65-F5344CB8AC3E}">
        <p14:creationId xmlns:p14="http://schemas.microsoft.com/office/powerpoint/2010/main" val="34190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76200"/>
            <a:ext cx="8915400" cy="662940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342900" y="386785"/>
            <a:ext cx="4657979" cy="461665"/>
          </a:xfrm>
          <a:prstGeom prst="rect">
            <a:avLst/>
          </a:prstGeom>
          <a:solidFill>
            <a:srgbClr val="99CC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Booster RE GCSE - Christianity</a:t>
            </a:r>
            <a:endParaRPr lang="en-GB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079" name="WordArt 17"/>
          <p:cNvSpPr>
            <a:spLocks noChangeArrowheads="1" noChangeShapeType="1" noTextEdit="1"/>
          </p:cNvSpPr>
          <p:nvPr/>
        </p:nvSpPr>
        <p:spPr bwMode="auto">
          <a:xfrm>
            <a:off x="342900" y="333375"/>
            <a:ext cx="5976938" cy="1135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GB" sz="3600" u="sng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E0650-76B1-4FE8-8CEE-53A64D7AF987}"/>
              </a:ext>
            </a:extLst>
          </p:cNvPr>
          <p:cNvSpPr txBox="1"/>
          <p:nvPr/>
        </p:nvSpPr>
        <p:spPr>
          <a:xfrm>
            <a:off x="161975" y="980728"/>
            <a:ext cx="8290098" cy="77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3C47D-96FB-4CB3-A68D-BB61010A2BC8}"/>
              </a:ext>
            </a:extLst>
          </p:cNvPr>
          <p:cNvSpPr txBox="1"/>
          <p:nvPr/>
        </p:nvSpPr>
        <p:spPr>
          <a:xfrm>
            <a:off x="161975" y="980728"/>
            <a:ext cx="8290098" cy="37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Apply your learning of different organisations in Christian practices.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A40A6B-47EF-48E8-BF90-3CF7B4EDBB3A}"/>
              </a:ext>
            </a:extLst>
          </p:cNvPr>
          <p:cNvSpPr txBox="1"/>
          <p:nvPr/>
        </p:nvSpPr>
        <p:spPr>
          <a:xfrm>
            <a:off x="342900" y="1600716"/>
            <a:ext cx="3456384" cy="2255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Christ for all Nations/Alpha</a:t>
            </a:r>
            <a:r>
              <a:rPr lang="en-GB" sz="2000" u="none" strike="noStrik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‘Explain two ways Christians evangelise.’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Explain two ways Christians encourage Church growth.’</a:t>
            </a:r>
            <a:endParaRPr lang="en-GB" sz="20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970B86-333D-4BBA-921C-02313344EBDF}"/>
              </a:ext>
            </a:extLst>
          </p:cNvPr>
          <p:cNvSpPr txBox="1"/>
          <p:nvPr/>
        </p:nvSpPr>
        <p:spPr>
          <a:xfrm>
            <a:off x="4109442" y="1652021"/>
            <a:ext cx="4572000" cy="2189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Barnabas Fund/Christian Solidarity Worldwide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‘Explain two ways Christians support persecuted Christians.’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Explain two roles of the Worldwide Church</a:t>
            </a:r>
            <a:r>
              <a:rPr lang="en-GB" sz="1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2ACD19-E7CA-417D-9F6F-4897C2956EEE}"/>
              </a:ext>
            </a:extLst>
          </p:cNvPr>
          <p:cNvSpPr txBox="1"/>
          <p:nvPr/>
        </p:nvSpPr>
        <p:spPr>
          <a:xfrm>
            <a:off x="283319" y="3874149"/>
            <a:ext cx="8047409" cy="2766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u="sng" dirty="0"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Ensure any question about the Worldwide Church is answered properly.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Worldwide - roles: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Reconciliation				</a:t>
            </a:r>
            <a:r>
              <a:rPr lang="en-GB" sz="18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GB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local organisations.</a:t>
            </a: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Support persecuted Christians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Church growth (missionary work)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Overseas aid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GB" sz="1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5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4e9cad-4fd1-41c7-8adb-ebfab74ba605" xsi:nil="true"/>
    <lcf76f155ced4ddcb4097134ff3c332f xmlns="181b4e8a-7a88-4aff-af9e-d606b9a8e15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667685807B14387AB7E8A6571F103" ma:contentTypeVersion="18" ma:contentTypeDescription="Create a new document." ma:contentTypeScope="" ma:versionID="82d175ab0cd3060829caf9a4f159d9ed">
  <xsd:schema xmlns:xsd="http://www.w3.org/2001/XMLSchema" xmlns:xs="http://www.w3.org/2001/XMLSchema" xmlns:p="http://schemas.microsoft.com/office/2006/metadata/properties" xmlns:ns2="e04e9cad-4fd1-41c7-8adb-ebfab74ba605" xmlns:ns3="181b4e8a-7a88-4aff-af9e-d606b9a8e155" targetNamespace="http://schemas.microsoft.com/office/2006/metadata/properties" ma:root="true" ma:fieldsID="b488569405d2807f2e0ffb04fabab293" ns2:_="" ns3:_="">
    <xsd:import namespace="e04e9cad-4fd1-41c7-8adb-ebfab74ba605"/>
    <xsd:import namespace="181b4e8a-7a88-4aff-af9e-d606b9a8e1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2:TaxCatchAll" minOccurs="0"/>
                <xsd:element ref="ns3:lcf76f155ced4ddcb4097134ff3c332f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4e9cad-4fd1-41c7-8adb-ebfab74ba6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b866a82a-4f5d-4c22-866e-686c9473c8fc}" ma:internalName="TaxCatchAll" ma:showField="CatchAllData" ma:web="e04e9cad-4fd1-41c7-8adb-ebfab74ba6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1b4e8a-7a88-4aff-af9e-d606b9a8e1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5cb8004-4641-4a0d-be9b-f10b966b8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6A2EF6-75EF-451F-A9FC-86261F926D4B}">
  <ds:schemaRefs>
    <ds:schemaRef ds:uri="http://schemas.microsoft.com/office/infopath/2007/PartnerControls"/>
    <ds:schemaRef ds:uri="http://schemas.openxmlformats.org/package/2006/metadata/core-properties"/>
    <ds:schemaRef ds:uri="181b4e8a-7a88-4aff-af9e-d606b9a8e155"/>
    <ds:schemaRef ds:uri="http://schemas.microsoft.com/office/2006/documentManagement/types"/>
    <ds:schemaRef ds:uri="http://purl.org/dc/terms/"/>
    <ds:schemaRef ds:uri="http://purl.org/dc/dcmitype/"/>
    <ds:schemaRef ds:uri="e04e9cad-4fd1-41c7-8adb-ebfab74ba605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7555B96-CE47-4BEC-9934-E6009615A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4e9cad-4fd1-41c7-8adb-ebfab74ba605"/>
    <ds:schemaRef ds:uri="181b4e8a-7a88-4aff-af9e-d606b9a8e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977E67-FEDD-4A1E-B0D1-0D3C8AEED7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1649</Words>
  <Application>Microsoft Office PowerPoint</Application>
  <PresentationFormat>On-screen Show (4:3)</PresentationFormat>
  <Paragraphs>159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Henry</dc:creator>
  <cp:lastModifiedBy>Catherine Waldron</cp:lastModifiedBy>
  <cp:revision>155</cp:revision>
  <dcterms:created xsi:type="dcterms:W3CDTF">2008-11-11T18:41:23Z</dcterms:created>
  <dcterms:modified xsi:type="dcterms:W3CDTF">2026-05-20T10:31:31Z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0x010100BF7667685807B14387AB7E8A6571F103</vt:lpwstr>
  </property>
  <property fmtid="{D5CDD505-2E9C-101B-9397-08002B2CF9AE}" pid="3" name="Order">
    <vt:r8>38267000</vt:r8>
  </property>
  <property fmtid="{D5CDD505-2E9C-101B-9397-08002B2CF9AE}" pid="4" name="MediaServiceImageTags">
    <vt:lpwstr/>
  </property>
</Properties>
</file>