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60" r:id="rId5"/>
    <p:sldId id="261" r:id="rId6"/>
    <p:sldId id="262" r:id="rId7"/>
    <p:sldId id="263" r:id="rId8"/>
    <p:sldId id="264" r:id="rId9"/>
    <p:sldId id="265" r:id="rId10"/>
    <p:sldId id="257" r:id="rId11"/>
    <p:sldId id="258" r:id="rId12"/>
    <p:sldId id="259" r:id="rId13"/>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FF66CC"/>
    <a:srgbClr val="FF6699"/>
    <a:srgbClr val="FF33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5B1BFA91-1755-457C-A937-C39E470366DE}" type="datetimeFigureOut">
              <a:rPr lang="en-GB"/>
              <a:pPr>
                <a:defRPr/>
              </a:pPr>
              <a:t>20/05/2026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91B1138F-3187-4E28-8F42-A3BA2B853249}" type="slidenum">
              <a:rPr lang="en-GB"/>
              <a:pPr>
                <a:defRPr/>
              </a:pPr>
              <a:t>‹#›</a:t>
            </a:fld>
            <a:endParaRPr lang="en-GB"/>
          </a:p>
        </p:txBody>
      </p:sp>
    </p:spTree>
    <p:extLst>
      <p:ext uri="{BB962C8B-B14F-4D97-AF65-F5344CB8AC3E}">
        <p14:creationId xmlns:p14="http://schemas.microsoft.com/office/powerpoint/2010/main" val="22880958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BBE6797-4FA0-44C5-998E-FA9798091F02}" type="slidenum">
              <a:rPr lang="en-GB" altLang="en-US"/>
              <a:pPr>
                <a:defRPr/>
              </a:pPr>
              <a:t>‹#›</a:t>
            </a:fld>
            <a:endParaRPr lang="en-GB" altLang="en-US"/>
          </a:p>
        </p:txBody>
      </p:sp>
    </p:spTree>
    <p:extLst>
      <p:ext uri="{BB962C8B-B14F-4D97-AF65-F5344CB8AC3E}">
        <p14:creationId xmlns:p14="http://schemas.microsoft.com/office/powerpoint/2010/main" val="3395288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E6D9528-1DC5-4760-8BE6-9C9841F25668}" type="slidenum">
              <a:rPr lang="en-GB" altLang="en-US"/>
              <a:pPr>
                <a:defRPr/>
              </a:pPr>
              <a:t>‹#›</a:t>
            </a:fld>
            <a:endParaRPr lang="en-GB" altLang="en-US"/>
          </a:p>
        </p:txBody>
      </p:sp>
    </p:spTree>
    <p:extLst>
      <p:ext uri="{BB962C8B-B14F-4D97-AF65-F5344CB8AC3E}">
        <p14:creationId xmlns:p14="http://schemas.microsoft.com/office/powerpoint/2010/main" val="2876799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EB0FAF3-3850-4E23-A12A-C0372676954E}" type="slidenum">
              <a:rPr lang="en-GB" altLang="en-US"/>
              <a:pPr>
                <a:defRPr/>
              </a:pPr>
              <a:t>‹#›</a:t>
            </a:fld>
            <a:endParaRPr lang="en-GB" altLang="en-US"/>
          </a:p>
        </p:txBody>
      </p:sp>
    </p:spTree>
    <p:extLst>
      <p:ext uri="{BB962C8B-B14F-4D97-AF65-F5344CB8AC3E}">
        <p14:creationId xmlns:p14="http://schemas.microsoft.com/office/powerpoint/2010/main" val="3869030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B9872BE-1000-43A7-8E8E-E5A5E816539B}" type="slidenum">
              <a:rPr lang="en-GB" altLang="en-US"/>
              <a:pPr>
                <a:defRPr/>
              </a:pPr>
              <a:t>‹#›</a:t>
            </a:fld>
            <a:endParaRPr lang="en-GB" altLang="en-US"/>
          </a:p>
        </p:txBody>
      </p:sp>
    </p:spTree>
    <p:extLst>
      <p:ext uri="{BB962C8B-B14F-4D97-AF65-F5344CB8AC3E}">
        <p14:creationId xmlns:p14="http://schemas.microsoft.com/office/powerpoint/2010/main" val="1787993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4A3AE5A-6A4F-4913-81A9-24AF0BD45A01}" type="slidenum">
              <a:rPr lang="en-GB" altLang="en-US"/>
              <a:pPr>
                <a:defRPr/>
              </a:pPr>
              <a:t>‹#›</a:t>
            </a:fld>
            <a:endParaRPr lang="en-GB" altLang="en-US"/>
          </a:p>
        </p:txBody>
      </p:sp>
    </p:spTree>
    <p:extLst>
      <p:ext uri="{BB962C8B-B14F-4D97-AF65-F5344CB8AC3E}">
        <p14:creationId xmlns:p14="http://schemas.microsoft.com/office/powerpoint/2010/main" val="3385443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9DEC601-03AC-496A-8CA4-9B5AA67E365A}" type="slidenum">
              <a:rPr lang="en-GB" altLang="en-US"/>
              <a:pPr>
                <a:defRPr/>
              </a:pPr>
              <a:t>‹#›</a:t>
            </a:fld>
            <a:endParaRPr lang="en-GB" altLang="en-US"/>
          </a:p>
        </p:txBody>
      </p:sp>
    </p:spTree>
    <p:extLst>
      <p:ext uri="{BB962C8B-B14F-4D97-AF65-F5344CB8AC3E}">
        <p14:creationId xmlns:p14="http://schemas.microsoft.com/office/powerpoint/2010/main" val="592500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98DF95B6-6ADB-4901-8D0B-C8BB9E378F9B}" type="slidenum">
              <a:rPr lang="en-GB" altLang="en-US"/>
              <a:pPr>
                <a:defRPr/>
              </a:pPr>
              <a:t>‹#›</a:t>
            </a:fld>
            <a:endParaRPr lang="en-GB" altLang="en-US"/>
          </a:p>
        </p:txBody>
      </p:sp>
    </p:spTree>
    <p:extLst>
      <p:ext uri="{BB962C8B-B14F-4D97-AF65-F5344CB8AC3E}">
        <p14:creationId xmlns:p14="http://schemas.microsoft.com/office/powerpoint/2010/main" val="1908208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F1F125F4-BE47-4CA5-B492-6077ED6006FB}" type="slidenum">
              <a:rPr lang="en-GB" altLang="en-US"/>
              <a:pPr>
                <a:defRPr/>
              </a:pPr>
              <a:t>‹#›</a:t>
            </a:fld>
            <a:endParaRPr lang="en-GB" altLang="en-US"/>
          </a:p>
        </p:txBody>
      </p:sp>
    </p:spTree>
    <p:extLst>
      <p:ext uri="{BB962C8B-B14F-4D97-AF65-F5344CB8AC3E}">
        <p14:creationId xmlns:p14="http://schemas.microsoft.com/office/powerpoint/2010/main" val="3782876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F28B48AD-F116-4DF3-BA2F-7E281DF03269}" type="slidenum">
              <a:rPr lang="en-GB" altLang="en-US"/>
              <a:pPr>
                <a:defRPr/>
              </a:pPr>
              <a:t>‹#›</a:t>
            </a:fld>
            <a:endParaRPr lang="en-GB" altLang="en-US"/>
          </a:p>
        </p:txBody>
      </p:sp>
    </p:spTree>
    <p:extLst>
      <p:ext uri="{BB962C8B-B14F-4D97-AF65-F5344CB8AC3E}">
        <p14:creationId xmlns:p14="http://schemas.microsoft.com/office/powerpoint/2010/main" val="2991616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6B2AEDE-79C7-4ABA-A365-59BEB65D8672}" type="slidenum">
              <a:rPr lang="en-GB" altLang="en-US"/>
              <a:pPr>
                <a:defRPr/>
              </a:pPr>
              <a:t>‹#›</a:t>
            </a:fld>
            <a:endParaRPr lang="en-GB" altLang="en-US"/>
          </a:p>
        </p:txBody>
      </p:sp>
    </p:spTree>
    <p:extLst>
      <p:ext uri="{BB962C8B-B14F-4D97-AF65-F5344CB8AC3E}">
        <p14:creationId xmlns:p14="http://schemas.microsoft.com/office/powerpoint/2010/main" val="1275822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D0D9E1F-9272-412C-AB87-53B7B8704C35}" type="slidenum">
              <a:rPr lang="en-GB" altLang="en-US"/>
              <a:pPr>
                <a:defRPr/>
              </a:pPr>
              <a:t>‹#›</a:t>
            </a:fld>
            <a:endParaRPr lang="en-GB" altLang="en-US"/>
          </a:p>
        </p:txBody>
      </p:sp>
    </p:spTree>
    <p:extLst>
      <p:ext uri="{BB962C8B-B14F-4D97-AF65-F5344CB8AC3E}">
        <p14:creationId xmlns:p14="http://schemas.microsoft.com/office/powerpoint/2010/main" val="327154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F46893F5-6790-49CD-B0D8-6543F936F34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6EE7EF7-B162-4EEB-8025-118A7810CFBF}"/>
              </a:ext>
            </a:extLst>
          </p:cNvPr>
          <p:cNvPicPr>
            <a:picLocks noChangeAspect="1"/>
          </p:cNvPicPr>
          <p:nvPr/>
        </p:nvPicPr>
        <p:blipFill>
          <a:blip r:embed="rId2"/>
          <a:stretch>
            <a:fillRect/>
          </a:stretch>
        </p:blipFill>
        <p:spPr>
          <a:xfrm>
            <a:off x="0" y="1559063"/>
            <a:ext cx="3303037" cy="1107436"/>
          </a:xfrm>
          <a:prstGeom prst="rect">
            <a:avLst/>
          </a:prstGeom>
        </p:spPr>
      </p:pic>
      <p:pic>
        <p:nvPicPr>
          <p:cNvPr id="7" name="Picture 6">
            <a:extLst>
              <a:ext uri="{FF2B5EF4-FFF2-40B4-BE49-F238E27FC236}">
                <a16:creationId xmlns:a16="http://schemas.microsoft.com/office/drawing/2014/main" id="{F0E45502-372F-429A-802E-961F61869C7D}"/>
              </a:ext>
            </a:extLst>
          </p:cNvPr>
          <p:cNvPicPr>
            <a:picLocks noChangeAspect="1"/>
          </p:cNvPicPr>
          <p:nvPr/>
        </p:nvPicPr>
        <p:blipFill>
          <a:blip r:embed="rId3"/>
          <a:stretch>
            <a:fillRect/>
          </a:stretch>
        </p:blipFill>
        <p:spPr>
          <a:xfrm>
            <a:off x="0" y="2666498"/>
            <a:ext cx="3205065" cy="958155"/>
          </a:xfrm>
          <a:prstGeom prst="rect">
            <a:avLst/>
          </a:prstGeom>
        </p:spPr>
      </p:pic>
      <p:pic>
        <p:nvPicPr>
          <p:cNvPr id="9" name="Picture 8">
            <a:extLst>
              <a:ext uri="{FF2B5EF4-FFF2-40B4-BE49-F238E27FC236}">
                <a16:creationId xmlns:a16="http://schemas.microsoft.com/office/drawing/2014/main" id="{9C34F824-D757-41FC-BF69-37164484F852}"/>
              </a:ext>
            </a:extLst>
          </p:cNvPr>
          <p:cNvPicPr>
            <a:picLocks noChangeAspect="1"/>
          </p:cNvPicPr>
          <p:nvPr/>
        </p:nvPicPr>
        <p:blipFill>
          <a:blip r:embed="rId4"/>
          <a:stretch>
            <a:fillRect/>
          </a:stretch>
        </p:blipFill>
        <p:spPr>
          <a:xfrm>
            <a:off x="5528016" y="1855265"/>
            <a:ext cx="3566627" cy="1185349"/>
          </a:xfrm>
          <a:prstGeom prst="rect">
            <a:avLst/>
          </a:prstGeom>
        </p:spPr>
      </p:pic>
      <p:pic>
        <p:nvPicPr>
          <p:cNvPr id="11" name="Picture 10">
            <a:extLst>
              <a:ext uri="{FF2B5EF4-FFF2-40B4-BE49-F238E27FC236}">
                <a16:creationId xmlns:a16="http://schemas.microsoft.com/office/drawing/2014/main" id="{8A6EAE26-5041-4F29-A769-ED4CB369BED8}"/>
              </a:ext>
            </a:extLst>
          </p:cNvPr>
          <p:cNvPicPr>
            <a:picLocks noChangeAspect="1"/>
          </p:cNvPicPr>
          <p:nvPr/>
        </p:nvPicPr>
        <p:blipFill>
          <a:blip r:embed="rId5"/>
          <a:stretch>
            <a:fillRect/>
          </a:stretch>
        </p:blipFill>
        <p:spPr>
          <a:xfrm>
            <a:off x="0" y="3539064"/>
            <a:ext cx="3303037" cy="958156"/>
          </a:xfrm>
          <a:prstGeom prst="rect">
            <a:avLst/>
          </a:prstGeom>
        </p:spPr>
      </p:pic>
      <p:pic>
        <p:nvPicPr>
          <p:cNvPr id="13" name="Picture 12">
            <a:extLst>
              <a:ext uri="{FF2B5EF4-FFF2-40B4-BE49-F238E27FC236}">
                <a16:creationId xmlns:a16="http://schemas.microsoft.com/office/drawing/2014/main" id="{0C76A1D7-1F87-4861-BBFE-BF86189598A4}"/>
              </a:ext>
            </a:extLst>
          </p:cNvPr>
          <p:cNvPicPr>
            <a:picLocks noChangeAspect="1"/>
          </p:cNvPicPr>
          <p:nvPr/>
        </p:nvPicPr>
        <p:blipFill>
          <a:blip r:embed="rId6"/>
          <a:stretch>
            <a:fillRect/>
          </a:stretch>
        </p:blipFill>
        <p:spPr>
          <a:xfrm>
            <a:off x="0" y="4601159"/>
            <a:ext cx="3366018" cy="1054463"/>
          </a:xfrm>
          <a:prstGeom prst="rect">
            <a:avLst/>
          </a:prstGeom>
        </p:spPr>
      </p:pic>
      <p:pic>
        <p:nvPicPr>
          <p:cNvPr id="15" name="Picture 14">
            <a:extLst>
              <a:ext uri="{FF2B5EF4-FFF2-40B4-BE49-F238E27FC236}">
                <a16:creationId xmlns:a16="http://schemas.microsoft.com/office/drawing/2014/main" id="{C060AEBF-5984-4764-A29E-61B4F5C32E49}"/>
              </a:ext>
            </a:extLst>
          </p:cNvPr>
          <p:cNvPicPr>
            <a:picLocks noChangeAspect="1"/>
          </p:cNvPicPr>
          <p:nvPr/>
        </p:nvPicPr>
        <p:blipFill>
          <a:blip r:embed="rId7"/>
          <a:stretch>
            <a:fillRect/>
          </a:stretch>
        </p:blipFill>
        <p:spPr>
          <a:xfrm>
            <a:off x="5528017" y="3059986"/>
            <a:ext cx="3566627" cy="958155"/>
          </a:xfrm>
          <a:prstGeom prst="rect">
            <a:avLst/>
          </a:prstGeom>
        </p:spPr>
      </p:pic>
      <p:sp>
        <p:nvSpPr>
          <p:cNvPr id="16" name="TextBox 15">
            <a:extLst>
              <a:ext uri="{FF2B5EF4-FFF2-40B4-BE49-F238E27FC236}">
                <a16:creationId xmlns:a16="http://schemas.microsoft.com/office/drawing/2014/main" id="{0C557E23-89B4-46D3-B621-8D1254A61835}"/>
              </a:ext>
            </a:extLst>
          </p:cNvPr>
          <p:cNvSpPr txBox="1"/>
          <p:nvPr/>
        </p:nvSpPr>
        <p:spPr>
          <a:xfrm>
            <a:off x="251520" y="745363"/>
            <a:ext cx="5473938" cy="646331"/>
          </a:xfrm>
          <a:prstGeom prst="rect">
            <a:avLst/>
          </a:prstGeom>
          <a:noFill/>
        </p:spPr>
        <p:txBody>
          <a:bodyPr wrap="square" rtlCol="0">
            <a:spAutoFit/>
          </a:bodyPr>
          <a:lstStyle/>
          <a:p>
            <a:r>
              <a:rPr lang="en-GB" b="1" dirty="0">
                <a:solidFill>
                  <a:srgbClr val="008000"/>
                </a:solidFill>
                <a:latin typeface="Comic Sans MS" panose="030F0702030302020204" pitchFamily="66" charset="0"/>
              </a:rPr>
              <a:t>Only answer sections A, B, D &amp; E.  NOT C OR F otherwise you are a ‘</a:t>
            </a:r>
            <a:r>
              <a:rPr lang="en-GB" u="sng" dirty="0">
                <a:solidFill>
                  <a:srgbClr val="008000"/>
                </a:solidFill>
                <a:latin typeface="Comic Sans MS" panose="030F0702030302020204" pitchFamily="66" charset="0"/>
              </a:rPr>
              <a:t>C</a:t>
            </a:r>
            <a:r>
              <a:rPr lang="en-GB" dirty="0">
                <a:solidFill>
                  <a:srgbClr val="008000"/>
                </a:solidFill>
                <a:latin typeface="Comic Sans MS" panose="030F0702030302020204" pitchFamily="66" charset="0"/>
              </a:rPr>
              <a:t>omplete </a:t>
            </a:r>
            <a:r>
              <a:rPr lang="en-GB" u="sng" dirty="0">
                <a:solidFill>
                  <a:srgbClr val="008000"/>
                </a:solidFill>
                <a:latin typeface="Comic Sans MS" panose="030F0702030302020204" pitchFamily="66" charset="0"/>
              </a:rPr>
              <a:t>F</a:t>
            </a:r>
            <a:r>
              <a:rPr lang="en-GB" dirty="0">
                <a:solidFill>
                  <a:srgbClr val="008000"/>
                </a:solidFill>
                <a:latin typeface="Comic Sans MS" panose="030F0702030302020204" pitchFamily="66" charset="0"/>
              </a:rPr>
              <a:t>ool</a:t>
            </a:r>
            <a:r>
              <a:rPr lang="en-GB" b="1" dirty="0">
                <a:solidFill>
                  <a:srgbClr val="008000"/>
                </a:solidFill>
                <a:latin typeface="Comic Sans MS" panose="030F0702030302020204" pitchFamily="66" charset="0"/>
              </a:rPr>
              <a:t>.’</a:t>
            </a:r>
          </a:p>
        </p:txBody>
      </p:sp>
      <p:sp>
        <p:nvSpPr>
          <p:cNvPr id="17" name="TextBox 16">
            <a:extLst>
              <a:ext uri="{FF2B5EF4-FFF2-40B4-BE49-F238E27FC236}">
                <a16:creationId xmlns:a16="http://schemas.microsoft.com/office/drawing/2014/main" id="{99EF4A1A-E030-4BEB-9E97-294E0BB44AB2}"/>
              </a:ext>
            </a:extLst>
          </p:cNvPr>
          <p:cNvSpPr txBox="1"/>
          <p:nvPr/>
        </p:nvSpPr>
        <p:spPr>
          <a:xfrm>
            <a:off x="5855309" y="662933"/>
            <a:ext cx="3422002" cy="923330"/>
          </a:xfrm>
          <a:prstGeom prst="rect">
            <a:avLst/>
          </a:prstGeom>
          <a:noFill/>
        </p:spPr>
        <p:txBody>
          <a:bodyPr wrap="square" rtlCol="0">
            <a:spAutoFit/>
          </a:bodyPr>
          <a:lstStyle/>
          <a:p>
            <a:r>
              <a:rPr lang="en-GB" b="1" dirty="0">
                <a:solidFill>
                  <a:srgbClr val="FF0000"/>
                </a:solidFill>
                <a:latin typeface="Comic Sans MS" panose="030F0702030302020204" pitchFamily="66" charset="0"/>
              </a:rPr>
              <a:t>Do not answer sections C &amp; F.  Put a line through them so you don’t get confused</a:t>
            </a:r>
          </a:p>
        </p:txBody>
      </p:sp>
      <p:pic>
        <p:nvPicPr>
          <p:cNvPr id="1028" name="Picture 4" descr="See the source image">
            <a:extLst>
              <a:ext uri="{FF2B5EF4-FFF2-40B4-BE49-F238E27FC236}">
                <a16:creationId xmlns:a16="http://schemas.microsoft.com/office/drawing/2014/main" id="{6174F928-DCC5-4641-919E-E7F2637A5757}"/>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205065" y="1757124"/>
            <a:ext cx="993123" cy="65956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See the source image">
            <a:extLst>
              <a:ext uri="{FF2B5EF4-FFF2-40B4-BE49-F238E27FC236}">
                <a16:creationId xmlns:a16="http://schemas.microsoft.com/office/drawing/2014/main" id="{3D267782-8810-4524-A356-11C1347148B1}"/>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182238" y="4037513"/>
            <a:ext cx="1494065" cy="1494065"/>
          </a:xfrm>
          <a:prstGeom prst="rect">
            <a:avLst/>
          </a:prstGeom>
          <a:noFill/>
          <a:extLst>
            <a:ext uri="{909E8E84-426E-40DD-AFC4-6F175D3DCCD1}">
              <a14:hiddenFill xmlns:a14="http://schemas.microsoft.com/office/drawing/2010/main">
                <a:solidFill>
                  <a:srgbClr val="FFFFFF"/>
                </a:solidFill>
              </a14:hiddenFill>
            </a:ext>
          </a:extLst>
        </p:spPr>
      </p:pic>
      <p:sp>
        <p:nvSpPr>
          <p:cNvPr id="12" name="Text Box 12">
            <a:extLst>
              <a:ext uri="{FF2B5EF4-FFF2-40B4-BE49-F238E27FC236}">
                <a16:creationId xmlns:a16="http://schemas.microsoft.com/office/drawing/2014/main" id="{26220F9D-D2AD-4882-B1F2-A3811C902E7D}"/>
              </a:ext>
            </a:extLst>
          </p:cNvPr>
          <p:cNvSpPr txBox="1">
            <a:spLocks noChangeArrowheads="1"/>
          </p:cNvSpPr>
          <p:nvPr/>
        </p:nvSpPr>
        <p:spPr bwMode="auto">
          <a:xfrm>
            <a:off x="393257" y="189213"/>
            <a:ext cx="4657979" cy="461665"/>
          </a:xfrm>
          <a:prstGeom prst="rect">
            <a:avLst/>
          </a:prstGeom>
          <a:solidFill>
            <a:srgbClr val="99CCFF"/>
          </a:solidFill>
          <a:ln w="76200">
            <a:solidFill>
              <a:srgbClr val="0000FF"/>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GB" altLang="en-US" sz="2400" dirty="0">
                <a:latin typeface="Comic Sans MS" panose="030F0702030302020204" pitchFamily="66" charset="0"/>
              </a:rPr>
              <a:t>Booster RE GCSE - Ethics</a:t>
            </a:r>
            <a:endParaRPr lang="en-GB" altLang="en-US" sz="2400" b="1" dirty="0">
              <a:latin typeface="Comic Sans MS" panose="030F0702030302020204" pitchFamily="66" charset="0"/>
            </a:endParaRPr>
          </a:p>
        </p:txBody>
      </p:sp>
      <p:pic>
        <p:nvPicPr>
          <p:cNvPr id="14" name="Picture 4" descr="See the source image">
            <a:extLst>
              <a:ext uri="{FF2B5EF4-FFF2-40B4-BE49-F238E27FC236}">
                <a16:creationId xmlns:a16="http://schemas.microsoft.com/office/drawing/2014/main" id="{BD52BEE5-8F13-4E71-99B1-0374148184B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205065" y="2916601"/>
            <a:ext cx="993123" cy="659564"/>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4" descr="See the source image">
            <a:extLst>
              <a:ext uri="{FF2B5EF4-FFF2-40B4-BE49-F238E27FC236}">
                <a16:creationId xmlns:a16="http://schemas.microsoft.com/office/drawing/2014/main" id="{1A5E8036-C233-4A3F-9FFA-D702E8FAB3EA}"/>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303037" y="3889626"/>
            <a:ext cx="993123" cy="659564"/>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descr="See the source image">
            <a:extLst>
              <a:ext uri="{FF2B5EF4-FFF2-40B4-BE49-F238E27FC236}">
                <a16:creationId xmlns:a16="http://schemas.microsoft.com/office/drawing/2014/main" id="{28B981B6-9F8B-4CFF-AD53-CD47CC8479DE}"/>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279127" y="4798608"/>
            <a:ext cx="993123" cy="6595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6817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27F956A-5354-44E3-A000-32AE75C0038F}"/>
              </a:ext>
            </a:extLst>
          </p:cNvPr>
          <p:cNvSpPr>
            <a:spLocks noGrp="1"/>
          </p:cNvSpPr>
          <p:nvPr>
            <p:ph type="title"/>
          </p:nvPr>
        </p:nvSpPr>
        <p:spPr>
          <a:xfrm>
            <a:off x="-252536" y="116632"/>
            <a:ext cx="9144000" cy="510778"/>
          </a:xfrm>
        </p:spPr>
        <p:txBody>
          <a:bodyPr>
            <a:normAutofit/>
          </a:bodyPr>
          <a:lstStyle/>
          <a:p>
            <a:r>
              <a:rPr lang="en-GB" sz="2700" b="1" u="sng" dirty="0">
                <a:solidFill>
                  <a:srgbClr val="008000"/>
                </a:solidFill>
                <a:latin typeface="Comic Sans MS" panose="030F0702030302020204" pitchFamily="66" charset="0"/>
              </a:rPr>
              <a:t>Ethics – exam skills</a:t>
            </a:r>
          </a:p>
        </p:txBody>
      </p:sp>
      <p:sp>
        <p:nvSpPr>
          <p:cNvPr id="6" name="TextBox 5">
            <a:extLst>
              <a:ext uri="{FF2B5EF4-FFF2-40B4-BE49-F238E27FC236}">
                <a16:creationId xmlns:a16="http://schemas.microsoft.com/office/drawing/2014/main" id="{32F63BB5-E08D-4E4B-B340-9F8A815D96A6}"/>
              </a:ext>
            </a:extLst>
          </p:cNvPr>
          <p:cNvSpPr txBox="1"/>
          <p:nvPr/>
        </p:nvSpPr>
        <p:spPr>
          <a:xfrm>
            <a:off x="395536" y="751344"/>
            <a:ext cx="4320480" cy="5355312"/>
          </a:xfrm>
          <a:prstGeom prst="rect">
            <a:avLst/>
          </a:prstGeom>
          <a:noFill/>
          <a:ln w="28575">
            <a:solidFill>
              <a:schemeClr val="tx1"/>
            </a:solidFill>
          </a:ln>
        </p:spPr>
        <p:txBody>
          <a:bodyPr wrap="square" rtlCol="0">
            <a:spAutoFit/>
          </a:bodyPr>
          <a:lstStyle/>
          <a:p>
            <a:r>
              <a:rPr lang="en-GB" dirty="0">
                <a:latin typeface="Comic Sans MS" panose="030F0702030302020204" pitchFamily="66" charset="0"/>
              </a:rPr>
              <a:t>Time allowed: 1 hour 45 minutes</a:t>
            </a:r>
          </a:p>
          <a:p>
            <a:endParaRPr lang="en-GB" b="1" dirty="0">
              <a:latin typeface="Comic Sans MS" panose="030F0702030302020204" pitchFamily="66" charset="0"/>
            </a:endParaRPr>
          </a:p>
          <a:p>
            <a:r>
              <a:rPr lang="en-GB" b="1" dirty="0">
                <a:latin typeface="Comic Sans MS" panose="030F0702030302020204" pitchFamily="66" charset="0"/>
              </a:rPr>
              <a:t>Time yourself to do each section in 26 minutes.</a:t>
            </a:r>
          </a:p>
          <a:p>
            <a:endParaRPr lang="en-GB" b="1" dirty="0">
              <a:latin typeface="Comic Sans MS" panose="030F0702030302020204" pitchFamily="66" charset="0"/>
            </a:endParaRPr>
          </a:p>
          <a:p>
            <a:r>
              <a:rPr lang="en-GB" dirty="0">
                <a:latin typeface="Comic Sans MS" panose="030F0702030302020204" pitchFamily="66" charset="0"/>
              </a:rPr>
              <a:t>Use black ink or black ball-point pen.</a:t>
            </a:r>
          </a:p>
          <a:p>
            <a:endParaRPr lang="en-GB" dirty="0">
              <a:latin typeface="Comic Sans MS" panose="030F0702030302020204" pitchFamily="66" charset="0"/>
            </a:endParaRPr>
          </a:p>
          <a:p>
            <a:r>
              <a:rPr lang="en-GB" dirty="0">
                <a:latin typeface="Comic Sans MS" panose="030F0702030302020204" pitchFamily="66" charset="0"/>
              </a:rPr>
              <a:t>Write the information required on the front of your Answer Book. </a:t>
            </a:r>
          </a:p>
          <a:p>
            <a:endParaRPr lang="en-GB" dirty="0">
              <a:latin typeface="Comic Sans MS" panose="030F0702030302020204" pitchFamily="66" charset="0"/>
            </a:endParaRPr>
          </a:p>
          <a:p>
            <a:r>
              <a:rPr lang="en-GB" dirty="0">
                <a:latin typeface="Comic Sans MS" panose="030F0702030302020204" pitchFamily="66" charset="0"/>
              </a:rPr>
              <a:t>Do all rough work in the Answer Book.</a:t>
            </a:r>
          </a:p>
          <a:p>
            <a:endParaRPr lang="en-GB" dirty="0">
              <a:latin typeface="Comic Sans MS" panose="030F0702030302020204" pitchFamily="66" charset="0"/>
            </a:endParaRPr>
          </a:p>
          <a:p>
            <a:r>
              <a:rPr lang="en-GB" dirty="0">
                <a:latin typeface="Comic Sans MS" panose="030F0702030302020204" pitchFamily="66" charset="0"/>
              </a:rPr>
              <a:t>Cross through any work you do not want to be marked. </a:t>
            </a:r>
          </a:p>
          <a:p>
            <a:endParaRPr lang="en-GB" dirty="0">
              <a:latin typeface="Comic Sans MS" panose="030F0702030302020204" pitchFamily="66" charset="0"/>
            </a:endParaRPr>
          </a:p>
          <a:p>
            <a:r>
              <a:rPr lang="en-GB" dirty="0">
                <a:latin typeface="Comic Sans MS" panose="030F0702030302020204" pitchFamily="66" charset="0"/>
              </a:rPr>
              <a:t>Choose only the four themes studied.</a:t>
            </a:r>
          </a:p>
          <a:p>
            <a:endParaRPr lang="en-GB" dirty="0">
              <a:latin typeface="Comic Sans MS" panose="030F0702030302020204" pitchFamily="66" charset="0"/>
            </a:endParaRPr>
          </a:p>
          <a:p>
            <a:r>
              <a:rPr lang="en-GB" dirty="0">
                <a:latin typeface="Comic Sans MS" panose="030F0702030302020204" pitchFamily="66" charset="0"/>
              </a:rPr>
              <a:t>Answer all questions on the four themes chosen.</a:t>
            </a:r>
            <a:endParaRPr lang="en-GB" b="1" dirty="0">
              <a:latin typeface="Comic Sans MS" panose="030F0702030302020204" pitchFamily="66" charset="0"/>
            </a:endParaRPr>
          </a:p>
        </p:txBody>
      </p:sp>
    </p:spTree>
    <p:extLst>
      <p:ext uri="{BB962C8B-B14F-4D97-AF65-F5344CB8AC3E}">
        <p14:creationId xmlns:p14="http://schemas.microsoft.com/office/powerpoint/2010/main" val="404285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46AE66B-B78B-4DB1-8308-79A616BB4DF5}"/>
              </a:ext>
            </a:extLst>
          </p:cNvPr>
          <p:cNvSpPr txBox="1"/>
          <p:nvPr/>
        </p:nvSpPr>
        <p:spPr>
          <a:xfrm>
            <a:off x="107503" y="8032"/>
            <a:ext cx="6048673" cy="6986528"/>
          </a:xfrm>
          <a:prstGeom prst="rect">
            <a:avLst/>
          </a:prstGeom>
          <a:noFill/>
        </p:spPr>
        <p:txBody>
          <a:bodyPr wrap="square">
            <a:spAutoFit/>
          </a:bodyPr>
          <a:lstStyle/>
          <a:p>
            <a:r>
              <a:rPr lang="en-GB" sz="1600" u="sng" dirty="0">
                <a:solidFill>
                  <a:srgbClr val="C00000"/>
                </a:solidFill>
                <a:latin typeface="Comic Sans MS" panose="030F0702030302020204" pitchFamily="66" charset="0"/>
              </a:rPr>
              <a:t>Theme A: Relationships and Families </a:t>
            </a:r>
            <a:r>
              <a:rPr lang="en-GB" sz="1600" dirty="0">
                <a:latin typeface="Comic Sans MS" panose="030F0702030302020204" pitchFamily="66" charset="0"/>
              </a:rPr>
              <a:t>– Key things to remember:</a:t>
            </a:r>
          </a:p>
          <a:p>
            <a:endParaRPr lang="en-GB" sz="1600" dirty="0">
              <a:latin typeface="Comic Sans MS" panose="030F0702030302020204" pitchFamily="66" charset="0"/>
            </a:endParaRPr>
          </a:p>
          <a:p>
            <a:pPr marL="285750" indent="-285750">
              <a:buFont typeface="Arial" panose="020B0604020202020204" pitchFamily="34" charset="0"/>
              <a:buChar char="•"/>
            </a:pPr>
            <a:r>
              <a:rPr lang="en-GB" sz="1600" b="1" u="sng" dirty="0">
                <a:latin typeface="Comic Sans MS" panose="030F0702030302020204" pitchFamily="66" charset="0"/>
              </a:rPr>
              <a:t>Similarities</a:t>
            </a:r>
            <a:r>
              <a:rPr lang="en-GB" sz="1600" dirty="0">
                <a:latin typeface="Comic Sans MS" panose="030F0702030302020204" pitchFamily="66" charset="0"/>
              </a:rPr>
              <a:t>: Church of England/liberal Muslims </a:t>
            </a:r>
          </a:p>
          <a:p>
            <a:r>
              <a:rPr lang="en-GB" sz="1600" dirty="0">
                <a:latin typeface="Comic Sans MS" panose="030F0702030302020204" pitchFamily="66" charset="0"/>
              </a:rPr>
              <a:t>or Roman Catholics/conservative Islam.</a:t>
            </a:r>
          </a:p>
          <a:p>
            <a:pPr marL="285750" indent="-285750">
              <a:buFont typeface="Arial" panose="020B0604020202020204" pitchFamily="34" charset="0"/>
              <a:buChar char="•"/>
            </a:pPr>
            <a:r>
              <a:rPr lang="en-GB" sz="1600" b="1" u="sng" dirty="0">
                <a:latin typeface="Comic Sans MS" panose="030F0702030302020204" pitchFamily="66" charset="0"/>
              </a:rPr>
              <a:t>Different:</a:t>
            </a:r>
            <a:r>
              <a:rPr lang="en-GB" sz="1600" dirty="0">
                <a:latin typeface="Comic Sans MS" panose="030F0702030302020204" pitchFamily="66" charset="0"/>
              </a:rPr>
              <a:t> Roman Catholics/conservative Islam vs liberal ideas (CofE.)</a:t>
            </a:r>
          </a:p>
          <a:p>
            <a:pPr marL="285750" indent="-285750">
              <a:buFont typeface="Arial" panose="020B0604020202020204" pitchFamily="34" charset="0"/>
              <a:buChar char="•"/>
            </a:pPr>
            <a:endParaRPr lang="en-GB" sz="1600" dirty="0">
              <a:latin typeface="Comic Sans MS" panose="030F0702030302020204" pitchFamily="66" charset="0"/>
            </a:endParaRPr>
          </a:p>
          <a:p>
            <a:pPr marL="285750" indent="-285750">
              <a:buFont typeface="Arial" panose="020B0604020202020204" pitchFamily="34" charset="0"/>
              <a:buChar char="•"/>
            </a:pPr>
            <a:r>
              <a:rPr lang="en-GB" sz="1600" dirty="0">
                <a:latin typeface="Comic Sans MS" panose="030F0702030302020204" pitchFamily="66" charset="0"/>
              </a:rPr>
              <a:t>Use keywords where appropriate – </a:t>
            </a:r>
            <a:r>
              <a:rPr lang="en-GB" sz="1600" dirty="0" err="1">
                <a:latin typeface="Comic Sans MS" panose="030F0702030302020204" pitchFamily="66" charset="0"/>
              </a:rPr>
              <a:t>zinah</a:t>
            </a:r>
            <a:r>
              <a:rPr lang="en-GB" sz="1600" dirty="0">
                <a:latin typeface="Comic Sans MS" panose="030F0702030302020204" pitchFamily="66" charset="0"/>
              </a:rPr>
              <a:t>, adultery, iddah, talaq, </a:t>
            </a:r>
            <a:r>
              <a:rPr lang="en-GB" sz="1600" dirty="0" err="1">
                <a:latin typeface="Comic Sans MS" panose="030F0702030302020204" pitchFamily="66" charset="0"/>
              </a:rPr>
              <a:t>walimah</a:t>
            </a:r>
            <a:r>
              <a:rPr lang="en-GB" sz="1600" dirty="0">
                <a:latin typeface="Comic Sans MS" panose="030F0702030302020204" pitchFamily="66" charset="0"/>
              </a:rPr>
              <a:t>, homosexuality, heterosexuality, etc.</a:t>
            </a:r>
          </a:p>
          <a:p>
            <a:pPr marL="285750" indent="-285750">
              <a:buFont typeface="Arial" panose="020B0604020202020204" pitchFamily="34" charset="0"/>
              <a:buChar char="•"/>
            </a:pPr>
            <a:endParaRPr lang="en-GB" sz="1600" dirty="0">
              <a:latin typeface="Comic Sans MS" panose="030F0702030302020204" pitchFamily="66" charset="0"/>
            </a:endParaRPr>
          </a:p>
          <a:p>
            <a:pPr marL="285750" indent="-285750">
              <a:buFont typeface="Arial" panose="020B0604020202020204" pitchFamily="34" charset="0"/>
              <a:buChar char="•"/>
            </a:pPr>
            <a:r>
              <a:rPr lang="en-GB" sz="1600" dirty="0">
                <a:latin typeface="Comic Sans MS" panose="030F0702030302020204" pitchFamily="66" charset="0"/>
              </a:rPr>
              <a:t>Read the question carefully and underline any key trigger words – does it ask for similar or contrasting teachings?</a:t>
            </a:r>
          </a:p>
          <a:p>
            <a:pPr marL="285750" indent="-285750">
              <a:buFont typeface="Arial" panose="020B0604020202020204" pitchFamily="34" charset="0"/>
              <a:buChar char="•"/>
            </a:pPr>
            <a:endParaRPr lang="en-GB" sz="1600" dirty="0">
              <a:latin typeface="Comic Sans MS" panose="030F0702030302020204" pitchFamily="66" charset="0"/>
            </a:endParaRPr>
          </a:p>
          <a:p>
            <a:pPr marL="285750" indent="-285750">
              <a:buFont typeface="Arial" panose="020B0604020202020204" pitchFamily="34" charset="0"/>
              <a:buChar char="•"/>
            </a:pPr>
            <a:r>
              <a:rPr lang="en-GB" sz="1600" dirty="0">
                <a:latin typeface="Comic Sans MS" panose="030F0702030302020204" pitchFamily="66" charset="0"/>
              </a:rPr>
              <a:t>Include a teaching in your point.</a:t>
            </a:r>
          </a:p>
          <a:p>
            <a:pPr marL="285750" indent="-285750">
              <a:buFont typeface="Arial" panose="020B0604020202020204" pitchFamily="34" charset="0"/>
              <a:buChar char="•"/>
            </a:pPr>
            <a:endParaRPr lang="en-GB" sz="1600" dirty="0">
              <a:latin typeface="Comic Sans MS" panose="030F0702030302020204" pitchFamily="66" charset="0"/>
            </a:endParaRPr>
          </a:p>
          <a:p>
            <a:pPr marL="285750" indent="-285750">
              <a:buFont typeface="Arial" panose="020B0604020202020204" pitchFamily="34" charset="0"/>
              <a:buChar char="•"/>
            </a:pPr>
            <a:r>
              <a:rPr lang="en-GB" sz="1600" dirty="0">
                <a:latin typeface="Comic Sans MS" panose="030F0702030302020204" pitchFamily="66" charset="0"/>
              </a:rPr>
              <a:t>In the 12 mark essay ensure the agree and disagree has really solid evidence.  </a:t>
            </a:r>
            <a:r>
              <a:rPr lang="en-GB" sz="1600" dirty="0">
                <a:solidFill>
                  <a:srgbClr val="7030A0"/>
                </a:solidFill>
                <a:latin typeface="Comic Sans MS" panose="030F0702030302020204" pitchFamily="66" charset="0"/>
              </a:rPr>
              <a:t>‘’Gender discrimination is always wrong.’’  </a:t>
            </a:r>
            <a:r>
              <a:rPr lang="en-GB" sz="1600" u="sng" dirty="0">
                <a:solidFill>
                  <a:srgbClr val="C00000"/>
                </a:solidFill>
                <a:latin typeface="Comic Sans MS" panose="030F0702030302020204" pitchFamily="66" charset="0"/>
              </a:rPr>
              <a:t>Draw on the knowledge you have of Christian and Islamic beliefs and practices in your answer.</a:t>
            </a:r>
            <a:endParaRPr lang="en-GB" sz="1600" dirty="0">
              <a:solidFill>
                <a:srgbClr val="7030A0"/>
              </a:solidFill>
              <a:latin typeface="Comic Sans MS" panose="030F0702030302020204" pitchFamily="66" charset="0"/>
            </a:endParaRPr>
          </a:p>
          <a:p>
            <a:pPr marL="285750" indent="-285750">
              <a:buFontTx/>
              <a:buChar char="-"/>
            </a:pPr>
            <a:r>
              <a:rPr lang="en-GB" sz="1600" dirty="0">
                <a:solidFill>
                  <a:srgbClr val="0070C0"/>
                </a:solidFill>
                <a:latin typeface="Comic Sans MS" panose="030F0702030302020204" pitchFamily="66" charset="0"/>
              </a:rPr>
              <a:t>All people are created from the same soul…</a:t>
            </a:r>
          </a:p>
          <a:p>
            <a:pPr marL="285750" indent="-285750">
              <a:buFontTx/>
              <a:buChar char="-"/>
            </a:pPr>
            <a:r>
              <a:rPr lang="en-GB" sz="1600" dirty="0">
                <a:solidFill>
                  <a:srgbClr val="0070C0"/>
                </a:solidFill>
                <a:latin typeface="Comic Sans MS" panose="030F0702030302020204" pitchFamily="66" charset="0"/>
              </a:rPr>
              <a:t>All descendants of Adam and Eve…</a:t>
            </a:r>
          </a:p>
          <a:p>
            <a:pPr marL="285750" indent="-285750">
              <a:buFontTx/>
              <a:buChar char="-"/>
            </a:pPr>
            <a:r>
              <a:rPr lang="en-GB" sz="1600" dirty="0">
                <a:solidFill>
                  <a:srgbClr val="0070C0"/>
                </a:solidFill>
                <a:latin typeface="Comic Sans MS" panose="030F0702030302020204" pitchFamily="66" charset="0"/>
              </a:rPr>
              <a:t>Jesus healed women…</a:t>
            </a:r>
          </a:p>
          <a:p>
            <a:pPr marL="285750" indent="-285750">
              <a:buFontTx/>
              <a:buChar char="-"/>
            </a:pPr>
            <a:r>
              <a:rPr lang="en-GB" sz="1600" dirty="0">
                <a:solidFill>
                  <a:srgbClr val="0070C0"/>
                </a:solidFill>
                <a:latin typeface="Comic Sans MS" panose="030F0702030302020204" pitchFamily="66" charset="0"/>
              </a:rPr>
              <a:t>All Muslims are expected to fulfil the Five Pillars.</a:t>
            </a:r>
          </a:p>
          <a:p>
            <a:pPr marL="285750" indent="-285750">
              <a:buFontTx/>
              <a:buChar char="-"/>
            </a:pPr>
            <a:r>
              <a:rPr lang="en-GB" sz="1600" dirty="0">
                <a:solidFill>
                  <a:srgbClr val="FF3399"/>
                </a:solidFill>
                <a:latin typeface="Comic Sans MS" panose="030F0702030302020204" pitchFamily="66" charset="0"/>
              </a:rPr>
              <a:t>Catholics only allow female priests…</a:t>
            </a:r>
          </a:p>
          <a:p>
            <a:pPr marL="285750" indent="-285750">
              <a:buFontTx/>
              <a:buChar char="-"/>
            </a:pPr>
            <a:r>
              <a:rPr lang="en-GB" sz="1600" dirty="0">
                <a:solidFill>
                  <a:srgbClr val="FF3399"/>
                </a:solidFill>
                <a:latin typeface="Comic Sans MS" panose="030F0702030302020204" pitchFamily="66" charset="0"/>
              </a:rPr>
              <a:t>Jesus choose only male disciples…</a:t>
            </a:r>
          </a:p>
          <a:p>
            <a:pPr marL="285750" indent="-285750">
              <a:buFontTx/>
              <a:buChar char="-"/>
            </a:pPr>
            <a:r>
              <a:rPr lang="en-GB" sz="1600" dirty="0">
                <a:solidFill>
                  <a:srgbClr val="FF3399"/>
                </a:solidFill>
                <a:latin typeface="Comic Sans MS" panose="030F0702030302020204" pitchFamily="66" charset="0"/>
              </a:rPr>
              <a:t>The rightly guided caliphs and imamate in Islam was wholly male. </a:t>
            </a:r>
          </a:p>
        </p:txBody>
      </p:sp>
      <p:sp>
        <p:nvSpPr>
          <p:cNvPr id="6" name="TextBox 5">
            <a:extLst>
              <a:ext uri="{FF2B5EF4-FFF2-40B4-BE49-F238E27FC236}">
                <a16:creationId xmlns:a16="http://schemas.microsoft.com/office/drawing/2014/main" id="{A1ACB37B-3030-4CCC-910F-0D56CA2231B0}"/>
              </a:ext>
            </a:extLst>
          </p:cNvPr>
          <p:cNvSpPr txBox="1"/>
          <p:nvPr/>
        </p:nvSpPr>
        <p:spPr>
          <a:xfrm>
            <a:off x="6230380" y="653494"/>
            <a:ext cx="2841501" cy="4278094"/>
          </a:xfrm>
          <a:prstGeom prst="rect">
            <a:avLst/>
          </a:prstGeom>
          <a:noFill/>
        </p:spPr>
        <p:txBody>
          <a:bodyPr wrap="square">
            <a:spAutoFit/>
          </a:bodyPr>
          <a:lstStyle/>
          <a:p>
            <a:r>
              <a:rPr lang="en-GB" sz="1600" dirty="0">
                <a:solidFill>
                  <a:srgbClr val="C00000"/>
                </a:solidFill>
                <a:latin typeface="Comic Sans MS" panose="030F0702030302020204" pitchFamily="66" charset="0"/>
              </a:rPr>
              <a:t>Explain two </a:t>
            </a:r>
            <a:r>
              <a:rPr lang="en-GB" sz="1600" u="sng" dirty="0">
                <a:solidFill>
                  <a:srgbClr val="C00000"/>
                </a:solidFill>
                <a:latin typeface="Comic Sans MS" panose="030F0702030302020204" pitchFamily="66" charset="0"/>
              </a:rPr>
              <a:t>similar</a:t>
            </a:r>
            <a:r>
              <a:rPr lang="en-GB" sz="1600" dirty="0">
                <a:solidFill>
                  <a:srgbClr val="C00000"/>
                </a:solidFill>
                <a:latin typeface="Comic Sans MS" panose="030F0702030302020204" pitchFamily="66" charset="0"/>
              </a:rPr>
              <a:t> religious </a:t>
            </a:r>
            <a:r>
              <a:rPr lang="en-GB" sz="1600" u="sng" dirty="0">
                <a:solidFill>
                  <a:srgbClr val="C00000"/>
                </a:solidFill>
                <a:latin typeface="Comic Sans MS" panose="030F0702030302020204" pitchFamily="66" charset="0"/>
              </a:rPr>
              <a:t>teachings</a:t>
            </a:r>
            <a:r>
              <a:rPr lang="en-GB" sz="1600" dirty="0">
                <a:solidFill>
                  <a:srgbClr val="C00000"/>
                </a:solidFill>
                <a:latin typeface="Comic Sans MS" panose="030F0702030302020204" pitchFamily="66" charset="0"/>
              </a:rPr>
              <a:t> about </a:t>
            </a:r>
            <a:r>
              <a:rPr lang="en-GB" sz="1600" u="sng" dirty="0">
                <a:solidFill>
                  <a:srgbClr val="C00000"/>
                </a:solidFill>
                <a:latin typeface="Comic Sans MS" panose="030F0702030302020204" pitchFamily="66" charset="0"/>
              </a:rPr>
              <a:t>divorce and remarriage</a:t>
            </a:r>
            <a:r>
              <a:rPr lang="en-GB" sz="1600" dirty="0">
                <a:solidFill>
                  <a:srgbClr val="C00000"/>
                </a:solidFill>
                <a:latin typeface="Comic Sans MS" panose="030F0702030302020204" pitchFamily="66" charset="0"/>
              </a:rPr>
              <a:t>. (4 marks)</a:t>
            </a:r>
          </a:p>
          <a:p>
            <a:endParaRPr lang="en-GB" sz="1600" dirty="0">
              <a:latin typeface="Comic Sans MS" panose="030F0702030302020204" pitchFamily="66" charset="0"/>
            </a:endParaRPr>
          </a:p>
          <a:p>
            <a:r>
              <a:rPr lang="en-GB" sz="1600" dirty="0">
                <a:latin typeface="Comic Sans MS" panose="030F0702030302020204" pitchFamily="66" charset="0"/>
              </a:rPr>
              <a:t>The Church of England accept divorce and remarriage as the </a:t>
            </a:r>
            <a:r>
              <a:rPr lang="en-GB" sz="1600" dirty="0">
                <a:solidFill>
                  <a:srgbClr val="FF3399"/>
                </a:solidFill>
                <a:latin typeface="Comic Sans MS" panose="030F0702030302020204" pitchFamily="66" charset="0"/>
              </a:rPr>
              <a:t>lesser of two evils</a:t>
            </a:r>
            <a:r>
              <a:rPr lang="en-GB" sz="1600" dirty="0">
                <a:latin typeface="Comic Sans MS" panose="030F0702030302020204" pitchFamily="66" charset="0"/>
              </a:rPr>
              <a:t>.  This is because divorce is less evil than staying in an abusive relationship.  </a:t>
            </a:r>
            <a:r>
              <a:rPr lang="en-GB" sz="1600" dirty="0">
                <a:solidFill>
                  <a:srgbClr val="C00000"/>
                </a:solidFill>
                <a:latin typeface="Comic Sans MS" panose="030F0702030302020204" pitchFamily="66" charset="0"/>
              </a:rPr>
              <a:t>Similarly,</a:t>
            </a:r>
            <a:r>
              <a:rPr lang="en-GB" sz="1600" dirty="0">
                <a:latin typeface="Comic Sans MS" panose="030F0702030302020204" pitchFamily="66" charset="0"/>
              </a:rPr>
              <a:t> in Islam it is taught remarriage can happen as a </a:t>
            </a:r>
            <a:r>
              <a:rPr lang="en-GB" sz="1600" dirty="0">
                <a:solidFill>
                  <a:srgbClr val="FF3399"/>
                </a:solidFill>
                <a:latin typeface="Comic Sans MS" panose="030F0702030302020204" pitchFamily="66" charset="0"/>
              </a:rPr>
              <a:t>last resort after the iddah.</a:t>
            </a:r>
            <a:r>
              <a:rPr lang="en-GB" sz="1600" dirty="0">
                <a:latin typeface="Comic Sans MS" panose="030F0702030302020204" pitchFamily="66" charset="0"/>
              </a:rPr>
              <a:t>  This is a period of 3 months to ensure reconciliation has been attempted.  </a:t>
            </a:r>
            <a:endParaRPr lang="en-GB" sz="1600" dirty="0">
              <a:highlight>
                <a:srgbClr val="FFFF00"/>
              </a:highlight>
              <a:latin typeface="Comic Sans MS" panose="030F0702030302020204" pitchFamily="66" charset="0"/>
            </a:endParaRPr>
          </a:p>
        </p:txBody>
      </p:sp>
      <p:sp>
        <p:nvSpPr>
          <p:cNvPr id="7" name="Arrow: Right 6">
            <a:extLst>
              <a:ext uri="{FF2B5EF4-FFF2-40B4-BE49-F238E27FC236}">
                <a16:creationId xmlns:a16="http://schemas.microsoft.com/office/drawing/2014/main" id="{843B5E60-87C1-4A45-8FDC-E0AC67D9AE5D}"/>
              </a:ext>
            </a:extLst>
          </p:cNvPr>
          <p:cNvSpPr/>
          <p:nvPr/>
        </p:nvSpPr>
        <p:spPr>
          <a:xfrm>
            <a:off x="4572000" y="3284984"/>
            <a:ext cx="158417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52012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46AE66B-B78B-4DB1-8308-79A616BB4DF5}"/>
              </a:ext>
            </a:extLst>
          </p:cNvPr>
          <p:cNvSpPr txBox="1"/>
          <p:nvPr/>
        </p:nvSpPr>
        <p:spPr>
          <a:xfrm>
            <a:off x="107503" y="116632"/>
            <a:ext cx="6194996" cy="7448193"/>
          </a:xfrm>
          <a:prstGeom prst="rect">
            <a:avLst/>
          </a:prstGeom>
          <a:noFill/>
        </p:spPr>
        <p:txBody>
          <a:bodyPr wrap="square">
            <a:spAutoFit/>
          </a:bodyPr>
          <a:lstStyle/>
          <a:p>
            <a:r>
              <a:rPr lang="en-GB" sz="1600" u="sng" dirty="0">
                <a:solidFill>
                  <a:srgbClr val="C00000"/>
                </a:solidFill>
                <a:latin typeface="Comic Sans MS" panose="030F0702030302020204" pitchFamily="66" charset="0"/>
              </a:rPr>
              <a:t>Theme B: Religion and Life </a:t>
            </a:r>
            <a:r>
              <a:rPr lang="en-GB" sz="1600" dirty="0">
                <a:latin typeface="Comic Sans MS" panose="030F0702030302020204" pitchFamily="66" charset="0"/>
              </a:rPr>
              <a:t>– Key things to remember:</a:t>
            </a:r>
          </a:p>
          <a:p>
            <a:endParaRPr lang="en-GB" sz="1600" dirty="0">
              <a:latin typeface="Comic Sans MS" panose="030F0702030302020204" pitchFamily="66" charset="0"/>
            </a:endParaRPr>
          </a:p>
          <a:p>
            <a:pPr marL="285750" indent="-285750">
              <a:buFont typeface="Arial" panose="020B0604020202020204" pitchFamily="34" charset="0"/>
              <a:buChar char="•"/>
            </a:pPr>
            <a:r>
              <a:rPr lang="en-GB" sz="1600" b="1" dirty="0">
                <a:latin typeface="Comic Sans MS" panose="030F0702030302020204" pitchFamily="66" charset="0"/>
              </a:rPr>
              <a:t>Dominion vs stewardship</a:t>
            </a:r>
            <a:r>
              <a:rPr lang="en-GB" sz="1600" dirty="0">
                <a:latin typeface="Comic Sans MS" panose="030F0702030302020204" pitchFamily="66" charset="0"/>
              </a:rPr>
              <a:t>.</a:t>
            </a:r>
          </a:p>
          <a:p>
            <a:endParaRPr lang="en-GB" sz="1600" dirty="0">
              <a:latin typeface="Comic Sans MS" panose="030F0702030302020204" pitchFamily="66" charset="0"/>
            </a:endParaRPr>
          </a:p>
          <a:p>
            <a:pPr marL="285750" indent="-285750">
              <a:buFont typeface="Arial" panose="020B0604020202020204" pitchFamily="34" charset="0"/>
              <a:buChar char="•"/>
            </a:pPr>
            <a:r>
              <a:rPr lang="en-GB" sz="1600" b="1" dirty="0">
                <a:latin typeface="Comic Sans MS" panose="030F0702030302020204" pitchFamily="66" charset="0"/>
              </a:rPr>
              <a:t>The age of the universe</a:t>
            </a:r>
            <a:r>
              <a:rPr lang="en-GB" sz="1600" dirty="0">
                <a:latin typeface="Comic Sans MS" panose="030F0702030302020204" pitchFamily="66" charset="0"/>
              </a:rPr>
              <a:t>: The story of creation (literally 6 days) vs billions of years from the Big Bang expansion.  Although remember for liberal Christians they can say God was the cause of the Big Bang.  Many Muslims say the 6 days do not have to be taken literally too.</a:t>
            </a:r>
          </a:p>
          <a:p>
            <a:pPr marL="285750" indent="-285750">
              <a:buFont typeface="Arial" panose="020B0604020202020204" pitchFamily="34" charset="0"/>
              <a:buChar char="•"/>
            </a:pPr>
            <a:endParaRPr lang="en-GB" sz="1600" dirty="0">
              <a:latin typeface="Comic Sans MS" panose="030F0702030302020204" pitchFamily="66" charset="0"/>
            </a:endParaRPr>
          </a:p>
          <a:p>
            <a:pPr marL="285750" indent="-285750">
              <a:buFont typeface="Arial" panose="020B0604020202020204" pitchFamily="34" charset="0"/>
              <a:buChar char="•"/>
            </a:pPr>
            <a:r>
              <a:rPr lang="en-GB" sz="1600" b="1" dirty="0">
                <a:latin typeface="Comic Sans MS" panose="030F0702030302020204" pitchFamily="66" charset="0"/>
              </a:rPr>
              <a:t>How life came to be on the Earth</a:t>
            </a:r>
            <a:r>
              <a:rPr lang="en-GB" sz="1600" dirty="0">
                <a:latin typeface="Comic Sans MS" panose="030F0702030302020204" pitchFamily="66" charset="0"/>
              </a:rPr>
              <a:t>: Adam as Gods first creation vs the theory of evolution. Remember most Christians accept both evolution and God – God began and oversees the process of evolution.</a:t>
            </a:r>
          </a:p>
          <a:p>
            <a:pPr marL="285750" indent="-285750">
              <a:buFont typeface="Arial" panose="020B0604020202020204" pitchFamily="34" charset="0"/>
              <a:buChar char="•"/>
            </a:pPr>
            <a:endParaRPr lang="en-GB" sz="1600" b="1" u="sng" dirty="0">
              <a:latin typeface="Comic Sans MS" panose="030F0702030302020204" pitchFamily="66" charset="0"/>
            </a:endParaRPr>
          </a:p>
          <a:p>
            <a:pPr marL="285750" indent="-285750">
              <a:buFont typeface="Arial" panose="020B0604020202020204" pitchFamily="34" charset="0"/>
              <a:buChar char="•"/>
            </a:pPr>
            <a:r>
              <a:rPr lang="en-GB" sz="1600" b="1" u="sng" dirty="0">
                <a:latin typeface="Comic Sans MS" panose="030F0702030302020204" pitchFamily="66" charset="0"/>
              </a:rPr>
              <a:t>Euthanasia and abortion</a:t>
            </a:r>
            <a:r>
              <a:rPr lang="en-GB" sz="1600" dirty="0">
                <a:latin typeface="Comic Sans MS" panose="030F0702030302020204" pitchFamily="66" charset="0"/>
              </a:rPr>
              <a:t>:  sanctity of life, al </a:t>
            </a:r>
            <a:r>
              <a:rPr lang="en-GB" sz="1600" dirty="0" err="1">
                <a:latin typeface="Comic Sans MS" panose="030F0702030302020204" pitchFamily="66" charset="0"/>
              </a:rPr>
              <a:t>Qadr</a:t>
            </a:r>
            <a:r>
              <a:rPr lang="en-GB" sz="1600" dirty="0">
                <a:latin typeface="Comic Sans MS" panose="030F0702030302020204" pitchFamily="66" charset="0"/>
              </a:rPr>
              <a:t>, ensoulment vs freewill argument, lesser of two evils argument, quality of life etc.</a:t>
            </a:r>
          </a:p>
          <a:p>
            <a:pPr marL="285750" indent="-285750">
              <a:buFont typeface="Arial" panose="020B0604020202020204" pitchFamily="34" charset="0"/>
              <a:buChar char="•"/>
            </a:pPr>
            <a:endParaRPr lang="en-GB" sz="1600" dirty="0">
              <a:latin typeface="Comic Sans MS" panose="030F0702030302020204" pitchFamily="66" charset="0"/>
            </a:endParaRPr>
          </a:p>
          <a:p>
            <a:pPr marL="285750" indent="-285750">
              <a:buFont typeface="Arial" panose="020B0604020202020204" pitchFamily="34" charset="0"/>
              <a:buChar char="•"/>
            </a:pPr>
            <a:r>
              <a:rPr lang="en-GB" sz="1600" dirty="0">
                <a:latin typeface="Comic Sans MS" panose="030F0702030302020204" pitchFamily="66" charset="0"/>
              </a:rPr>
              <a:t>Try to include </a:t>
            </a:r>
            <a:r>
              <a:rPr lang="en-GB" sz="1600" b="1" dirty="0">
                <a:latin typeface="Comic Sans MS" panose="030F0702030302020204" pitchFamily="66" charset="0"/>
              </a:rPr>
              <a:t>example</a:t>
            </a:r>
            <a:r>
              <a:rPr lang="en-GB" sz="1600" dirty="0">
                <a:latin typeface="Comic Sans MS" panose="030F0702030302020204" pitchFamily="66" charset="0"/>
              </a:rPr>
              <a:t>s/link your 12 mark essay to </a:t>
            </a:r>
            <a:r>
              <a:rPr lang="en-GB" sz="1600" b="1" dirty="0">
                <a:latin typeface="Comic Sans MS" panose="030F0702030302020204" pitchFamily="66" charset="0"/>
              </a:rPr>
              <a:t>real world events</a:t>
            </a:r>
            <a:r>
              <a:rPr lang="en-GB" sz="1600" dirty="0">
                <a:latin typeface="Comic Sans MS" panose="030F0702030302020204" pitchFamily="66" charset="0"/>
              </a:rPr>
              <a:t> – what is happening in the Amazon, or what is happening in Alabama etc.</a:t>
            </a:r>
          </a:p>
          <a:p>
            <a:pPr marL="285750" indent="-285750">
              <a:buFont typeface="Arial" panose="020B0604020202020204" pitchFamily="34" charset="0"/>
              <a:buChar char="•"/>
            </a:pPr>
            <a:endParaRPr lang="en-GB" sz="1600" dirty="0">
              <a:latin typeface="Comic Sans MS" panose="030F0702030302020204" pitchFamily="66" charset="0"/>
            </a:endParaRPr>
          </a:p>
          <a:p>
            <a:pPr marL="285750" indent="-285750">
              <a:buFont typeface="Arial" panose="020B0604020202020204" pitchFamily="34" charset="0"/>
              <a:buChar char="•"/>
            </a:pPr>
            <a:r>
              <a:rPr lang="en-GB" sz="1600" dirty="0">
                <a:latin typeface="Comic Sans MS" panose="030F0702030302020204" pitchFamily="66" charset="0"/>
              </a:rPr>
              <a:t>See </a:t>
            </a:r>
            <a:r>
              <a:rPr lang="en-GB" sz="1600" b="1" dirty="0">
                <a:latin typeface="Comic Sans MS" panose="030F0702030302020204" pitchFamily="66" charset="0"/>
              </a:rPr>
              <a:t>nuance in your conclusions </a:t>
            </a:r>
            <a:r>
              <a:rPr lang="en-GB" sz="1600" dirty="0">
                <a:latin typeface="Comic Sans MS" panose="030F0702030302020204" pitchFamily="66" charset="0"/>
              </a:rPr>
              <a:t>– To a certain extent I agree with this statement because, but I recognise…</a:t>
            </a:r>
          </a:p>
          <a:p>
            <a:pPr marL="285750" indent="-285750">
              <a:buFont typeface="Arial" panose="020B0604020202020204" pitchFamily="34" charset="0"/>
              <a:buChar char="•"/>
            </a:pPr>
            <a:endParaRPr lang="en-GB" sz="1600" dirty="0">
              <a:latin typeface="Comic Sans MS" panose="030F0702030302020204" pitchFamily="66" charset="0"/>
            </a:endParaRPr>
          </a:p>
          <a:p>
            <a:pPr marL="285750" indent="-285750">
              <a:buFont typeface="Arial" panose="020B0604020202020204" pitchFamily="34" charset="0"/>
              <a:buChar char="•"/>
            </a:pPr>
            <a:r>
              <a:rPr lang="en-GB" sz="1600" dirty="0">
                <a:latin typeface="Comic Sans MS" panose="030F0702030302020204" pitchFamily="66" charset="0"/>
              </a:rPr>
              <a:t>Ensure </a:t>
            </a:r>
            <a:r>
              <a:rPr lang="en-GB" sz="1600" b="1" dirty="0">
                <a:latin typeface="Comic Sans MS" panose="030F0702030302020204" pitchFamily="66" charset="0"/>
              </a:rPr>
              <a:t>all points have a teaching</a:t>
            </a:r>
            <a:r>
              <a:rPr lang="en-GB" sz="1600" dirty="0">
                <a:latin typeface="Comic Sans MS" panose="030F0702030302020204" pitchFamily="66" charset="0"/>
              </a:rPr>
              <a:t>.</a:t>
            </a:r>
          </a:p>
          <a:p>
            <a:endParaRPr lang="en-GB" sz="1400" dirty="0">
              <a:latin typeface="Comic Sans MS" panose="030F0702030302020204" pitchFamily="66" charset="0"/>
            </a:endParaRPr>
          </a:p>
          <a:p>
            <a:endParaRPr lang="en-GB" sz="1600" dirty="0">
              <a:latin typeface="Comic Sans MS" panose="030F0702030302020204" pitchFamily="66" charset="0"/>
            </a:endParaRPr>
          </a:p>
        </p:txBody>
      </p:sp>
      <p:sp>
        <p:nvSpPr>
          <p:cNvPr id="6" name="TextBox 5">
            <a:extLst>
              <a:ext uri="{FF2B5EF4-FFF2-40B4-BE49-F238E27FC236}">
                <a16:creationId xmlns:a16="http://schemas.microsoft.com/office/drawing/2014/main" id="{A1ACB37B-3030-4CCC-910F-0D56CA2231B0}"/>
              </a:ext>
            </a:extLst>
          </p:cNvPr>
          <p:cNvSpPr txBox="1"/>
          <p:nvPr/>
        </p:nvSpPr>
        <p:spPr>
          <a:xfrm>
            <a:off x="6302499" y="551289"/>
            <a:ext cx="2841501" cy="5262979"/>
          </a:xfrm>
          <a:prstGeom prst="rect">
            <a:avLst/>
          </a:prstGeom>
          <a:noFill/>
        </p:spPr>
        <p:txBody>
          <a:bodyPr wrap="square">
            <a:spAutoFit/>
          </a:bodyPr>
          <a:lstStyle/>
          <a:p>
            <a:r>
              <a:rPr lang="en-GB" sz="1600" dirty="0">
                <a:solidFill>
                  <a:srgbClr val="C00000"/>
                </a:solidFill>
                <a:latin typeface="Comic Sans MS" panose="030F0702030302020204" pitchFamily="66" charset="0"/>
              </a:rPr>
              <a:t>Explain two religious </a:t>
            </a:r>
            <a:r>
              <a:rPr lang="en-GB" sz="1600" u="sng" dirty="0">
                <a:solidFill>
                  <a:srgbClr val="C00000"/>
                </a:solidFill>
                <a:latin typeface="Comic Sans MS" panose="030F0702030302020204" pitchFamily="66" charset="0"/>
              </a:rPr>
              <a:t>teachings</a:t>
            </a:r>
            <a:r>
              <a:rPr lang="en-GB" sz="1600" dirty="0">
                <a:solidFill>
                  <a:srgbClr val="C00000"/>
                </a:solidFill>
                <a:latin typeface="Comic Sans MS" panose="030F0702030302020204" pitchFamily="66" charset="0"/>
              </a:rPr>
              <a:t> about the use of the Earth’s resources. (6 marks)</a:t>
            </a:r>
          </a:p>
          <a:p>
            <a:endParaRPr lang="en-GB" sz="1600" dirty="0">
              <a:latin typeface="Comic Sans MS" panose="030F0702030302020204" pitchFamily="66" charset="0"/>
            </a:endParaRPr>
          </a:p>
          <a:p>
            <a:r>
              <a:rPr lang="en-GB" sz="1600" dirty="0">
                <a:latin typeface="Comic Sans MS" panose="030F0702030302020204" pitchFamily="66" charset="0"/>
              </a:rPr>
              <a:t>In Christianity some take an </a:t>
            </a:r>
            <a:r>
              <a:rPr lang="en-GB" sz="1600" dirty="0">
                <a:solidFill>
                  <a:srgbClr val="FF3399"/>
                </a:solidFill>
                <a:latin typeface="Comic Sans MS" panose="030F0702030302020204" pitchFamily="66" charset="0"/>
              </a:rPr>
              <a:t>approach of dominion</a:t>
            </a:r>
            <a:r>
              <a:rPr lang="en-GB" sz="1600" dirty="0">
                <a:latin typeface="Comic Sans MS" panose="030F0702030302020204" pitchFamily="66" charset="0"/>
              </a:rPr>
              <a:t>. This means that all of the natural resources are under the control of humans to use.  </a:t>
            </a:r>
            <a:r>
              <a:rPr lang="en-GB" sz="1600" dirty="0">
                <a:highlight>
                  <a:srgbClr val="FFFF00"/>
                </a:highlight>
                <a:latin typeface="Comic Sans MS" panose="030F0702030302020204" pitchFamily="66" charset="0"/>
              </a:rPr>
              <a:t>This refers to the quote, ‘’Adam was told to rule over the birds in the air and the fish in the sea.’’ (Bible)</a:t>
            </a:r>
          </a:p>
          <a:p>
            <a:r>
              <a:rPr lang="en-GB" sz="1600" dirty="0">
                <a:latin typeface="Comic Sans MS" panose="030F0702030302020204" pitchFamily="66" charset="0"/>
              </a:rPr>
              <a:t>However, Muslims say we need to </a:t>
            </a:r>
            <a:r>
              <a:rPr lang="en-GB" sz="1600" dirty="0">
                <a:solidFill>
                  <a:srgbClr val="FF3399"/>
                </a:solidFill>
                <a:latin typeface="Comic Sans MS" panose="030F0702030302020204" pitchFamily="66" charset="0"/>
              </a:rPr>
              <a:t>act as khalifah. </a:t>
            </a:r>
            <a:r>
              <a:rPr lang="en-GB" sz="1600" dirty="0">
                <a:latin typeface="Comic Sans MS" panose="030F0702030302020204" pitchFamily="66" charset="0"/>
              </a:rPr>
              <a:t>We should use resources responsibly, not taking more than we need as the Hadith instructs.</a:t>
            </a:r>
            <a:endParaRPr lang="en-GB" sz="1600" dirty="0">
              <a:solidFill>
                <a:srgbClr val="FF3399"/>
              </a:solidFill>
              <a:latin typeface="Comic Sans MS" panose="030F0702030302020204" pitchFamily="66" charset="0"/>
            </a:endParaRPr>
          </a:p>
        </p:txBody>
      </p:sp>
    </p:spTree>
    <p:extLst>
      <p:ext uri="{BB962C8B-B14F-4D97-AF65-F5344CB8AC3E}">
        <p14:creationId xmlns:p14="http://schemas.microsoft.com/office/powerpoint/2010/main" val="1926422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46AE66B-B78B-4DB1-8308-79A616BB4DF5}"/>
              </a:ext>
            </a:extLst>
          </p:cNvPr>
          <p:cNvSpPr txBox="1"/>
          <p:nvPr/>
        </p:nvSpPr>
        <p:spPr>
          <a:xfrm>
            <a:off x="51416" y="332656"/>
            <a:ext cx="5832649" cy="6401753"/>
          </a:xfrm>
          <a:prstGeom prst="rect">
            <a:avLst/>
          </a:prstGeom>
          <a:noFill/>
        </p:spPr>
        <p:txBody>
          <a:bodyPr wrap="square">
            <a:spAutoFit/>
          </a:bodyPr>
          <a:lstStyle/>
          <a:p>
            <a:r>
              <a:rPr lang="en-GB" sz="1600" u="sng" dirty="0">
                <a:solidFill>
                  <a:srgbClr val="C00000"/>
                </a:solidFill>
                <a:latin typeface="Comic Sans MS" panose="030F0702030302020204" pitchFamily="66" charset="0"/>
              </a:rPr>
              <a:t>Theme D: Religion, peace and conflict </a:t>
            </a:r>
            <a:r>
              <a:rPr lang="en-GB" sz="1600" dirty="0">
                <a:latin typeface="Comic Sans MS" panose="030F0702030302020204" pitchFamily="66" charset="0"/>
              </a:rPr>
              <a:t>– Key things to remember:</a:t>
            </a:r>
          </a:p>
          <a:p>
            <a:endParaRPr lang="en-GB" sz="1400" dirty="0">
              <a:latin typeface="Comic Sans MS" panose="030F0702030302020204" pitchFamily="66" charset="0"/>
            </a:endParaRPr>
          </a:p>
          <a:p>
            <a:pPr marL="285750" indent="-285750">
              <a:buFont typeface="Arial" panose="020B0604020202020204" pitchFamily="34" charset="0"/>
              <a:buChar char="•"/>
            </a:pPr>
            <a:r>
              <a:rPr lang="en-GB" sz="1400" b="1" dirty="0">
                <a:latin typeface="Comic Sans MS" panose="030F0702030302020204" pitchFamily="66" charset="0"/>
              </a:rPr>
              <a:t>Jesus taught </a:t>
            </a:r>
            <a:r>
              <a:rPr lang="en-GB" sz="1400" dirty="0">
                <a:latin typeface="Comic Sans MS" panose="030F0702030302020204" pitchFamily="66" charset="0"/>
              </a:rPr>
              <a:t>about agape, forgiveness and peace.  He taught us to love our neighbours.  </a:t>
            </a:r>
            <a:r>
              <a:rPr lang="en-GB" sz="1400" b="1" dirty="0">
                <a:latin typeface="Comic Sans MS" panose="030F0702030302020204" pitchFamily="66" charset="0"/>
              </a:rPr>
              <a:t>Pacifists</a:t>
            </a:r>
            <a:r>
              <a:rPr lang="en-GB" sz="1400" dirty="0">
                <a:latin typeface="Comic Sans MS" panose="030F0702030302020204" pitchFamily="66" charset="0"/>
              </a:rPr>
              <a:t> continue this practice (Quakers).</a:t>
            </a:r>
          </a:p>
          <a:p>
            <a:pPr marL="285750" indent="-285750">
              <a:buFont typeface="Arial" panose="020B0604020202020204" pitchFamily="34" charset="0"/>
              <a:buChar char="•"/>
            </a:pPr>
            <a:endParaRPr lang="en-GB" sz="1400" dirty="0">
              <a:latin typeface="Comic Sans MS" panose="030F0702030302020204" pitchFamily="66" charset="0"/>
            </a:endParaRPr>
          </a:p>
          <a:p>
            <a:pPr marL="285750" indent="-285750">
              <a:buFont typeface="Arial" panose="020B0604020202020204" pitchFamily="34" charset="0"/>
              <a:buChar char="•"/>
            </a:pPr>
            <a:r>
              <a:rPr lang="en-GB" sz="1400" dirty="0">
                <a:latin typeface="Comic Sans MS" panose="030F0702030302020204" pitchFamily="66" charset="0"/>
              </a:rPr>
              <a:t>Some people say </a:t>
            </a:r>
            <a:r>
              <a:rPr lang="en-GB" sz="1400" b="1" dirty="0">
                <a:latin typeface="Comic Sans MS" panose="030F0702030302020204" pitchFamily="66" charset="0"/>
              </a:rPr>
              <a:t>war can be justified</a:t>
            </a:r>
            <a:r>
              <a:rPr lang="en-GB" sz="1400" dirty="0">
                <a:latin typeface="Comic Sans MS" panose="030F0702030302020204" pitchFamily="66" charset="0"/>
              </a:rPr>
              <a:t> as a last resort and as self-defence.  Rules of Lesser Jihad and Just War theory.</a:t>
            </a:r>
          </a:p>
          <a:p>
            <a:pPr marL="285750" indent="-285750">
              <a:buFont typeface="Arial" panose="020B0604020202020204" pitchFamily="34" charset="0"/>
              <a:buChar char="•"/>
            </a:pPr>
            <a:endParaRPr lang="en-GB" sz="1400" dirty="0">
              <a:latin typeface="Comic Sans MS" panose="030F0702030302020204" pitchFamily="66" charset="0"/>
            </a:endParaRPr>
          </a:p>
          <a:p>
            <a:pPr marL="285750" indent="-285750">
              <a:buFont typeface="Arial" panose="020B0604020202020204" pitchFamily="34" charset="0"/>
              <a:buChar char="•"/>
            </a:pPr>
            <a:r>
              <a:rPr lang="en-GB" sz="1400" b="1" dirty="0">
                <a:latin typeface="Comic Sans MS" panose="030F0702030302020204" pitchFamily="66" charset="0"/>
              </a:rPr>
              <a:t>Muslim Aid and Christian Aid </a:t>
            </a:r>
            <a:r>
              <a:rPr lang="en-GB" sz="1400" dirty="0">
                <a:latin typeface="Comic Sans MS" panose="030F0702030302020204" pitchFamily="66" charset="0"/>
              </a:rPr>
              <a:t>respond to the </a:t>
            </a:r>
            <a:r>
              <a:rPr lang="en-GB" sz="1400" b="1" dirty="0">
                <a:latin typeface="Comic Sans MS" panose="030F0702030302020204" pitchFamily="66" charset="0"/>
              </a:rPr>
              <a:t>victims of war </a:t>
            </a:r>
            <a:r>
              <a:rPr lang="en-GB" sz="1400" dirty="0">
                <a:latin typeface="Comic Sans MS" panose="030F0702030302020204" pitchFamily="66" charset="0"/>
              </a:rPr>
              <a:t>with practical, emotional and spiritual support.</a:t>
            </a:r>
          </a:p>
          <a:p>
            <a:pPr marL="285750" indent="-285750">
              <a:buFont typeface="Arial" panose="020B0604020202020204" pitchFamily="34" charset="0"/>
              <a:buChar char="•"/>
            </a:pPr>
            <a:endParaRPr lang="en-GB" sz="1400" dirty="0">
              <a:latin typeface="Comic Sans MS" panose="030F0702030302020204" pitchFamily="66" charset="0"/>
            </a:endParaRPr>
          </a:p>
          <a:p>
            <a:pPr marL="285750" indent="-285750">
              <a:buFont typeface="Arial" panose="020B0604020202020204" pitchFamily="34" charset="0"/>
              <a:buChar char="•"/>
            </a:pPr>
            <a:r>
              <a:rPr lang="en-GB" sz="1400" b="1" dirty="0">
                <a:latin typeface="Comic Sans MS" panose="030F0702030302020204" pitchFamily="66" charset="0"/>
              </a:rPr>
              <a:t>Nuclear weapons</a:t>
            </a:r>
            <a:r>
              <a:rPr lang="en-GB" sz="1400" dirty="0">
                <a:latin typeface="Comic Sans MS" panose="030F0702030302020204" pitchFamily="66" charset="0"/>
              </a:rPr>
              <a:t>: against the sanctity of life vs act as a deterrent.</a:t>
            </a:r>
          </a:p>
          <a:p>
            <a:pPr marL="285750" indent="-285750">
              <a:buFont typeface="Arial" panose="020B0604020202020204" pitchFamily="34" charset="0"/>
              <a:buChar char="•"/>
            </a:pPr>
            <a:endParaRPr lang="en-GB" sz="1400" dirty="0">
              <a:latin typeface="Comic Sans MS" panose="030F0702030302020204" pitchFamily="66" charset="0"/>
            </a:endParaRPr>
          </a:p>
          <a:p>
            <a:pPr marL="285750" indent="-285750">
              <a:buFont typeface="Arial" panose="020B0604020202020204" pitchFamily="34" charset="0"/>
              <a:buChar char="•"/>
            </a:pPr>
            <a:r>
              <a:rPr lang="en-GB" sz="1400" dirty="0">
                <a:latin typeface="Comic Sans MS" panose="030F0702030302020204" pitchFamily="66" charset="0"/>
              </a:rPr>
              <a:t>No religion will accept </a:t>
            </a:r>
            <a:r>
              <a:rPr lang="en-GB" sz="1400" b="1" dirty="0">
                <a:latin typeface="Comic Sans MS" panose="030F0702030302020204" pitchFamily="66" charset="0"/>
              </a:rPr>
              <a:t>hate crimes </a:t>
            </a:r>
            <a:r>
              <a:rPr lang="en-GB" sz="1400" dirty="0">
                <a:latin typeface="Comic Sans MS" panose="030F0702030302020204" pitchFamily="66" charset="0"/>
              </a:rPr>
              <a:t>– they devalue human life and include violence.</a:t>
            </a:r>
          </a:p>
          <a:p>
            <a:pPr marL="285750" indent="-285750">
              <a:buFont typeface="Arial" panose="020B0604020202020204" pitchFamily="34" charset="0"/>
              <a:buChar char="•"/>
            </a:pPr>
            <a:endParaRPr lang="en-GB" sz="1400" dirty="0">
              <a:latin typeface="Comic Sans MS" panose="030F0702030302020204" pitchFamily="66" charset="0"/>
            </a:endParaRPr>
          </a:p>
          <a:p>
            <a:pPr marL="285750" indent="-285750">
              <a:buFont typeface="Arial" panose="020B0604020202020204" pitchFamily="34" charset="0"/>
              <a:buChar char="•"/>
            </a:pPr>
            <a:r>
              <a:rPr lang="en-GB" sz="1400" dirty="0">
                <a:latin typeface="Comic Sans MS" panose="030F0702030302020204" pitchFamily="66" charset="0"/>
              </a:rPr>
              <a:t>Most religious people accept non-violence protests but never riots or terrorism.</a:t>
            </a:r>
          </a:p>
          <a:p>
            <a:pPr marL="285750" indent="-285750">
              <a:buFont typeface="Arial" panose="020B0604020202020204" pitchFamily="34" charset="0"/>
              <a:buChar char="•"/>
            </a:pPr>
            <a:endParaRPr lang="en-GB" sz="1400" dirty="0">
              <a:latin typeface="Comic Sans MS" panose="030F0702030302020204" pitchFamily="66" charset="0"/>
            </a:endParaRPr>
          </a:p>
          <a:p>
            <a:pPr marL="285750" indent="-285750">
              <a:buFont typeface="Arial" panose="020B0604020202020204" pitchFamily="34" charset="0"/>
              <a:buChar char="•"/>
            </a:pPr>
            <a:r>
              <a:rPr lang="en-GB" sz="1400" dirty="0">
                <a:latin typeface="Comic Sans MS" panose="030F0702030302020204" pitchFamily="66" charset="0"/>
              </a:rPr>
              <a:t>Try to include </a:t>
            </a:r>
            <a:r>
              <a:rPr lang="en-GB" sz="1400" b="1" dirty="0">
                <a:latin typeface="Comic Sans MS" panose="030F0702030302020204" pitchFamily="66" charset="0"/>
              </a:rPr>
              <a:t>examples</a:t>
            </a:r>
            <a:r>
              <a:rPr lang="en-GB" sz="1400" dirty="0">
                <a:latin typeface="Comic Sans MS" panose="030F0702030302020204" pitchFamily="66" charset="0"/>
              </a:rPr>
              <a:t>/link your 12 mark essay to </a:t>
            </a:r>
            <a:r>
              <a:rPr lang="en-GB" sz="1400" b="1" dirty="0">
                <a:latin typeface="Comic Sans MS" panose="030F0702030302020204" pitchFamily="66" charset="0"/>
              </a:rPr>
              <a:t>real world events</a:t>
            </a:r>
            <a:r>
              <a:rPr lang="en-GB" sz="1400" dirty="0">
                <a:latin typeface="Comic Sans MS" panose="030F0702030302020204" pitchFamily="66" charset="0"/>
              </a:rPr>
              <a:t> – what is happening in the Ukraine, Russia etc.</a:t>
            </a:r>
          </a:p>
          <a:p>
            <a:pPr marL="285750" indent="-285750">
              <a:buFont typeface="Arial" panose="020B0604020202020204" pitchFamily="34" charset="0"/>
              <a:buChar char="•"/>
            </a:pPr>
            <a:endParaRPr lang="en-GB" sz="1400" dirty="0">
              <a:latin typeface="Comic Sans MS" panose="030F0702030302020204" pitchFamily="66" charset="0"/>
            </a:endParaRPr>
          </a:p>
          <a:p>
            <a:pPr marL="285750" indent="-285750">
              <a:buFont typeface="Arial" panose="020B0604020202020204" pitchFamily="34" charset="0"/>
              <a:buChar char="•"/>
            </a:pPr>
            <a:r>
              <a:rPr lang="en-GB" sz="1400" dirty="0">
                <a:latin typeface="Comic Sans MS" panose="030F0702030302020204" pitchFamily="66" charset="0"/>
              </a:rPr>
              <a:t>See </a:t>
            </a:r>
            <a:r>
              <a:rPr lang="en-GB" sz="1400" b="1" dirty="0">
                <a:latin typeface="Comic Sans MS" panose="030F0702030302020204" pitchFamily="66" charset="0"/>
              </a:rPr>
              <a:t>nuance in your conclusions </a:t>
            </a:r>
            <a:r>
              <a:rPr lang="en-GB" sz="1400" dirty="0">
                <a:latin typeface="Comic Sans MS" panose="030F0702030302020204" pitchFamily="66" charset="0"/>
              </a:rPr>
              <a:t>– I mostly disagree with this statement because, but I recognise…</a:t>
            </a:r>
          </a:p>
          <a:p>
            <a:pPr marL="285750" indent="-285750">
              <a:buFont typeface="Arial" panose="020B0604020202020204" pitchFamily="34" charset="0"/>
              <a:buChar char="•"/>
            </a:pPr>
            <a:endParaRPr lang="en-GB" sz="1400" dirty="0">
              <a:latin typeface="Comic Sans MS" panose="030F0702030302020204" pitchFamily="66" charset="0"/>
            </a:endParaRPr>
          </a:p>
          <a:p>
            <a:pPr marL="285750" indent="-285750">
              <a:buFont typeface="Arial" panose="020B0604020202020204" pitchFamily="34" charset="0"/>
              <a:buChar char="•"/>
            </a:pPr>
            <a:r>
              <a:rPr lang="en-GB" sz="1400" dirty="0">
                <a:latin typeface="Comic Sans MS" panose="030F0702030302020204" pitchFamily="66" charset="0"/>
              </a:rPr>
              <a:t>Ensure </a:t>
            </a:r>
            <a:r>
              <a:rPr lang="en-GB" sz="1400" b="1" dirty="0">
                <a:latin typeface="Comic Sans MS" panose="030F0702030302020204" pitchFamily="66" charset="0"/>
              </a:rPr>
              <a:t>all points have a teaching.</a:t>
            </a:r>
          </a:p>
        </p:txBody>
      </p:sp>
      <p:sp>
        <p:nvSpPr>
          <p:cNvPr id="6" name="TextBox 5">
            <a:extLst>
              <a:ext uri="{FF2B5EF4-FFF2-40B4-BE49-F238E27FC236}">
                <a16:creationId xmlns:a16="http://schemas.microsoft.com/office/drawing/2014/main" id="{A1ACB37B-3030-4CCC-910F-0D56CA2231B0}"/>
              </a:ext>
            </a:extLst>
          </p:cNvPr>
          <p:cNvSpPr txBox="1"/>
          <p:nvPr/>
        </p:nvSpPr>
        <p:spPr>
          <a:xfrm>
            <a:off x="6156176" y="620688"/>
            <a:ext cx="2841501" cy="6001643"/>
          </a:xfrm>
          <a:prstGeom prst="rect">
            <a:avLst/>
          </a:prstGeom>
          <a:noFill/>
        </p:spPr>
        <p:txBody>
          <a:bodyPr wrap="square">
            <a:spAutoFit/>
          </a:bodyPr>
          <a:lstStyle/>
          <a:p>
            <a:r>
              <a:rPr lang="en-GB" sz="1600" dirty="0">
                <a:solidFill>
                  <a:srgbClr val="C00000"/>
                </a:solidFill>
                <a:latin typeface="Comic Sans MS" panose="030F0702030302020204" pitchFamily="66" charset="0"/>
              </a:rPr>
              <a:t>Explain two religious teachings about war. (6 marks)</a:t>
            </a:r>
          </a:p>
          <a:p>
            <a:endParaRPr lang="en-GB" sz="1600" dirty="0">
              <a:latin typeface="Comic Sans MS" panose="030F0702030302020204" pitchFamily="66" charset="0"/>
            </a:endParaRPr>
          </a:p>
          <a:p>
            <a:r>
              <a:rPr lang="en-GB" sz="1600" dirty="0">
                <a:latin typeface="Comic Sans MS" panose="030F0702030302020204" pitchFamily="66" charset="0"/>
              </a:rPr>
              <a:t>In Islam war is fair if it is </a:t>
            </a:r>
            <a:r>
              <a:rPr lang="en-GB" sz="1600" dirty="0">
                <a:solidFill>
                  <a:srgbClr val="FF3399"/>
                </a:solidFill>
                <a:latin typeface="Comic Sans MS" panose="030F0702030302020204" pitchFamily="66" charset="0"/>
              </a:rPr>
              <a:t>following the principles of Lesser Jihad</a:t>
            </a:r>
            <a:r>
              <a:rPr lang="en-GB" sz="1600" dirty="0">
                <a:latin typeface="Comic Sans MS" panose="030F0702030302020204" pitchFamily="66" charset="0"/>
              </a:rPr>
              <a:t>.  It can be fought in self-defence as long as innocent people are not harmed.  </a:t>
            </a:r>
            <a:r>
              <a:rPr lang="en-GB" sz="1600" dirty="0">
                <a:highlight>
                  <a:srgbClr val="FFFF00"/>
                </a:highlight>
                <a:latin typeface="Comic Sans MS" panose="030F0702030302020204" pitchFamily="66" charset="0"/>
              </a:rPr>
              <a:t>A quote supporting this is, ‘’fight in God’s cause those who fight you but do not overstep the limits.’’ (Qur’an)</a:t>
            </a:r>
          </a:p>
          <a:p>
            <a:r>
              <a:rPr lang="en-GB" sz="1600" dirty="0">
                <a:latin typeface="Comic Sans MS" panose="030F0702030302020204" pitchFamily="66" charset="0"/>
              </a:rPr>
              <a:t>Some Christians teach that war is never right as it </a:t>
            </a:r>
            <a:r>
              <a:rPr lang="en-GB" sz="1600" dirty="0">
                <a:solidFill>
                  <a:srgbClr val="FF3399"/>
                </a:solidFill>
                <a:latin typeface="Comic Sans MS" panose="030F0702030302020204" pitchFamily="66" charset="0"/>
              </a:rPr>
              <a:t>undermines the sanctity of life. </a:t>
            </a:r>
            <a:r>
              <a:rPr lang="en-GB" sz="1600" dirty="0">
                <a:latin typeface="Comic Sans MS" panose="030F0702030302020204" pitchFamily="66" charset="0"/>
              </a:rPr>
              <a:t>The Quakers take a pacifist stance and say that war is only ever harmful since it always kills innocent civilians. </a:t>
            </a:r>
          </a:p>
          <a:p>
            <a:endParaRPr lang="en-GB" sz="1600" dirty="0">
              <a:solidFill>
                <a:srgbClr val="C00000"/>
              </a:solidFill>
              <a:latin typeface="Comic Sans MS" panose="030F0702030302020204" pitchFamily="66" charset="0"/>
            </a:endParaRPr>
          </a:p>
          <a:p>
            <a:endParaRPr lang="en-GB" sz="1600" dirty="0">
              <a:latin typeface="Comic Sans MS" panose="030F0702030302020204" pitchFamily="66" charset="0"/>
            </a:endParaRPr>
          </a:p>
        </p:txBody>
      </p:sp>
      <p:sp>
        <p:nvSpPr>
          <p:cNvPr id="8" name="Arrow: Right 7">
            <a:extLst>
              <a:ext uri="{FF2B5EF4-FFF2-40B4-BE49-F238E27FC236}">
                <a16:creationId xmlns:a16="http://schemas.microsoft.com/office/drawing/2014/main" id="{8B49D42A-31E4-4A49-A980-41B0169B6E2E}"/>
              </a:ext>
            </a:extLst>
          </p:cNvPr>
          <p:cNvSpPr/>
          <p:nvPr/>
        </p:nvSpPr>
        <p:spPr>
          <a:xfrm>
            <a:off x="4355976" y="6165304"/>
            <a:ext cx="158417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28220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46AE66B-B78B-4DB1-8308-79A616BB4DF5}"/>
              </a:ext>
            </a:extLst>
          </p:cNvPr>
          <p:cNvSpPr txBox="1"/>
          <p:nvPr/>
        </p:nvSpPr>
        <p:spPr>
          <a:xfrm>
            <a:off x="107503" y="116632"/>
            <a:ext cx="5832649" cy="6801862"/>
          </a:xfrm>
          <a:prstGeom prst="rect">
            <a:avLst/>
          </a:prstGeom>
          <a:noFill/>
        </p:spPr>
        <p:txBody>
          <a:bodyPr wrap="square">
            <a:spAutoFit/>
          </a:bodyPr>
          <a:lstStyle/>
          <a:p>
            <a:r>
              <a:rPr lang="en-GB" sz="1600" u="sng" dirty="0">
                <a:solidFill>
                  <a:srgbClr val="C00000"/>
                </a:solidFill>
                <a:latin typeface="Comic Sans MS" panose="030F0702030302020204" pitchFamily="66" charset="0"/>
              </a:rPr>
              <a:t>Theme E: Religion, crime and punishment </a:t>
            </a:r>
            <a:r>
              <a:rPr lang="en-GB" sz="1600" dirty="0">
                <a:latin typeface="Comic Sans MS" panose="030F0702030302020204" pitchFamily="66" charset="0"/>
              </a:rPr>
              <a:t>– Key things to remember:</a:t>
            </a:r>
          </a:p>
          <a:p>
            <a:pPr marL="285750" indent="-285750">
              <a:buFont typeface="Arial" panose="020B0604020202020204" pitchFamily="34" charset="0"/>
              <a:buChar char="•"/>
            </a:pPr>
            <a:r>
              <a:rPr lang="en-GB" sz="1500" b="1" dirty="0">
                <a:latin typeface="Comic Sans MS" panose="030F0702030302020204" pitchFamily="66" charset="0"/>
              </a:rPr>
              <a:t>Aims of punishment: </a:t>
            </a:r>
            <a:r>
              <a:rPr lang="en-GB" sz="1500" dirty="0">
                <a:latin typeface="Comic Sans MS" panose="030F0702030302020204" pitchFamily="66" charset="0"/>
              </a:rPr>
              <a:t>Retribution, deterrence, reformation.</a:t>
            </a:r>
          </a:p>
          <a:p>
            <a:pPr marL="285750" indent="-285750">
              <a:buFont typeface="Arial" panose="020B0604020202020204" pitchFamily="34" charset="0"/>
              <a:buChar char="•"/>
            </a:pPr>
            <a:endParaRPr lang="en-GB" sz="1500" dirty="0">
              <a:latin typeface="Comic Sans MS" panose="030F0702030302020204" pitchFamily="66" charset="0"/>
            </a:endParaRPr>
          </a:p>
          <a:p>
            <a:pPr marL="285750" indent="-285750">
              <a:buFont typeface="Arial" panose="020B0604020202020204" pitchFamily="34" charset="0"/>
              <a:buChar char="•"/>
            </a:pPr>
            <a:r>
              <a:rPr lang="en-GB" sz="1500" b="1" dirty="0">
                <a:latin typeface="Comic Sans MS" panose="030F0702030302020204" pitchFamily="66" charset="0"/>
              </a:rPr>
              <a:t>Types of punishment: </a:t>
            </a:r>
            <a:r>
              <a:rPr lang="en-GB" sz="1500" dirty="0">
                <a:latin typeface="Comic Sans MS" panose="030F0702030302020204" pitchFamily="66" charset="0"/>
              </a:rPr>
              <a:t>prison, corporal, community service.</a:t>
            </a:r>
          </a:p>
          <a:p>
            <a:pPr marL="285750" indent="-285750">
              <a:buFont typeface="Arial" panose="020B0604020202020204" pitchFamily="34" charset="0"/>
              <a:buChar char="•"/>
            </a:pPr>
            <a:endParaRPr lang="en-GB" sz="1500" dirty="0">
              <a:latin typeface="Comic Sans MS" panose="030F0702030302020204" pitchFamily="66" charset="0"/>
            </a:endParaRPr>
          </a:p>
          <a:p>
            <a:pPr marL="285750" indent="-285750">
              <a:buFont typeface="Arial" panose="020B0604020202020204" pitchFamily="34" charset="0"/>
              <a:buChar char="•"/>
            </a:pPr>
            <a:r>
              <a:rPr lang="en-GB" sz="1500" b="1" dirty="0">
                <a:latin typeface="Comic Sans MS" panose="030F0702030302020204" pitchFamily="66" charset="0"/>
              </a:rPr>
              <a:t>Islam:</a:t>
            </a:r>
            <a:r>
              <a:rPr lang="en-GB" sz="1500" dirty="0">
                <a:latin typeface="Comic Sans MS" panose="030F0702030302020204" pitchFamily="66" charset="0"/>
              </a:rPr>
              <a:t> allows for corporal ‘’cut the hands off thieves,’’ including capital in some countries (death sentence) for hudud crimes.</a:t>
            </a:r>
          </a:p>
          <a:p>
            <a:pPr marL="285750" indent="-285750">
              <a:buFont typeface="Arial" panose="020B0604020202020204" pitchFamily="34" charset="0"/>
              <a:buChar char="•"/>
            </a:pPr>
            <a:endParaRPr lang="en-GB" sz="1500" dirty="0">
              <a:latin typeface="Comic Sans MS" panose="030F0702030302020204" pitchFamily="66" charset="0"/>
            </a:endParaRPr>
          </a:p>
          <a:p>
            <a:pPr marL="285750" indent="-285750">
              <a:buFont typeface="Arial" panose="020B0604020202020204" pitchFamily="34" charset="0"/>
              <a:buChar char="•"/>
            </a:pPr>
            <a:r>
              <a:rPr lang="en-GB" sz="1500" b="1" dirty="0">
                <a:latin typeface="Comic Sans MS" panose="030F0702030302020204" pitchFamily="66" charset="0"/>
              </a:rPr>
              <a:t>Christianity:</a:t>
            </a:r>
            <a:r>
              <a:rPr lang="en-GB" sz="1500" dirty="0">
                <a:latin typeface="Comic Sans MS" panose="030F0702030302020204" pitchFamily="66" charset="0"/>
              </a:rPr>
              <a:t> some conservatives accept retribution but most Christians promote reformation through prison/community service. ‘’Forgive not seven times but seventy times seven.’’</a:t>
            </a:r>
          </a:p>
          <a:p>
            <a:pPr marL="285750" indent="-285750">
              <a:buFont typeface="Arial" panose="020B0604020202020204" pitchFamily="34" charset="0"/>
              <a:buChar char="•"/>
            </a:pPr>
            <a:endParaRPr lang="en-GB" sz="1500" dirty="0">
              <a:latin typeface="Comic Sans MS" panose="030F0702030302020204" pitchFamily="66" charset="0"/>
            </a:endParaRPr>
          </a:p>
          <a:p>
            <a:pPr marL="285750" indent="-285750">
              <a:buFont typeface="Arial" panose="020B0604020202020204" pitchFamily="34" charset="0"/>
              <a:buChar char="•"/>
            </a:pPr>
            <a:r>
              <a:rPr lang="en-GB" sz="1500" b="1" dirty="0">
                <a:latin typeface="Comic Sans MS" panose="030F0702030302020204" pitchFamily="66" charset="0"/>
              </a:rPr>
              <a:t>Suffering</a:t>
            </a:r>
            <a:r>
              <a:rPr lang="en-GB" sz="1500" dirty="0">
                <a:latin typeface="Comic Sans MS" panose="030F0702030302020204" pitchFamily="66" charset="0"/>
              </a:rPr>
              <a:t>: ideas as to why people suffer include a misuse of freewill, addictions, a test from God etc.</a:t>
            </a:r>
          </a:p>
          <a:p>
            <a:pPr marL="285750" indent="-285750">
              <a:buFont typeface="Arial" panose="020B0604020202020204" pitchFamily="34" charset="0"/>
              <a:buChar char="•"/>
            </a:pPr>
            <a:endParaRPr lang="en-GB" sz="1500" dirty="0">
              <a:latin typeface="Comic Sans MS" panose="030F0702030302020204" pitchFamily="66" charset="0"/>
            </a:endParaRPr>
          </a:p>
          <a:p>
            <a:pPr marL="285750" indent="-285750">
              <a:buFont typeface="Arial" panose="020B0604020202020204" pitchFamily="34" charset="0"/>
              <a:buChar char="•"/>
            </a:pPr>
            <a:r>
              <a:rPr lang="en-GB" sz="1500" b="1" dirty="0">
                <a:latin typeface="Comic Sans MS" panose="030F0702030302020204" pitchFamily="66" charset="0"/>
              </a:rPr>
              <a:t>Suffering isn’t all bad</a:t>
            </a:r>
            <a:r>
              <a:rPr lang="en-GB" sz="1500" dirty="0">
                <a:latin typeface="Comic Sans MS" panose="030F0702030302020204" pitchFamily="66" charset="0"/>
              </a:rPr>
              <a:t>: Helps build resilience, Christians closer of Jesus their saviour, overcoming the test given to them.</a:t>
            </a:r>
          </a:p>
          <a:p>
            <a:pPr marL="285750" indent="-285750">
              <a:buFont typeface="Arial" panose="020B0604020202020204" pitchFamily="34" charset="0"/>
              <a:buChar char="•"/>
            </a:pPr>
            <a:endParaRPr lang="en-GB" sz="1500" dirty="0">
              <a:latin typeface="Comic Sans MS" panose="030F0702030302020204" pitchFamily="66" charset="0"/>
            </a:endParaRPr>
          </a:p>
          <a:p>
            <a:pPr marL="285750" indent="-285750">
              <a:buFont typeface="Arial" panose="020B0604020202020204" pitchFamily="34" charset="0"/>
              <a:buChar char="•"/>
            </a:pPr>
            <a:r>
              <a:rPr lang="en-GB" sz="1500" b="1" dirty="0">
                <a:latin typeface="Comic Sans MS" panose="030F0702030302020204" pitchFamily="66" charset="0"/>
              </a:rPr>
              <a:t>Suffering is quite bad though</a:t>
            </a:r>
            <a:r>
              <a:rPr lang="en-GB" sz="1500" dirty="0">
                <a:latin typeface="Comic Sans MS" panose="030F0702030302020204" pitchFamily="66" charset="0"/>
              </a:rPr>
              <a:t>: causes suffering to others has emotional, physical, social and financial impacts.  It directly contradicts the instruction to ‘’love one another as I have loved you’ or ‘’love thy neighbour.’’</a:t>
            </a:r>
          </a:p>
          <a:p>
            <a:endParaRPr lang="en-GB" sz="1500" dirty="0">
              <a:latin typeface="Comic Sans MS" panose="030F0702030302020204" pitchFamily="66" charset="0"/>
            </a:endParaRPr>
          </a:p>
          <a:p>
            <a:pPr marL="285750" indent="-285750">
              <a:buFont typeface="Arial" panose="020B0604020202020204" pitchFamily="34" charset="0"/>
              <a:buChar char="•"/>
            </a:pPr>
            <a:r>
              <a:rPr lang="en-GB" sz="1500" dirty="0">
                <a:latin typeface="Comic Sans MS" panose="030F0702030302020204" pitchFamily="66" charset="0"/>
              </a:rPr>
              <a:t>Ensure </a:t>
            </a:r>
            <a:r>
              <a:rPr lang="en-GB" sz="1500" b="1" dirty="0">
                <a:latin typeface="Comic Sans MS" panose="030F0702030302020204" pitchFamily="66" charset="0"/>
              </a:rPr>
              <a:t>all points have a teaching.</a:t>
            </a:r>
          </a:p>
          <a:p>
            <a:pPr marL="285750" indent="-285750">
              <a:buFont typeface="Arial" panose="020B0604020202020204" pitchFamily="34" charset="0"/>
              <a:buChar char="•"/>
            </a:pPr>
            <a:endParaRPr lang="en-GB" sz="1400" dirty="0">
              <a:latin typeface="Comic Sans MS" panose="030F0702030302020204" pitchFamily="66" charset="0"/>
            </a:endParaRPr>
          </a:p>
        </p:txBody>
      </p:sp>
      <p:sp>
        <p:nvSpPr>
          <p:cNvPr id="6" name="TextBox 5">
            <a:extLst>
              <a:ext uri="{FF2B5EF4-FFF2-40B4-BE49-F238E27FC236}">
                <a16:creationId xmlns:a16="http://schemas.microsoft.com/office/drawing/2014/main" id="{A1ACB37B-3030-4CCC-910F-0D56CA2231B0}"/>
              </a:ext>
            </a:extLst>
          </p:cNvPr>
          <p:cNvSpPr txBox="1"/>
          <p:nvPr/>
        </p:nvSpPr>
        <p:spPr>
          <a:xfrm>
            <a:off x="6084168" y="516741"/>
            <a:ext cx="2841501" cy="6001643"/>
          </a:xfrm>
          <a:prstGeom prst="rect">
            <a:avLst/>
          </a:prstGeom>
          <a:noFill/>
        </p:spPr>
        <p:txBody>
          <a:bodyPr wrap="square">
            <a:spAutoFit/>
          </a:bodyPr>
          <a:lstStyle/>
          <a:p>
            <a:r>
              <a:rPr lang="en-GB" sz="1600" dirty="0">
                <a:solidFill>
                  <a:srgbClr val="C00000"/>
                </a:solidFill>
                <a:latin typeface="Comic Sans MS" panose="030F0702030302020204" pitchFamily="66" charset="0"/>
              </a:rPr>
              <a:t>Explain two beliefs about corporal punishment. (6 marks)</a:t>
            </a:r>
          </a:p>
          <a:p>
            <a:endParaRPr lang="en-GB" sz="1600" dirty="0">
              <a:solidFill>
                <a:srgbClr val="C00000"/>
              </a:solidFill>
              <a:latin typeface="Comic Sans MS" panose="030F0702030302020204" pitchFamily="66" charset="0"/>
            </a:endParaRPr>
          </a:p>
          <a:p>
            <a:r>
              <a:rPr lang="en-GB" sz="1600" dirty="0">
                <a:latin typeface="Comic Sans MS" panose="030F0702030302020204" pitchFamily="66" charset="0"/>
              </a:rPr>
              <a:t>In Islam corporal punishment </a:t>
            </a:r>
            <a:r>
              <a:rPr lang="en-GB" sz="1600" dirty="0">
                <a:solidFill>
                  <a:srgbClr val="FF3399"/>
                </a:solidFill>
                <a:latin typeface="Comic Sans MS" panose="030F0702030302020204" pitchFamily="66" charset="0"/>
              </a:rPr>
              <a:t>can be accepted as a deterrent</a:t>
            </a:r>
            <a:r>
              <a:rPr lang="en-GB" sz="1600" dirty="0">
                <a:latin typeface="Comic Sans MS" panose="030F0702030302020204" pitchFamily="66" charset="0"/>
              </a:rPr>
              <a:t>.  This is why the death penalty and amputation is recognised under Sharia law.  </a:t>
            </a:r>
            <a:r>
              <a:rPr lang="en-GB" sz="1600" dirty="0">
                <a:highlight>
                  <a:srgbClr val="FFFF00"/>
                </a:highlight>
                <a:latin typeface="Comic Sans MS" panose="030F0702030302020204" pitchFamily="66" charset="0"/>
              </a:rPr>
              <a:t>The Qur’an says, ‘’cut the hands off thieves as a punishment for what they have done – a deterrent from God. (Qur’an)</a:t>
            </a:r>
          </a:p>
          <a:p>
            <a:r>
              <a:rPr lang="en-GB" sz="1600" dirty="0">
                <a:latin typeface="Comic Sans MS" panose="030F0702030302020204" pitchFamily="66" charset="0"/>
              </a:rPr>
              <a:t>Alternatively, in Christianity corporal punishment </a:t>
            </a:r>
            <a:r>
              <a:rPr lang="en-GB" sz="1600" dirty="0">
                <a:solidFill>
                  <a:srgbClr val="FF3399"/>
                </a:solidFill>
                <a:latin typeface="Comic Sans MS" panose="030F0702030302020204" pitchFamily="66" charset="0"/>
              </a:rPr>
              <a:t>is seen as unnecessary as reformation is preferred</a:t>
            </a:r>
            <a:r>
              <a:rPr lang="en-GB" sz="1600" dirty="0">
                <a:latin typeface="Comic Sans MS" panose="030F0702030302020204" pitchFamily="66" charset="0"/>
              </a:rPr>
              <a:t>.  Jesus allowed the chance for reformation; teaching forgive not seven times but seventy seven times.</a:t>
            </a:r>
          </a:p>
        </p:txBody>
      </p:sp>
      <p:sp>
        <p:nvSpPr>
          <p:cNvPr id="8" name="Arrow: Right 7">
            <a:extLst>
              <a:ext uri="{FF2B5EF4-FFF2-40B4-BE49-F238E27FC236}">
                <a16:creationId xmlns:a16="http://schemas.microsoft.com/office/drawing/2014/main" id="{8B49D42A-31E4-4A49-A980-41B0169B6E2E}"/>
              </a:ext>
            </a:extLst>
          </p:cNvPr>
          <p:cNvSpPr/>
          <p:nvPr/>
        </p:nvSpPr>
        <p:spPr>
          <a:xfrm>
            <a:off x="4139952" y="5517232"/>
            <a:ext cx="158417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78208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35879-6CF3-4BE5-ABEF-5ECEC51EAF8D}"/>
              </a:ext>
            </a:extLst>
          </p:cNvPr>
          <p:cNvSpPr>
            <a:spLocks noGrp="1"/>
          </p:cNvSpPr>
          <p:nvPr>
            <p:ph type="title"/>
          </p:nvPr>
        </p:nvSpPr>
        <p:spPr>
          <a:xfrm>
            <a:off x="-1" y="188640"/>
            <a:ext cx="9144000" cy="510778"/>
          </a:xfrm>
        </p:spPr>
        <p:txBody>
          <a:bodyPr>
            <a:normAutofit/>
          </a:bodyPr>
          <a:lstStyle/>
          <a:p>
            <a:pPr algn="ctr"/>
            <a:r>
              <a:rPr lang="en-GB" sz="2700" b="1" dirty="0">
                <a:solidFill>
                  <a:srgbClr val="008000"/>
                </a:solidFill>
                <a:latin typeface="Comic Sans MS" panose="030F0702030302020204" pitchFamily="66" charset="0"/>
              </a:rPr>
              <a:t>Ethics – key teachings and connected quotes</a:t>
            </a:r>
          </a:p>
        </p:txBody>
      </p:sp>
      <p:graphicFrame>
        <p:nvGraphicFramePr>
          <p:cNvPr id="4" name="Table 4">
            <a:extLst>
              <a:ext uri="{FF2B5EF4-FFF2-40B4-BE49-F238E27FC236}">
                <a16:creationId xmlns:a16="http://schemas.microsoft.com/office/drawing/2014/main" id="{35DCD5CA-ABB7-4000-8B62-687B1F47D193}"/>
              </a:ext>
            </a:extLst>
          </p:cNvPr>
          <p:cNvGraphicFramePr>
            <a:graphicFrameLocks noGrp="1"/>
          </p:cNvGraphicFramePr>
          <p:nvPr>
            <p:extLst>
              <p:ext uri="{D42A27DB-BD31-4B8C-83A1-F6EECF244321}">
                <p14:modId xmlns:p14="http://schemas.microsoft.com/office/powerpoint/2010/main" val="2035259597"/>
              </p:ext>
            </p:extLst>
          </p:nvPr>
        </p:nvGraphicFramePr>
        <p:xfrm>
          <a:off x="-1" y="836712"/>
          <a:ext cx="9144000" cy="5616625"/>
        </p:xfrm>
        <a:graphic>
          <a:graphicData uri="http://schemas.openxmlformats.org/drawingml/2006/table">
            <a:tbl>
              <a:tblPr firstRow="1" bandRow="1">
                <a:tableStyleId>{5940675A-B579-460E-94D1-54222C63F5DA}</a:tableStyleId>
              </a:tblPr>
              <a:tblGrid>
                <a:gridCol w="1824606">
                  <a:extLst>
                    <a:ext uri="{9D8B030D-6E8A-4147-A177-3AD203B41FA5}">
                      <a16:colId xmlns:a16="http://schemas.microsoft.com/office/drawing/2014/main" val="1138796951"/>
                    </a:ext>
                  </a:extLst>
                </a:gridCol>
                <a:gridCol w="3051496">
                  <a:extLst>
                    <a:ext uri="{9D8B030D-6E8A-4147-A177-3AD203B41FA5}">
                      <a16:colId xmlns:a16="http://schemas.microsoft.com/office/drawing/2014/main" val="3164100541"/>
                    </a:ext>
                  </a:extLst>
                </a:gridCol>
                <a:gridCol w="2183235">
                  <a:extLst>
                    <a:ext uri="{9D8B030D-6E8A-4147-A177-3AD203B41FA5}">
                      <a16:colId xmlns:a16="http://schemas.microsoft.com/office/drawing/2014/main" val="1319735278"/>
                    </a:ext>
                  </a:extLst>
                </a:gridCol>
                <a:gridCol w="2084663">
                  <a:extLst>
                    <a:ext uri="{9D8B030D-6E8A-4147-A177-3AD203B41FA5}">
                      <a16:colId xmlns:a16="http://schemas.microsoft.com/office/drawing/2014/main" val="3779724911"/>
                    </a:ext>
                  </a:extLst>
                </a:gridCol>
              </a:tblGrid>
              <a:tr h="360301">
                <a:tc>
                  <a:txBody>
                    <a:bodyPr/>
                    <a:lstStyle/>
                    <a:p>
                      <a:pPr algn="ctr"/>
                      <a:r>
                        <a:rPr lang="en-GB" sz="1200" b="1" u="sng" dirty="0">
                          <a:latin typeface="Comic Sans MS" panose="030F0702030302020204" pitchFamily="66" charset="0"/>
                        </a:rPr>
                        <a:t>Teaching</a:t>
                      </a:r>
                    </a:p>
                  </a:txBody>
                  <a:tcPr marL="68580" marR="68580" marT="34290" marB="34290"/>
                </a:tc>
                <a:tc>
                  <a:txBody>
                    <a:bodyPr/>
                    <a:lstStyle/>
                    <a:p>
                      <a:pPr algn="ctr"/>
                      <a:r>
                        <a:rPr lang="en-GB" sz="1200" b="1" u="sng" dirty="0">
                          <a:latin typeface="Comic Sans MS" panose="030F0702030302020204" pitchFamily="66" charset="0"/>
                        </a:rPr>
                        <a:t>Meaning</a:t>
                      </a:r>
                    </a:p>
                  </a:txBody>
                  <a:tcPr marL="68580" marR="68580" marT="34290" marB="34290"/>
                </a:tc>
                <a:tc>
                  <a:txBody>
                    <a:bodyPr/>
                    <a:lstStyle/>
                    <a:p>
                      <a:pPr algn="ctr"/>
                      <a:r>
                        <a:rPr lang="en-GB" sz="1200" b="1" u="sng" dirty="0">
                          <a:latin typeface="Comic Sans MS" panose="030F0702030302020204" pitchFamily="66" charset="0"/>
                        </a:rPr>
                        <a:t>Christian quote</a:t>
                      </a:r>
                    </a:p>
                  </a:txBody>
                  <a:tcPr marL="68580" marR="68580" marT="34290" marB="34290"/>
                </a:tc>
                <a:tc>
                  <a:txBody>
                    <a:bodyPr/>
                    <a:lstStyle/>
                    <a:p>
                      <a:pPr algn="ctr"/>
                      <a:r>
                        <a:rPr lang="en-GB" sz="1200" b="1" u="sng" dirty="0">
                          <a:latin typeface="Comic Sans MS" panose="030F0702030302020204" pitchFamily="66" charset="0"/>
                        </a:rPr>
                        <a:t>Islamic quote</a:t>
                      </a:r>
                    </a:p>
                  </a:txBody>
                  <a:tcPr marL="68580" marR="68580" marT="34290" marB="34290"/>
                </a:tc>
                <a:extLst>
                  <a:ext uri="{0D108BD9-81ED-4DB2-BD59-A6C34878D82A}">
                    <a16:rowId xmlns:a16="http://schemas.microsoft.com/office/drawing/2014/main" val="3827361150"/>
                  </a:ext>
                </a:extLst>
              </a:tr>
              <a:tr h="832718">
                <a:tc>
                  <a:txBody>
                    <a:bodyPr/>
                    <a:lstStyle/>
                    <a:p>
                      <a:r>
                        <a:rPr lang="en-GB" sz="1000" b="1" dirty="0">
                          <a:latin typeface="Comic Sans MS" panose="030F0702030302020204" pitchFamily="66" charset="0"/>
                        </a:rPr>
                        <a:t>Agape (does not apply to Islam)</a:t>
                      </a:r>
                    </a:p>
                  </a:txBody>
                  <a:tcPr marL="68580" marR="68580" marT="34290" marB="34290" anchor="ctr"/>
                </a:tc>
                <a:tc>
                  <a:txBody>
                    <a:bodyPr/>
                    <a:lstStyle/>
                    <a:p>
                      <a:r>
                        <a:rPr lang="en-GB" sz="1000" b="1" dirty="0">
                          <a:latin typeface="Comic Sans MS" panose="030F0702030302020204" pitchFamily="66" charset="0"/>
                        </a:rPr>
                        <a:t>To treat all people with love, kindness and respect</a:t>
                      </a:r>
                    </a:p>
                  </a:txBody>
                  <a:tcPr marL="68580" marR="68580" marT="34290" marB="34290" anchor="ctr"/>
                </a:tc>
                <a:tc>
                  <a:txBody>
                    <a:bodyPr/>
                    <a:lstStyle/>
                    <a:p>
                      <a:pPr marL="285750" indent="-285750">
                        <a:buFont typeface="Arial" panose="020B0604020202020204" pitchFamily="34" charset="0"/>
                        <a:buChar char="•"/>
                      </a:pPr>
                      <a:r>
                        <a:rPr lang="en-GB" sz="1000" b="1" dirty="0">
                          <a:latin typeface="Comic Sans MS" panose="030F0702030302020204" pitchFamily="66" charset="0"/>
                        </a:rPr>
                        <a:t>“Love thy neighbour” (Jesus)</a:t>
                      </a:r>
                    </a:p>
                    <a:p>
                      <a:pPr marL="285750" indent="-285750">
                        <a:buFont typeface="Arial" panose="020B0604020202020204" pitchFamily="34" charset="0"/>
                        <a:buChar char="•"/>
                      </a:pPr>
                      <a:r>
                        <a:rPr lang="en-GB" sz="1000" b="1" dirty="0">
                          <a:latin typeface="Comic Sans MS" panose="030F0702030302020204" pitchFamily="66" charset="0"/>
                        </a:rPr>
                        <a:t>“Treat others as you want to be treated” (Jesus)</a:t>
                      </a:r>
                    </a:p>
                  </a:txBody>
                  <a:tcPr marL="68580" marR="68580" marT="34290" marB="34290" anchor="ctr"/>
                </a:tc>
                <a:tc>
                  <a:txBody>
                    <a:bodyPr/>
                    <a:lstStyle/>
                    <a:p>
                      <a:pPr marL="285750" indent="-285750">
                        <a:buFont typeface="Arial" panose="020B0604020202020204" pitchFamily="34" charset="0"/>
                        <a:buChar char="•"/>
                      </a:pPr>
                      <a:endParaRPr lang="en-GB" sz="1000" b="1" dirty="0">
                        <a:latin typeface="Comic Sans MS" panose="030F0702030302020204" pitchFamily="66" charset="0"/>
                      </a:endParaRPr>
                    </a:p>
                  </a:txBody>
                  <a:tcPr marL="68580" marR="68580" marT="34290" marB="34290" anchor="ctr">
                    <a:solidFill>
                      <a:schemeClr val="tx1"/>
                    </a:solidFill>
                  </a:tcPr>
                </a:tc>
                <a:extLst>
                  <a:ext uri="{0D108BD9-81ED-4DB2-BD59-A6C34878D82A}">
                    <a16:rowId xmlns:a16="http://schemas.microsoft.com/office/drawing/2014/main" val="2988993353"/>
                  </a:ext>
                </a:extLst>
              </a:tr>
              <a:tr h="1019846">
                <a:tc>
                  <a:txBody>
                    <a:bodyPr/>
                    <a:lstStyle/>
                    <a:p>
                      <a:r>
                        <a:rPr lang="en-GB" sz="1000" b="1" dirty="0">
                          <a:solidFill>
                            <a:srgbClr val="0070C0"/>
                          </a:solidFill>
                          <a:latin typeface="Comic Sans MS" panose="030F0702030302020204" pitchFamily="66" charset="0"/>
                        </a:rPr>
                        <a:t>Sanctity of Life</a:t>
                      </a:r>
                    </a:p>
                  </a:txBody>
                  <a:tcPr marL="68580" marR="68580" marT="34290" marB="34290" anchor="ctr"/>
                </a:tc>
                <a:tc>
                  <a:txBody>
                    <a:bodyPr/>
                    <a:lstStyle/>
                    <a:p>
                      <a:r>
                        <a:rPr lang="en-GB" sz="1000" b="1" dirty="0">
                          <a:solidFill>
                            <a:srgbClr val="0070C0"/>
                          </a:solidFill>
                          <a:latin typeface="Comic Sans MS" panose="030F0702030302020204" pitchFamily="66" charset="0"/>
                        </a:rPr>
                        <a:t>Human life is sacred and only God can give and take human life.</a:t>
                      </a:r>
                    </a:p>
                  </a:txBody>
                  <a:tcPr marL="68580" marR="68580" marT="34290" marB="34290" anchor="ctr"/>
                </a:tc>
                <a:tc>
                  <a:txBody>
                    <a:bodyPr/>
                    <a:lstStyle/>
                    <a:p>
                      <a:pPr marL="285750" indent="-285750">
                        <a:buFont typeface="Arial" panose="020B0604020202020204" pitchFamily="34" charset="0"/>
                        <a:buChar char="•"/>
                      </a:pPr>
                      <a:r>
                        <a:rPr lang="en-GB" sz="1000" b="1" dirty="0">
                          <a:solidFill>
                            <a:srgbClr val="0070C0"/>
                          </a:solidFill>
                          <a:latin typeface="Comic Sans MS" panose="030F0702030302020204" pitchFamily="66" charset="0"/>
                        </a:rPr>
                        <a:t>Human life is sacred because all people are </a:t>
                      </a:r>
                      <a:r>
                        <a:rPr lang="en-GB" sz="1000" b="1" dirty="0">
                          <a:solidFill>
                            <a:srgbClr val="FF0000"/>
                          </a:solidFill>
                          <a:latin typeface="Comic Sans MS" panose="030F0702030302020204" pitchFamily="66" charset="0"/>
                        </a:rPr>
                        <a:t>“made in the image of God” (Bible)</a:t>
                      </a:r>
                    </a:p>
                    <a:p>
                      <a:pPr marL="285750" indent="-285750">
                        <a:buFont typeface="Arial" panose="020B0604020202020204" pitchFamily="34" charset="0"/>
                        <a:buChar char="•"/>
                      </a:pPr>
                      <a:r>
                        <a:rPr lang="en-GB" sz="1000" b="1" dirty="0">
                          <a:solidFill>
                            <a:srgbClr val="FF0000"/>
                          </a:solidFill>
                          <a:latin typeface="Comic Sans MS" panose="030F0702030302020204" pitchFamily="66" charset="0"/>
                        </a:rPr>
                        <a:t>“Do not kill” (Bible)</a:t>
                      </a:r>
                    </a:p>
                  </a:txBody>
                  <a:tcPr marL="68580" marR="68580" marT="34290" marB="34290" anchor="ctr"/>
                </a:tc>
                <a:tc>
                  <a:txBody>
                    <a:bodyPr/>
                    <a:lstStyle/>
                    <a:p>
                      <a:pPr marL="285750" indent="-285750">
                        <a:buFont typeface="Arial" panose="020B0604020202020204" pitchFamily="34" charset="0"/>
                        <a:buChar char="•"/>
                      </a:pPr>
                      <a:r>
                        <a:rPr lang="en-GB" sz="1000" b="1" i="0" kern="1200" dirty="0">
                          <a:solidFill>
                            <a:srgbClr val="0070C0"/>
                          </a:solidFill>
                          <a:effectLst/>
                          <a:latin typeface="Comic Sans MS" panose="030F0702030302020204" pitchFamily="66" charset="0"/>
                          <a:ea typeface="+mn-ea"/>
                          <a:cs typeface="+mn-cs"/>
                        </a:rPr>
                        <a:t>Human life is most special to Allah: </a:t>
                      </a:r>
                      <a:r>
                        <a:rPr lang="en-GB" sz="1000" b="1" i="0" kern="1200" dirty="0">
                          <a:solidFill>
                            <a:srgbClr val="FF0000"/>
                          </a:solidFill>
                          <a:effectLst/>
                          <a:latin typeface="Comic Sans MS" panose="030F0702030302020204" pitchFamily="66" charset="0"/>
                          <a:ea typeface="+mn-ea"/>
                          <a:cs typeface="+mn-cs"/>
                        </a:rPr>
                        <a:t>“We said unto the angels: bow before Adam” (Qur’an)</a:t>
                      </a:r>
                      <a:endParaRPr lang="en-GB" sz="1000" b="1" dirty="0">
                        <a:solidFill>
                          <a:srgbClr val="FF0000"/>
                        </a:solidFill>
                        <a:latin typeface="Comic Sans MS" panose="030F0702030302020204" pitchFamily="66" charset="0"/>
                      </a:endParaRPr>
                    </a:p>
                  </a:txBody>
                  <a:tcPr marL="68580" marR="68580" marT="34290" marB="34290" anchor="ctr"/>
                </a:tc>
                <a:extLst>
                  <a:ext uri="{0D108BD9-81ED-4DB2-BD59-A6C34878D82A}">
                    <a16:rowId xmlns:a16="http://schemas.microsoft.com/office/drawing/2014/main" val="1803116361"/>
                  </a:ext>
                </a:extLst>
              </a:tr>
              <a:tr h="666312">
                <a:tc>
                  <a:txBody>
                    <a:bodyPr/>
                    <a:lstStyle/>
                    <a:p>
                      <a:r>
                        <a:rPr lang="en-GB" sz="1000" b="1" dirty="0">
                          <a:latin typeface="Comic Sans MS" panose="030F0702030302020204" pitchFamily="66" charset="0"/>
                        </a:rPr>
                        <a:t>Parable of the Sheep and Goats (does not apply to Islam)</a:t>
                      </a:r>
                    </a:p>
                  </a:txBody>
                  <a:tcPr marL="68580" marR="68580" marT="34290" marB="34290" anchor="ctr"/>
                </a:tc>
                <a:tc>
                  <a:txBody>
                    <a:bodyPr/>
                    <a:lstStyle/>
                    <a:p>
                      <a:r>
                        <a:rPr lang="en-GB" sz="1000" b="1" dirty="0">
                          <a:latin typeface="Comic Sans MS" panose="030F0702030302020204" pitchFamily="66" charset="0"/>
                        </a:rPr>
                        <a:t>It is our responsibility  to help those in need and by doing so, it is as if we are helping Jesus.</a:t>
                      </a:r>
                    </a:p>
                  </a:txBody>
                  <a:tcPr marL="68580" marR="68580" marT="34290" marB="34290" anchor="ctr"/>
                </a:tc>
                <a:tc>
                  <a:txBody>
                    <a:bodyPr/>
                    <a:lstStyle/>
                    <a:p>
                      <a:pPr marL="285750" indent="-285750">
                        <a:buFont typeface="Arial" panose="020B0604020202020204" pitchFamily="34" charset="0"/>
                        <a:buChar char="•"/>
                      </a:pPr>
                      <a:r>
                        <a:rPr lang="en-GB" sz="1000" b="1" dirty="0">
                          <a:latin typeface="Comic Sans MS" panose="030F0702030302020204" pitchFamily="66" charset="0"/>
                        </a:rPr>
                        <a:t>“I was hungry and you fed me”</a:t>
                      </a:r>
                    </a:p>
                  </a:txBody>
                  <a:tcPr marL="68580" marR="68580" marT="34290" marB="34290" anchor="ctr"/>
                </a:tc>
                <a:tc>
                  <a:txBody>
                    <a:bodyPr/>
                    <a:lstStyle/>
                    <a:p>
                      <a:pPr marL="285750" indent="-285750">
                        <a:buFont typeface="Arial" panose="020B0604020202020204" pitchFamily="34" charset="0"/>
                        <a:buChar char="•"/>
                      </a:pPr>
                      <a:endParaRPr lang="en-GB" sz="1000" b="1" dirty="0">
                        <a:latin typeface="Comic Sans MS" panose="030F0702030302020204" pitchFamily="66" charset="0"/>
                      </a:endParaRPr>
                    </a:p>
                  </a:txBody>
                  <a:tcPr marL="68580" marR="68580" marT="34290" marB="34290" anchor="ctr">
                    <a:solidFill>
                      <a:schemeClr val="tx1"/>
                    </a:solidFill>
                  </a:tcPr>
                </a:tc>
                <a:extLst>
                  <a:ext uri="{0D108BD9-81ED-4DB2-BD59-A6C34878D82A}">
                    <a16:rowId xmlns:a16="http://schemas.microsoft.com/office/drawing/2014/main" val="308138140"/>
                  </a:ext>
                </a:extLst>
              </a:tr>
              <a:tr h="1019846">
                <a:tc>
                  <a:txBody>
                    <a:bodyPr/>
                    <a:lstStyle/>
                    <a:p>
                      <a:r>
                        <a:rPr lang="en-GB" sz="1000" b="1" dirty="0">
                          <a:solidFill>
                            <a:srgbClr val="0070C0"/>
                          </a:solidFill>
                          <a:latin typeface="Comic Sans MS" panose="030F0702030302020204" pitchFamily="66" charset="0"/>
                        </a:rPr>
                        <a:t>The creation story </a:t>
                      </a:r>
                    </a:p>
                  </a:txBody>
                  <a:tcPr marL="68580" marR="68580" marT="34290" marB="34290" anchor="ctr"/>
                </a:tc>
                <a:tc>
                  <a:txBody>
                    <a:bodyPr/>
                    <a:lstStyle/>
                    <a:p>
                      <a:r>
                        <a:rPr lang="en-GB" sz="1000" b="1" dirty="0">
                          <a:solidFill>
                            <a:srgbClr val="0070C0"/>
                          </a:solidFill>
                          <a:latin typeface="Comic Sans MS" panose="030F0702030302020204" pitchFamily="66" charset="0"/>
                        </a:rPr>
                        <a:t>All people descend from Adam and Eve and are therefore equal.</a:t>
                      </a:r>
                    </a:p>
                  </a:txBody>
                  <a:tcPr marL="68580" marR="68580" marT="34290" marB="34290" anchor="ctr"/>
                </a:tc>
                <a:tc>
                  <a:txBody>
                    <a:bodyPr/>
                    <a:lstStyle/>
                    <a:p>
                      <a:pPr marL="285750" indent="-285750">
                        <a:buFont typeface="Arial" panose="020B0604020202020204" pitchFamily="34" charset="0"/>
                        <a:buChar char="•"/>
                      </a:pPr>
                      <a:r>
                        <a:rPr lang="en-GB" sz="1000" b="1" dirty="0">
                          <a:solidFill>
                            <a:srgbClr val="FF0000"/>
                          </a:solidFill>
                          <a:latin typeface="Comic Sans MS" panose="030F0702030302020204" pitchFamily="66" charset="0"/>
                        </a:rPr>
                        <a:t>“God took Adam and put him in the Garden of Eden “</a:t>
                      </a:r>
                    </a:p>
                  </a:txBody>
                  <a:tcPr marL="68580" marR="68580" marT="34290" marB="34290" anchor="ctr"/>
                </a:tc>
                <a:tc>
                  <a:txBody>
                    <a:bodyPr/>
                    <a:lstStyle/>
                    <a:p>
                      <a:pPr marL="285750" indent="-285750">
                        <a:buFont typeface="Arial" panose="020B0604020202020204" pitchFamily="34" charset="0"/>
                        <a:buChar char="•"/>
                      </a:pPr>
                      <a:r>
                        <a:rPr lang="en-GB" sz="1000" b="1" dirty="0">
                          <a:solidFill>
                            <a:srgbClr val="FF0000"/>
                          </a:solidFill>
                          <a:latin typeface="Comic Sans MS" panose="030F0702030302020204" pitchFamily="66" charset="0"/>
                        </a:rPr>
                        <a:t>“You humans were lifeless and He gave you life” (Qur’an)</a:t>
                      </a:r>
                    </a:p>
                    <a:p>
                      <a:pPr marL="285750" indent="-285750">
                        <a:buFont typeface="Arial" panose="020B0604020202020204" pitchFamily="34" charset="0"/>
                        <a:buChar char="•"/>
                      </a:pPr>
                      <a:r>
                        <a:rPr lang="en-GB" sz="1000" b="1" i="0" kern="1200" dirty="0">
                          <a:solidFill>
                            <a:srgbClr val="FF0000"/>
                          </a:solidFill>
                          <a:effectLst/>
                          <a:latin typeface="Comic Sans MS" panose="030F0702030302020204" pitchFamily="66" charset="0"/>
                          <a:ea typeface="+mn-ea"/>
                          <a:cs typeface="+mn-cs"/>
                        </a:rPr>
                        <a:t>“It is He Who created you from a single soul”</a:t>
                      </a:r>
                      <a:endParaRPr lang="en-GB" sz="1000" b="1" dirty="0">
                        <a:solidFill>
                          <a:srgbClr val="FF0000"/>
                        </a:solidFill>
                        <a:latin typeface="Comic Sans MS" panose="030F0702030302020204" pitchFamily="66" charset="0"/>
                      </a:endParaRPr>
                    </a:p>
                  </a:txBody>
                  <a:tcPr marL="68580" marR="68580" marT="34290" marB="34290" anchor="ctr"/>
                </a:tc>
                <a:extLst>
                  <a:ext uri="{0D108BD9-81ED-4DB2-BD59-A6C34878D82A}">
                    <a16:rowId xmlns:a16="http://schemas.microsoft.com/office/drawing/2014/main" val="3642972421"/>
                  </a:ext>
                </a:extLst>
              </a:tr>
              <a:tr h="858801">
                <a:tc>
                  <a:txBody>
                    <a:bodyPr/>
                    <a:lstStyle/>
                    <a:p>
                      <a:r>
                        <a:rPr lang="en-GB" sz="1000" b="1" dirty="0">
                          <a:latin typeface="Comic Sans MS" panose="030F0702030302020204" pitchFamily="66" charset="0"/>
                        </a:rPr>
                        <a:t>Lesser of two evils argument</a:t>
                      </a:r>
                    </a:p>
                  </a:txBody>
                  <a:tcPr marL="68580" marR="68580" marT="34290" marB="34290" anchor="ctr"/>
                </a:tc>
                <a:tc>
                  <a:txBody>
                    <a:bodyPr/>
                    <a:lstStyle/>
                    <a:p>
                      <a:r>
                        <a:rPr lang="en-GB" sz="1000" b="1" dirty="0">
                          <a:latin typeface="Comic Sans MS" panose="030F0702030302020204" pitchFamily="66" charset="0"/>
                        </a:rPr>
                        <a:t>When there are two options which both appear to be wrong, it is acceptable to do whichever is least bad.  For example, abortion is acceptable to save the life of the mother.</a:t>
                      </a:r>
                    </a:p>
                  </a:txBody>
                  <a:tcPr marL="68580" marR="68580" marT="34290" marB="34290" anchor="ctr"/>
                </a:tc>
                <a:tc>
                  <a:txBody>
                    <a:bodyPr/>
                    <a:lstStyle/>
                    <a:p>
                      <a:endParaRPr lang="en-GB" sz="1000" b="1" dirty="0">
                        <a:latin typeface="Comic Sans MS" panose="030F0702030302020204" pitchFamily="66" charset="0"/>
                      </a:endParaRPr>
                    </a:p>
                  </a:txBody>
                  <a:tcPr marL="68580" marR="68580" marT="34290" marB="34290" anchor="ctr"/>
                </a:tc>
                <a:tc>
                  <a:txBody>
                    <a:bodyPr/>
                    <a:lstStyle/>
                    <a:p>
                      <a:endParaRPr lang="en-GB" sz="1000" b="1" dirty="0">
                        <a:latin typeface="Comic Sans MS" panose="030F0702030302020204" pitchFamily="66" charset="0"/>
                      </a:endParaRPr>
                    </a:p>
                  </a:txBody>
                  <a:tcPr marL="68580" marR="68580" marT="34290" marB="34290" anchor="ctr"/>
                </a:tc>
                <a:extLst>
                  <a:ext uri="{0D108BD9-81ED-4DB2-BD59-A6C34878D82A}">
                    <a16:rowId xmlns:a16="http://schemas.microsoft.com/office/drawing/2014/main" val="2482040204"/>
                  </a:ext>
                </a:extLst>
              </a:tr>
              <a:tr h="858801">
                <a:tc>
                  <a:txBody>
                    <a:bodyPr/>
                    <a:lstStyle/>
                    <a:p>
                      <a:r>
                        <a:rPr lang="en-GB" sz="1000" b="1" dirty="0">
                          <a:solidFill>
                            <a:srgbClr val="0070C0"/>
                          </a:solidFill>
                          <a:latin typeface="Comic Sans MS" panose="030F0702030302020204" pitchFamily="66" charset="0"/>
                        </a:rPr>
                        <a:t>Ensoulment</a:t>
                      </a:r>
                    </a:p>
                  </a:txBody>
                  <a:tcPr marL="68580" marR="68580" marT="34290" marB="34290" anchor="ctr"/>
                </a:tc>
                <a:tc>
                  <a:txBody>
                    <a:bodyPr/>
                    <a:lstStyle/>
                    <a:p>
                      <a:r>
                        <a:rPr lang="en-GB" sz="1000" b="1" dirty="0">
                          <a:solidFill>
                            <a:srgbClr val="0070C0"/>
                          </a:solidFill>
                          <a:latin typeface="Comic Sans MS" panose="030F0702030302020204" pitchFamily="66" charset="0"/>
                        </a:rPr>
                        <a:t>The soul enters the body at a specific time and from that point onwards, a foetus is deemed to be a person</a:t>
                      </a:r>
                    </a:p>
                  </a:txBody>
                  <a:tcPr marL="68580" marR="68580" marT="34290" marB="34290" anchor="ctr"/>
                </a:tc>
                <a:tc>
                  <a:txBody>
                    <a:bodyPr/>
                    <a:lstStyle/>
                    <a:p>
                      <a:r>
                        <a:rPr lang="en-GB" sz="1000" b="1" dirty="0">
                          <a:solidFill>
                            <a:srgbClr val="0070C0"/>
                          </a:solidFill>
                          <a:latin typeface="Comic Sans MS" panose="030F0702030302020204" pitchFamily="66" charset="0"/>
                        </a:rPr>
                        <a:t>**St. Aquinas argues that the soul is not put into the body by God until 40 days</a:t>
                      </a:r>
                    </a:p>
                  </a:txBody>
                  <a:tcPr marL="68580" marR="68580" marT="34290" marB="34290" anchor="ctr"/>
                </a:tc>
                <a:tc>
                  <a:txBody>
                    <a:bodyPr/>
                    <a:lstStyle/>
                    <a:p>
                      <a:r>
                        <a:rPr lang="en-GB" sz="1000" b="1" dirty="0">
                          <a:solidFill>
                            <a:srgbClr val="0070C0"/>
                          </a:solidFill>
                          <a:latin typeface="Comic Sans MS" panose="030F0702030302020204" pitchFamily="66" charset="0"/>
                        </a:rPr>
                        <a:t>**Allah did not put the soul into the body until 120 days</a:t>
                      </a:r>
                    </a:p>
                  </a:txBody>
                  <a:tcPr marL="68580" marR="68580" marT="34290" marB="34290" anchor="ctr"/>
                </a:tc>
                <a:extLst>
                  <a:ext uri="{0D108BD9-81ED-4DB2-BD59-A6C34878D82A}">
                    <a16:rowId xmlns:a16="http://schemas.microsoft.com/office/drawing/2014/main" val="1524669943"/>
                  </a:ext>
                </a:extLst>
              </a:tr>
            </a:tbl>
          </a:graphicData>
        </a:graphic>
      </p:graphicFrame>
    </p:spTree>
    <p:extLst>
      <p:ext uri="{BB962C8B-B14F-4D97-AF65-F5344CB8AC3E}">
        <p14:creationId xmlns:p14="http://schemas.microsoft.com/office/powerpoint/2010/main" val="3488494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D862834-EEC7-46BF-AFF1-5E87CB78D57B}"/>
              </a:ext>
            </a:extLst>
          </p:cNvPr>
          <p:cNvGraphicFramePr>
            <a:graphicFrameLocks noGrp="1"/>
          </p:cNvGraphicFramePr>
          <p:nvPr>
            <p:extLst>
              <p:ext uri="{D42A27DB-BD31-4B8C-83A1-F6EECF244321}">
                <p14:modId xmlns:p14="http://schemas.microsoft.com/office/powerpoint/2010/main" val="949758339"/>
              </p:ext>
            </p:extLst>
          </p:nvPr>
        </p:nvGraphicFramePr>
        <p:xfrm>
          <a:off x="0" y="860104"/>
          <a:ext cx="9144000" cy="5809255"/>
        </p:xfrm>
        <a:graphic>
          <a:graphicData uri="http://schemas.openxmlformats.org/drawingml/2006/table">
            <a:tbl>
              <a:tblPr firstRow="1" bandRow="1">
                <a:tableStyleId>{5940675A-B579-460E-94D1-54222C63F5DA}</a:tableStyleId>
              </a:tblPr>
              <a:tblGrid>
                <a:gridCol w="1824606">
                  <a:extLst>
                    <a:ext uri="{9D8B030D-6E8A-4147-A177-3AD203B41FA5}">
                      <a16:colId xmlns:a16="http://schemas.microsoft.com/office/drawing/2014/main" val="455358827"/>
                    </a:ext>
                  </a:extLst>
                </a:gridCol>
                <a:gridCol w="3051496">
                  <a:extLst>
                    <a:ext uri="{9D8B030D-6E8A-4147-A177-3AD203B41FA5}">
                      <a16:colId xmlns:a16="http://schemas.microsoft.com/office/drawing/2014/main" val="3027729676"/>
                    </a:ext>
                  </a:extLst>
                </a:gridCol>
                <a:gridCol w="2183235">
                  <a:extLst>
                    <a:ext uri="{9D8B030D-6E8A-4147-A177-3AD203B41FA5}">
                      <a16:colId xmlns:a16="http://schemas.microsoft.com/office/drawing/2014/main" val="1860941739"/>
                    </a:ext>
                  </a:extLst>
                </a:gridCol>
                <a:gridCol w="2084663">
                  <a:extLst>
                    <a:ext uri="{9D8B030D-6E8A-4147-A177-3AD203B41FA5}">
                      <a16:colId xmlns:a16="http://schemas.microsoft.com/office/drawing/2014/main" val="3450707881"/>
                    </a:ext>
                  </a:extLst>
                </a:gridCol>
              </a:tblGrid>
              <a:tr h="547065">
                <a:tc>
                  <a:txBody>
                    <a:bodyPr/>
                    <a:lstStyle/>
                    <a:p>
                      <a:pPr algn="ctr"/>
                      <a:r>
                        <a:rPr lang="en-GB" sz="1200" b="1" u="sng" dirty="0">
                          <a:latin typeface="Comic Sans MS" panose="030F0702030302020204" pitchFamily="66" charset="0"/>
                        </a:rPr>
                        <a:t>Teaching</a:t>
                      </a:r>
                    </a:p>
                  </a:txBody>
                  <a:tcPr marL="68580" marR="68580" marT="34290" marB="34290" anchor="ctr"/>
                </a:tc>
                <a:tc>
                  <a:txBody>
                    <a:bodyPr/>
                    <a:lstStyle/>
                    <a:p>
                      <a:pPr algn="ctr"/>
                      <a:r>
                        <a:rPr lang="en-GB" sz="1200" b="1" u="sng" dirty="0">
                          <a:latin typeface="Comic Sans MS" panose="030F0702030302020204" pitchFamily="66" charset="0"/>
                        </a:rPr>
                        <a:t>Meaning</a:t>
                      </a:r>
                    </a:p>
                  </a:txBody>
                  <a:tcPr marL="68580" marR="68580" marT="34290" marB="34290" anchor="ctr"/>
                </a:tc>
                <a:tc>
                  <a:txBody>
                    <a:bodyPr/>
                    <a:lstStyle/>
                    <a:p>
                      <a:pPr algn="ctr"/>
                      <a:r>
                        <a:rPr lang="en-GB" sz="1200" b="1" u="sng" dirty="0">
                          <a:latin typeface="Comic Sans MS" panose="030F0702030302020204" pitchFamily="66" charset="0"/>
                        </a:rPr>
                        <a:t>Christian quote</a:t>
                      </a:r>
                    </a:p>
                  </a:txBody>
                  <a:tcPr marL="68580" marR="68580" marT="34290" marB="34290" anchor="ctr"/>
                </a:tc>
                <a:tc>
                  <a:txBody>
                    <a:bodyPr/>
                    <a:lstStyle/>
                    <a:p>
                      <a:pPr algn="ctr"/>
                      <a:r>
                        <a:rPr lang="en-GB" sz="1200" b="1" u="sng" dirty="0">
                          <a:latin typeface="Comic Sans MS" panose="030F0702030302020204" pitchFamily="66" charset="0"/>
                        </a:rPr>
                        <a:t>Islamic quote</a:t>
                      </a:r>
                    </a:p>
                  </a:txBody>
                  <a:tcPr marL="68580" marR="68580" marT="34290" marB="34290" anchor="ctr"/>
                </a:tc>
                <a:extLst>
                  <a:ext uri="{0D108BD9-81ED-4DB2-BD59-A6C34878D82A}">
                    <a16:rowId xmlns:a16="http://schemas.microsoft.com/office/drawing/2014/main" val="1171340307"/>
                  </a:ext>
                </a:extLst>
              </a:tr>
              <a:tr h="659714">
                <a:tc>
                  <a:txBody>
                    <a:bodyPr/>
                    <a:lstStyle/>
                    <a:p>
                      <a:r>
                        <a:rPr lang="en-GB" sz="1000" b="1" dirty="0">
                          <a:latin typeface="Comic Sans MS" panose="030F0702030302020204" pitchFamily="66" charset="0"/>
                        </a:rPr>
                        <a:t>Argument from free will</a:t>
                      </a:r>
                    </a:p>
                  </a:txBody>
                  <a:tcPr marL="68580" marR="68580" marT="34290" marB="34290" anchor="ctr"/>
                </a:tc>
                <a:tc>
                  <a:txBody>
                    <a:bodyPr/>
                    <a:lstStyle/>
                    <a:p>
                      <a:r>
                        <a:rPr lang="en-GB" sz="1000" b="1" dirty="0">
                          <a:latin typeface="Comic Sans MS" panose="030F0702030302020204" pitchFamily="66" charset="0"/>
                        </a:rPr>
                        <a:t>God gave us free will to use as we see fit.  For example, if we use our free will to decide to have an abortion, it is acceptable.</a:t>
                      </a:r>
                    </a:p>
                  </a:txBody>
                  <a:tcPr marL="68580" marR="68580" marT="34290" marB="34290" anchor="ctr"/>
                </a:tc>
                <a:tc>
                  <a:txBody>
                    <a:bodyPr/>
                    <a:lstStyle/>
                    <a:p>
                      <a:pPr marL="285750" indent="-285750">
                        <a:buFont typeface="Arial" panose="020B0604020202020204" pitchFamily="34" charset="0"/>
                        <a:buChar char="•"/>
                      </a:pPr>
                      <a:r>
                        <a:rPr lang="en-GB" sz="1000" b="1" dirty="0">
                          <a:latin typeface="Comic Sans MS" panose="030F0702030302020204" pitchFamily="66" charset="0"/>
                        </a:rPr>
                        <a:t>Ideally, you will choose to </a:t>
                      </a:r>
                      <a:r>
                        <a:rPr lang="en-GB" sz="1000" b="1" dirty="0">
                          <a:solidFill>
                            <a:srgbClr val="FF0000"/>
                          </a:solidFill>
                          <a:latin typeface="Comic Sans MS" panose="030F0702030302020204" pitchFamily="66" charset="0"/>
                        </a:rPr>
                        <a:t>“clothe yourselves with compassion” (Bible)</a:t>
                      </a:r>
                    </a:p>
                  </a:txBody>
                  <a:tcPr marL="68580" marR="68580" marT="34290" marB="34290" anchor="ctr"/>
                </a:tc>
                <a:tc>
                  <a:txBody>
                    <a:bodyPr/>
                    <a:lstStyle/>
                    <a:p>
                      <a:pPr marL="285750" indent="-285750">
                        <a:buFont typeface="Arial" panose="020B0604020202020204" pitchFamily="34" charset="0"/>
                        <a:buChar char="•"/>
                      </a:pPr>
                      <a:endParaRPr lang="en-GB" sz="1000" b="1" dirty="0">
                        <a:latin typeface="Comic Sans MS" panose="030F0702030302020204" pitchFamily="66" charset="0"/>
                      </a:endParaRPr>
                    </a:p>
                  </a:txBody>
                  <a:tcPr marL="68580" marR="68580" marT="34290" marB="34290" anchor="ctr"/>
                </a:tc>
                <a:extLst>
                  <a:ext uri="{0D108BD9-81ED-4DB2-BD59-A6C34878D82A}">
                    <a16:rowId xmlns:a16="http://schemas.microsoft.com/office/drawing/2014/main" val="153153414"/>
                  </a:ext>
                </a:extLst>
              </a:tr>
              <a:tr h="850936">
                <a:tc>
                  <a:txBody>
                    <a:bodyPr/>
                    <a:lstStyle/>
                    <a:p>
                      <a:r>
                        <a:rPr lang="en-GB" sz="1000" b="1" dirty="0">
                          <a:solidFill>
                            <a:srgbClr val="0070C0"/>
                          </a:solidFill>
                          <a:latin typeface="Comic Sans MS" panose="030F0702030302020204" pitchFamily="66" charset="0"/>
                        </a:rPr>
                        <a:t>Al-</a:t>
                      </a:r>
                      <a:r>
                        <a:rPr lang="en-GB" sz="1000" b="1" dirty="0" err="1">
                          <a:solidFill>
                            <a:srgbClr val="0070C0"/>
                          </a:solidFill>
                          <a:latin typeface="Comic Sans MS" panose="030F0702030302020204" pitchFamily="66" charset="0"/>
                        </a:rPr>
                        <a:t>Qadr</a:t>
                      </a:r>
                      <a:r>
                        <a:rPr lang="en-GB" sz="1000" b="1" dirty="0">
                          <a:solidFill>
                            <a:srgbClr val="0070C0"/>
                          </a:solidFill>
                          <a:latin typeface="Comic Sans MS" panose="030F0702030302020204" pitchFamily="66" charset="0"/>
                        </a:rPr>
                        <a:t> (pre-destination)</a:t>
                      </a:r>
                    </a:p>
                  </a:txBody>
                  <a:tcPr marL="68580" marR="68580" marT="34290" marB="34290" anchor="ctr"/>
                </a:tc>
                <a:tc>
                  <a:txBody>
                    <a:bodyPr/>
                    <a:lstStyle/>
                    <a:p>
                      <a:r>
                        <a:rPr lang="en-GB" sz="1000" b="1" dirty="0">
                          <a:solidFill>
                            <a:srgbClr val="0070C0"/>
                          </a:solidFill>
                          <a:latin typeface="Comic Sans MS" panose="030F0702030302020204" pitchFamily="66" charset="0"/>
                        </a:rPr>
                        <a:t>God has a plan for us all, so we should not act in a way that prevents God’s plan.  For example, abortion is wrong as it means that God’s plan for that person cannot be fulfilled.</a:t>
                      </a:r>
                    </a:p>
                  </a:txBody>
                  <a:tcPr marL="68580" marR="68580" marT="34290" marB="34290" anchor="ctr"/>
                </a:tc>
                <a:tc>
                  <a:txBody>
                    <a:bodyPr/>
                    <a:lstStyle/>
                    <a:p>
                      <a:pPr marL="285750" indent="-285750">
                        <a:buFont typeface="Arial" panose="020B0604020202020204" pitchFamily="34" charset="0"/>
                        <a:buChar char="•"/>
                      </a:pPr>
                      <a:endParaRPr lang="en-GB" sz="1000" b="1" dirty="0">
                        <a:solidFill>
                          <a:srgbClr val="0070C0"/>
                        </a:solidFill>
                        <a:latin typeface="Comic Sans MS" panose="030F0702030302020204" pitchFamily="66" charset="0"/>
                      </a:endParaRPr>
                    </a:p>
                  </a:txBody>
                  <a:tcPr marL="68580" marR="68580" marT="34290" marB="34290" anchor="ctr"/>
                </a:tc>
                <a:tc>
                  <a:txBody>
                    <a:bodyPr/>
                    <a:lstStyle/>
                    <a:p>
                      <a:pPr marL="285750" indent="-285750">
                        <a:buFont typeface="Arial" panose="020B0604020202020204" pitchFamily="34" charset="0"/>
                        <a:buChar char="•"/>
                      </a:pPr>
                      <a:r>
                        <a:rPr lang="en-GB" sz="1000" b="1" dirty="0">
                          <a:solidFill>
                            <a:srgbClr val="FF0000"/>
                          </a:solidFill>
                          <a:latin typeface="Comic Sans MS" panose="030F0702030302020204" pitchFamily="66" charset="0"/>
                        </a:rPr>
                        <a:t>“Only what God has decreed will happen” (Qur’an)</a:t>
                      </a:r>
                    </a:p>
                  </a:txBody>
                  <a:tcPr marL="68580" marR="68580" marT="34290" marB="34290" anchor="ctr"/>
                </a:tc>
                <a:extLst>
                  <a:ext uri="{0D108BD9-81ED-4DB2-BD59-A6C34878D82A}">
                    <a16:rowId xmlns:a16="http://schemas.microsoft.com/office/drawing/2014/main" val="1504940840"/>
                  </a:ext>
                </a:extLst>
              </a:tr>
              <a:tr h="1042157">
                <a:tc>
                  <a:txBody>
                    <a:bodyPr/>
                    <a:lstStyle/>
                    <a:p>
                      <a:r>
                        <a:rPr lang="en-GB" sz="1000" b="1" dirty="0">
                          <a:latin typeface="Comic Sans MS" panose="030F0702030302020204" pitchFamily="66" charset="0"/>
                        </a:rPr>
                        <a:t>Life is a test</a:t>
                      </a:r>
                    </a:p>
                  </a:txBody>
                  <a:tcPr marL="68580" marR="68580" marT="34290" marB="34290" anchor="ctr"/>
                </a:tc>
                <a:tc>
                  <a:txBody>
                    <a:bodyPr/>
                    <a:lstStyle/>
                    <a:p>
                      <a:r>
                        <a:rPr lang="en-GB" sz="1000" b="1" dirty="0">
                          <a:latin typeface="Comic Sans MS" panose="030F0702030302020204" pitchFamily="66" charset="0"/>
                        </a:rPr>
                        <a:t>This life is a test upon which you will be judged on Judgement Day.  People should accept suffering and choose to act according to the rules of their religion to achieve a place in heaven.</a:t>
                      </a:r>
                    </a:p>
                  </a:txBody>
                  <a:tcPr marL="68580" marR="68580" marT="34290" marB="34290" anchor="ctr"/>
                </a:tc>
                <a:tc>
                  <a:txBody>
                    <a:bodyPr/>
                    <a:lstStyle/>
                    <a:p>
                      <a:pPr marL="285750" indent="-285750">
                        <a:buFont typeface="Arial" panose="020B0604020202020204" pitchFamily="34" charset="0"/>
                        <a:buChar char="•"/>
                      </a:pPr>
                      <a:endParaRPr lang="en-GB" sz="1000" b="1" dirty="0">
                        <a:latin typeface="Comic Sans MS" panose="030F0702030302020204" pitchFamily="66" charset="0"/>
                      </a:endParaRPr>
                    </a:p>
                  </a:txBody>
                  <a:tcPr marL="68580" marR="68580" marT="34290" marB="34290" anchor="ctr"/>
                </a:tc>
                <a:tc>
                  <a:txBody>
                    <a:bodyPr/>
                    <a:lstStyle/>
                    <a:p>
                      <a:pPr marL="285750" indent="-285750">
                        <a:buFont typeface="Arial" panose="020B0604020202020204" pitchFamily="34" charset="0"/>
                        <a:buChar char="•"/>
                      </a:pPr>
                      <a:endParaRPr lang="en-GB" sz="1000" b="1" dirty="0">
                        <a:latin typeface="Comic Sans MS" panose="030F0702030302020204" pitchFamily="66" charset="0"/>
                      </a:endParaRPr>
                    </a:p>
                  </a:txBody>
                  <a:tcPr marL="68580" marR="68580" marT="34290" marB="34290" anchor="ctr"/>
                </a:tc>
                <a:extLst>
                  <a:ext uri="{0D108BD9-81ED-4DB2-BD59-A6C34878D82A}">
                    <a16:rowId xmlns:a16="http://schemas.microsoft.com/office/drawing/2014/main" val="3907239929"/>
                  </a:ext>
                </a:extLst>
              </a:tr>
              <a:tr h="1042157">
                <a:tc>
                  <a:txBody>
                    <a:bodyPr/>
                    <a:lstStyle/>
                    <a:p>
                      <a:r>
                        <a:rPr lang="en-GB" sz="1000" b="1" dirty="0">
                          <a:solidFill>
                            <a:srgbClr val="0070C0"/>
                          </a:solidFill>
                          <a:latin typeface="Comic Sans MS" panose="030F0702030302020204" pitchFamily="66" charset="0"/>
                        </a:rPr>
                        <a:t>We should forgive others</a:t>
                      </a:r>
                    </a:p>
                  </a:txBody>
                  <a:tcPr marL="68580" marR="68580" marT="34290" marB="34290" anchor="ctr"/>
                </a:tc>
                <a:tc>
                  <a:txBody>
                    <a:bodyPr/>
                    <a:lstStyle/>
                    <a:p>
                      <a:endParaRPr lang="en-GB" sz="1000" b="1" dirty="0">
                        <a:solidFill>
                          <a:srgbClr val="0070C0"/>
                        </a:solidFill>
                        <a:latin typeface="Comic Sans MS" panose="030F0702030302020204" pitchFamily="66" charset="0"/>
                      </a:endParaRPr>
                    </a:p>
                  </a:txBody>
                  <a:tcPr marL="68580" marR="68580" marT="34290" marB="34290" anchor="ctr"/>
                </a:tc>
                <a:tc>
                  <a:txBody>
                    <a:bodyPr/>
                    <a:lstStyle/>
                    <a:p>
                      <a:pPr marL="285750" indent="-285750">
                        <a:buFont typeface="Arial" panose="020B0604020202020204" pitchFamily="34" charset="0"/>
                        <a:buChar char="•"/>
                      </a:pPr>
                      <a:r>
                        <a:rPr lang="en-GB" sz="1000" b="1" dirty="0">
                          <a:solidFill>
                            <a:srgbClr val="FF0000"/>
                          </a:solidFill>
                          <a:latin typeface="Comic Sans MS" panose="030F0702030302020204" pitchFamily="66" charset="0"/>
                        </a:rPr>
                        <a:t>“Forgive them Father” (Jesus)</a:t>
                      </a:r>
                    </a:p>
                    <a:p>
                      <a:pPr marL="285750" indent="-285750">
                        <a:buFont typeface="Arial" panose="020B0604020202020204" pitchFamily="34" charset="0"/>
                        <a:buChar char="•"/>
                      </a:pPr>
                      <a:r>
                        <a:rPr lang="en-GB" sz="1000" b="1" dirty="0">
                          <a:solidFill>
                            <a:srgbClr val="FF0000"/>
                          </a:solidFill>
                          <a:latin typeface="Comic Sans MS" panose="030F0702030302020204" pitchFamily="66" charset="0"/>
                        </a:rPr>
                        <a:t>“Forgive not seven times, but seven times seventy” (Jesus)</a:t>
                      </a:r>
                    </a:p>
                  </a:txBody>
                  <a:tcPr marL="68580" marR="68580" marT="34290" marB="34290" anchor="ctr"/>
                </a:tc>
                <a:tc>
                  <a:txBody>
                    <a:bodyPr/>
                    <a:lstStyle/>
                    <a:p>
                      <a:pPr marL="285750" indent="-285750">
                        <a:buFont typeface="Arial" panose="020B0604020202020204" pitchFamily="34" charset="0"/>
                        <a:buChar char="•"/>
                      </a:pPr>
                      <a:r>
                        <a:rPr lang="en-GB" sz="1000" b="1" dirty="0">
                          <a:solidFill>
                            <a:srgbClr val="FF0000"/>
                          </a:solidFill>
                          <a:latin typeface="Comic Sans MS" panose="030F0702030302020204" pitchFamily="66" charset="0"/>
                        </a:rPr>
                        <a:t>“Control your anger, forgive your brother” (Hadith)</a:t>
                      </a:r>
                    </a:p>
                  </a:txBody>
                  <a:tcPr marL="68580" marR="68580" marT="34290" marB="34290" anchor="ctr"/>
                </a:tc>
                <a:extLst>
                  <a:ext uri="{0D108BD9-81ED-4DB2-BD59-A6C34878D82A}">
                    <a16:rowId xmlns:a16="http://schemas.microsoft.com/office/drawing/2014/main" val="4268002209"/>
                  </a:ext>
                </a:extLst>
              </a:tr>
              <a:tr h="833613">
                <a:tc>
                  <a:txBody>
                    <a:bodyPr/>
                    <a:lstStyle/>
                    <a:p>
                      <a:r>
                        <a:rPr lang="en-GB" sz="1000" b="1" dirty="0">
                          <a:latin typeface="Comic Sans MS" panose="030F0702030302020204" pitchFamily="66" charset="0"/>
                        </a:rPr>
                        <a:t>Stewardship / khalifah</a:t>
                      </a:r>
                    </a:p>
                  </a:txBody>
                  <a:tcPr marL="68580" marR="68580" marT="34290" marB="34290" anchor="ctr"/>
                </a:tc>
                <a:tc>
                  <a:txBody>
                    <a:bodyPr/>
                    <a:lstStyle/>
                    <a:p>
                      <a:r>
                        <a:rPr lang="en-GB" sz="1000" b="1" dirty="0">
                          <a:latin typeface="Comic Sans MS" panose="030F0702030302020204" pitchFamily="66" charset="0"/>
                        </a:rPr>
                        <a:t>God gave people a responsibility to look after creation</a:t>
                      </a:r>
                    </a:p>
                  </a:txBody>
                  <a:tcPr marL="68580" marR="68580" marT="34290" marB="34290" anchor="ctr"/>
                </a:tc>
                <a:tc>
                  <a:txBody>
                    <a:bodyPr/>
                    <a:lstStyle/>
                    <a:p>
                      <a:pPr marL="285750" indent="-285750">
                        <a:buFont typeface="Arial" panose="020B0604020202020204" pitchFamily="34" charset="0"/>
                        <a:buChar char="•"/>
                      </a:pPr>
                      <a:r>
                        <a:rPr lang="en-GB" sz="1000" b="1" dirty="0">
                          <a:solidFill>
                            <a:srgbClr val="FF0000"/>
                          </a:solidFill>
                          <a:latin typeface="Comic Sans MS" panose="030F0702030302020204" pitchFamily="66" charset="0"/>
                        </a:rPr>
                        <a:t>“God took Adam and put him in the Garden of Eden to… take care of it” (Bible)</a:t>
                      </a:r>
                    </a:p>
                  </a:txBody>
                  <a:tcPr marL="68580" marR="68580" marT="34290" marB="34290" anchor="ctr"/>
                </a:tc>
                <a:tc>
                  <a:txBody>
                    <a:bodyPr/>
                    <a:lstStyle/>
                    <a:p>
                      <a:pPr marL="285750" indent="-285750">
                        <a:buFont typeface="Arial" panose="020B0604020202020204" pitchFamily="34" charset="0"/>
                        <a:buChar char="•"/>
                      </a:pPr>
                      <a:r>
                        <a:rPr lang="en-GB" sz="1000" b="1" dirty="0">
                          <a:solidFill>
                            <a:srgbClr val="FF0000"/>
                          </a:solidFill>
                          <a:latin typeface="Comic Sans MS" panose="030F0702030302020204" pitchFamily="66" charset="0"/>
                        </a:rPr>
                        <a:t>“It is He who made you successors of the earth” (Qur’an)</a:t>
                      </a:r>
                    </a:p>
                  </a:txBody>
                  <a:tcPr marL="68580" marR="68580" marT="34290" marB="34290" anchor="ctr"/>
                </a:tc>
                <a:extLst>
                  <a:ext uri="{0D108BD9-81ED-4DB2-BD59-A6C34878D82A}">
                    <a16:rowId xmlns:a16="http://schemas.microsoft.com/office/drawing/2014/main" val="3180514690"/>
                  </a:ext>
                </a:extLst>
              </a:tr>
              <a:tr h="833613">
                <a:tc>
                  <a:txBody>
                    <a:bodyPr/>
                    <a:lstStyle/>
                    <a:p>
                      <a:r>
                        <a:rPr lang="en-GB" sz="1000" b="1" dirty="0">
                          <a:solidFill>
                            <a:srgbClr val="0070C0"/>
                          </a:solidFill>
                          <a:latin typeface="Comic Sans MS" panose="030F0702030302020204" pitchFamily="66" charset="0"/>
                        </a:rPr>
                        <a:t>Dominion (does not apply to Islam)</a:t>
                      </a:r>
                    </a:p>
                  </a:txBody>
                  <a:tcPr marL="68580" marR="68580" marT="34290" marB="34290" anchor="ctr"/>
                </a:tc>
                <a:tc>
                  <a:txBody>
                    <a:bodyPr/>
                    <a:lstStyle/>
                    <a:p>
                      <a:r>
                        <a:rPr lang="en-GB" sz="1000" b="1" dirty="0">
                          <a:solidFill>
                            <a:srgbClr val="0070C0"/>
                          </a:solidFill>
                          <a:latin typeface="Comic Sans MS" panose="030F0702030302020204" pitchFamily="66" charset="0"/>
                        </a:rPr>
                        <a:t>God gave humans the right to rule over the earth and use it as they see fit.</a:t>
                      </a:r>
                    </a:p>
                  </a:txBody>
                  <a:tcPr marL="68580" marR="68580" marT="34290" marB="34290" anchor="ctr"/>
                </a:tc>
                <a:tc>
                  <a:txBody>
                    <a:bodyPr/>
                    <a:lstStyle/>
                    <a:p>
                      <a:pPr marL="285750" indent="-285750">
                        <a:buFont typeface="Arial" panose="020B0604020202020204" pitchFamily="34" charset="0"/>
                        <a:buChar char="•"/>
                      </a:pPr>
                      <a:r>
                        <a:rPr lang="en-GB" sz="1000" b="1" dirty="0">
                          <a:solidFill>
                            <a:srgbClr val="FF0000"/>
                          </a:solidFill>
                          <a:latin typeface="Comic Sans MS" panose="030F0702030302020204" pitchFamily="66" charset="0"/>
                        </a:rPr>
                        <a:t>“Rule over the fish in the sea and the birds in the sky” (Bible)</a:t>
                      </a:r>
                    </a:p>
                  </a:txBody>
                  <a:tcPr marL="68580" marR="68580" marT="34290" marB="34290" anchor="ctr"/>
                </a:tc>
                <a:tc>
                  <a:txBody>
                    <a:bodyPr/>
                    <a:lstStyle/>
                    <a:p>
                      <a:pPr marL="285750" indent="-285750">
                        <a:buFont typeface="Arial" panose="020B0604020202020204" pitchFamily="34" charset="0"/>
                        <a:buChar char="•"/>
                      </a:pPr>
                      <a:endParaRPr lang="en-GB" sz="1000" b="1" dirty="0">
                        <a:latin typeface="Comic Sans MS" panose="030F0702030302020204" pitchFamily="66" charset="0"/>
                      </a:endParaRPr>
                    </a:p>
                  </a:txBody>
                  <a:tcPr marL="68580" marR="68580" marT="34290" marB="34290" anchor="ctr">
                    <a:solidFill>
                      <a:schemeClr val="tx1"/>
                    </a:solidFill>
                  </a:tcPr>
                </a:tc>
                <a:extLst>
                  <a:ext uri="{0D108BD9-81ED-4DB2-BD59-A6C34878D82A}">
                    <a16:rowId xmlns:a16="http://schemas.microsoft.com/office/drawing/2014/main" val="3350703281"/>
                  </a:ext>
                </a:extLst>
              </a:tr>
            </a:tbl>
          </a:graphicData>
        </a:graphic>
      </p:graphicFrame>
      <p:sp>
        <p:nvSpPr>
          <p:cNvPr id="5" name="Title 1">
            <a:extLst>
              <a:ext uri="{FF2B5EF4-FFF2-40B4-BE49-F238E27FC236}">
                <a16:creationId xmlns:a16="http://schemas.microsoft.com/office/drawing/2014/main" id="{AE839535-A140-45E5-9897-16841459DF20}"/>
              </a:ext>
            </a:extLst>
          </p:cNvPr>
          <p:cNvSpPr>
            <a:spLocks noGrp="1"/>
          </p:cNvSpPr>
          <p:nvPr>
            <p:ph type="title"/>
          </p:nvPr>
        </p:nvSpPr>
        <p:spPr>
          <a:xfrm>
            <a:off x="0" y="349325"/>
            <a:ext cx="9144000" cy="510778"/>
          </a:xfrm>
        </p:spPr>
        <p:txBody>
          <a:bodyPr>
            <a:normAutofit/>
          </a:bodyPr>
          <a:lstStyle/>
          <a:p>
            <a:pPr algn="ctr"/>
            <a:r>
              <a:rPr lang="en-GB" sz="2700" b="1" dirty="0">
                <a:solidFill>
                  <a:srgbClr val="008000"/>
                </a:solidFill>
                <a:latin typeface="Comic Sans MS" panose="030F0702030302020204" pitchFamily="66" charset="0"/>
              </a:rPr>
              <a:t>Ethics – key teachings and connected quotes</a:t>
            </a:r>
          </a:p>
        </p:txBody>
      </p:sp>
    </p:spTree>
    <p:extLst>
      <p:ext uri="{BB962C8B-B14F-4D97-AF65-F5344CB8AC3E}">
        <p14:creationId xmlns:p14="http://schemas.microsoft.com/office/powerpoint/2010/main" val="1016766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27F956A-5354-44E3-A000-32AE75C0038F}"/>
              </a:ext>
            </a:extLst>
          </p:cNvPr>
          <p:cNvSpPr>
            <a:spLocks noGrp="1"/>
          </p:cNvSpPr>
          <p:nvPr>
            <p:ph type="title"/>
          </p:nvPr>
        </p:nvSpPr>
        <p:spPr>
          <a:xfrm>
            <a:off x="-252536" y="116632"/>
            <a:ext cx="9144000" cy="510778"/>
          </a:xfrm>
        </p:spPr>
        <p:txBody>
          <a:bodyPr>
            <a:normAutofit/>
          </a:bodyPr>
          <a:lstStyle/>
          <a:p>
            <a:r>
              <a:rPr lang="en-GB" sz="2700" b="1" u="sng" dirty="0">
                <a:solidFill>
                  <a:srgbClr val="008000"/>
                </a:solidFill>
                <a:latin typeface="Comic Sans MS" panose="030F0702030302020204" pitchFamily="66" charset="0"/>
              </a:rPr>
              <a:t>Ethics – exam skills</a:t>
            </a:r>
          </a:p>
        </p:txBody>
      </p:sp>
      <p:sp>
        <p:nvSpPr>
          <p:cNvPr id="5" name="TextBox 4">
            <a:extLst>
              <a:ext uri="{FF2B5EF4-FFF2-40B4-BE49-F238E27FC236}">
                <a16:creationId xmlns:a16="http://schemas.microsoft.com/office/drawing/2014/main" id="{B26DA6F7-70DC-49DA-A239-BC8D2B66805F}"/>
              </a:ext>
            </a:extLst>
          </p:cNvPr>
          <p:cNvSpPr txBox="1"/>
          <p:nvPr/>
        </p:nvSpPr>
        <p:spPr>
          <a:xfrm>
            <a:off x="4572000" y="627410"/>
            <a:ext cx="4392488" cy="6001643"/>
          </a:xfrm>
          <a:prstGeom prst="rect">
            <a:avLst/>
          </a:prstGeom>
          <a:noFill/>
        </p:spPr>
        <p:txBody>
          <a:bodyPr wrap="square" rtlCol="0">
            <a:spAutoFit/>
          </a:bodyPr>
          <a:lstStyle/>
          <a:p>
            <a:pPr marL="257175" indent="-257175">
              <a:buFont typeface="+mj-lt"/>
              <a:buAutoNum type="arabicPeriod"/>
            </a:pPr>
            <a:r>
              <a:rPr lang="en-GB" sz="1600" b="1" dirty="0">
                <a:latin typeface="Comic Sans MS" panose="030F0702030302020204" pitchFamily="66" charset="0"/>
              </a:rPr>
              <a:t>Highlight / underline key words, e.g. ‘different’, ‘similar’ etc. in 4 and 6 mark questions and the key terms to link back to in 12 mark questions – </a:t>
            </a:r>
            <a:r>
              <a:rPr lang="en-GB" sz="1600" b="1" dirty="0">
                <a:solidFill>
                  <a:srgbClr val="0070C0"/>
                </a:solidFill>
                <a:latin typeface="Comic Sans MS" panose="030F0702030302020204" pitchFamily="66" charset="0"/>
              </a:rPr>
              <a:t>see example</a:t>
            </a:r>
            <a:r>
              <a:rPr lang="en-GB" sz="1600" b="1" dirty="0">
                <a:latin typeface="Comic Sans MS" panose="030F0702030302020204" pitchFamily="66" charset="0"/>
              </a:rPr>
              <a:t>.</a:t>
            </a:r>
          </a:p>
          <a:p>
            <a:pPr marL="257175" indent="-257175">
              <a:buFont typeface="+mj-lt"/>
              <a:buAutoNum type="arabicPeriod"/>
            </a:pPr>
            <a:endParaRPr lang="en-GB" sz="1600" b="1" dirty="0">
              <a:latin typeface="Comic Sans MS" panose="030F0702030302020204" pitchFamily="66" charset="0"/>
            </a:endParaRPr>
          </a:p>
          <a:p>
            <a:pPr marL="257175" indent="-257175">
              <a:buFont typeface="+mj-lt"/>
              <a:buAutoNum type="arabicPeriod"/>
            </a:pPr>
            <a:r>
              <a:rPr lang="en-GB" sz="1600" b="1" dirty="0">
                <a:latin typeface="Comic Sans MS" panose="030F0702030302020204" pitchFamily="66" charset="0"/>
              </a:rPr>
              <a:t>If a question asks you to include ‘the main religious tradition of Great Britain’, at least one of your points must be about Christianity – </a:t>
            </a:r>
            <a:r>
              <a:rPr lang="en-GB" sz="1600" b="1" dirty="0">
                <a:solidFill>
                  <a:srgbClr val="FF0000"/>
                </a:solidFill>
                <a:latin typeface="Comic Sans MS" panose="030F0702030302020204" pitchFamily="66" charset="0"/>
              </a:rPr>
              <a:t>see example</a:t>
            </a:r>
            <a:r>
              <a:rPr lang="en-GB" sz="1600" b="1" dirty="0">
                <a:latin typeface="Comic Sans MS" panose="030F0702030302020204" pitchFamily="66" charset="0"/>
              </a:rPr>
              <a:t>.</a:t>
            </a:r>
          </a:p>
          <a:p>
            <a:pPr marL="257175" indent="-257175">
              <a:buFont typeface="+mj-lt"/>
              <a:buAutoNum type="arabicPeriod"/>
            </a:pPr>
            <a:endParaRPr lang="en-GB" sz="1600" b="1" dirty="0">
              <a:latin typeface="Comic Sans MS" panose="030F0702030302020204" pitchFamily="66" charset="0"/>
            </a:endParaRPr>
          </a:p>
          <a:p>
            <a:pPr marL="257175" indent="-257175">
              <a:buFont typeface="+mj-lt"/>
              <a:buAutoNum type="arabicPeriod"/>
            </a:pPr>
            <a:r>
              <a:rPr lang="en-GB" sz="1600" b="1" dirty="0">
                <a:latin typeface="Comic Sans MS" panose="030F0702030302020204" pitchFamily="66" charset="0"/>
              </a:rPr>
              <a:t>Use ‘because’ in your point sentence – it is not enough to say, for example, ‘some Christians agree’ – </a:t>
            </a:r>
            <a:r>
              <a:rPr lang="en-GB" sz="1600" b="1" dirty="0">
                <a:solidFill>
                  <a:srgbClr val="7030A0"/>
                </a:solidFill>
                <a:latin typeface="Comic Sans MS" panose="030F0702030302020204" pitchFamily="66" charset="0"/>
              </a:rPr>
              <a:t>see example</a:t>
            </a:r>
            <a:r>
              <a:rPr lang="en-GB" sz="1600" b="1" dirty="0">
                <a:latin typeface="Comic Sans MS" panose="030F0702030302020204" pitchFamily="66" charset="0"/>
              </a:rPr>
              <a:t>.</a:t>
            </a:r>
          </a:p>
          <a:p>
            <a:pPr marL="257175" indent="-257175">
              <a:buFont typeface="+mj-lt"/>
              <a:buAutoNum type="arabicPeriod"/>
            </a:pPr>
            <a:endParaRPr lang="en-GB" sz="1600" b="1" dirty="0">
              <a:latin typeface="Comic Sans MS" panose="030F0702030302020204" pitchFamily="66" charset="0"/>
            </a:endParaRPr>
          </a:p>
          <a:p>
            <a:pPr marL="257175" indent="-257175">
              <a:buFont typeface="+mj-lt"/>
              <a:buAutoNum type="arabicPeriod"/>
            </a:pPr>
            <a:r>
              <a:rPr lang="en-GB" sz="1600" b="1" dirty="0">
                <a:latin typeface="Comic Sans MS" panose="030F0702030302020204" pitchFamily="66" charset="0"/>
              </a:rPr>
              <a:t>Do not overwrite in 4 and 6 mark answers – see example.</a:t>
            </a:r>
          </a:p>
          <a:p>
            <a:pPr marL="257175" indent="-257175">
              <a:buFont typeface="+mj-lt"/>
              <a:buAutoNum type="arabicPeriod"/>
            </a:pPr>
            <a:endParaRPr lang="en-GB" sz="1600" b="1" dirty="0">
              <a:latin typeface="Comic Sans MS" panose="030F0702030302020204" pitchFamily="66" charset="0"/>
            </a:endParaRPr>
          </a:p>
          <a:p>
            <a:pPr marL="257175" indent="-257175">
              <a:buFont typeface="+mj-lt"/>
              <a:buAutoNum type="arabicPeriod"/>
            </a:pPr>
            <a:r>
              <a:rPr lang="en-GB" sz="1600" b="1" dirty="0">
                <a:latin typeface="Comic Sans MS" panose="030F0702030302020204" pitchFamily="66" charset="0"/>
              </a:rPr>
              <a:t>Questions about ‘different’ views are looking for a liberal point and a conservative point – </a:t>
            </a:r>
            <a:r>
              <a:rPr lang="en-GB" sz="1600" b="1" dirty="0">
                <a:solidFill>
                  <a:srgbClr val="FF00FF"/>
                </a:solidFill>
                <a:latin typeface="Comic Sans MS" panose="030F0702030302020204" pitchFamily="66" charset="0"/>
              </a:rPr>
              <a:t>see example</a:t>
            </a:r>
            <a:r>
              <a:rPr lang="en-GB" sz="1600" b="1" dirty="0">
                <a:latin typeface="Comic Sans MS" panose="030F0702030302020204" pitchFamily="66" charset="0"/>
              </a:rPr>
              <a:t>.</a:t>
            </a:r>
          </a:p>
          <a:p>
            <a:pPr marL="257175" indent="-257175">
              <a:buFont typeface="+mj-lt"/>
              <a:buAutoNum type="arabicPeriod"/>
            </a:pPr>
            <a:endParaRPr lang="en-GB" sz="1600" b="1" dirty="0">
              <a:latin typeface="Comic Sans MS" panose="030F0702030302020204" pitchFamily="66" charset="0"/>
            </a:endParaRPr>
          </a:p>
          <a:p>
            <a:pPr marL="257175" indent="-257175">
              <a:buFont typeface="+mj-lt"/>
              <a:buAutoNum type="arabicPeriod"/>
            </a:pPr>
            <a:r>
              <a:rPr lang="en-GB" sz="1600" b="1" dirty="0">
                <a:latin typeface="Comic Sans MS" panose="030F0702030302020204" pitchFamily="66" charset="0"/>
              </a:rPr>
              <a:t>Reference your quotes – </a:t>
            </a:r>
            <a:r>
              <a:rPr lang="en-GB" sz="1600" b="1" dirty="0">
                <a:solidFill>
                  <a:srgbClr val="008000"/>
                </a:solidFill>
                <a:latin typeface="Comic Sans MS" panose="030F0702030302020204" pitchFamily="66" charset="0"/>
              </a:rPr>
              <a:t>see example</a:t>
            </a:r>
            <a:r>
              <a:rPr lang="en-GB" sz="1600" b="1" dirty="0">
                <a:latin typeface="Comic Sans MS" panose="030F0702030302020204" pitchFamily="66" charset="0"/>
              </a:rPr>
              <a:t>.</a:t>
            </a:r>
          </a:p>
        </p:txBody>
      </p:sp>
      <p:sp>
        <p:nvSpPr>
          <p:cNvPr id="6" name="TextBox 5">
            <a:extLst>
              <a:ext uri="{FF2B5EF4-FFF2-40B4-BE49-F238E27FC236}">
                <a16:creationId xmlns:a16="http://schemas.microsoft.com/office/drawing/2014/main" id="{32F63BB5-E08D-4E4B-B340-9F8A815D96A6}"/>
              </a:ext>
            </a:extLst>
          </p:cNvPr>
          <p:cNvSpPr txBox="1"/>
          <p:nvPr/>
        </p:nvSpPr>
        <p:spPr>
          <a:xfrm>
            <a:off x="179512" y="908720"/>
            <a:ext cx="4320480" cy="5632311"/>
          </a:xfrm>
          <a:prstGeom prst="rect">
            <a:avLst/>
          </a:prstGeom>
          <a:noFill/>
          <a:ln w="28575">
            <a:solidFill>
              <a:schemeClr val="tx1"/>
            </a:solidFill>
          </a:ln>
        </p:spPr>
        <p:txBody>
          <a:bodyPr wrap="square" rtlCol="0">
            <a:spAutoFit/>
          </a:bodyPr>
          <a:lstStyle/>
          <a:p>
            <a:r>
              <a:rPr lang="en-GB" b="1" dirty="0">
                <a:latin typeface="Comic Sans MS" panose="030F0702030302020204" pitchFamily="66" charset="0"/>
              </a:rPr>
              <a:t>Explain two religious attitudes towards </a:t>
            </a:r>
            <a:r>
              <a:rPr lang="en-GB" b="1" dirty="0">
                <a:solidFill>
                  <a:srgbClr val="0070C0"/>
                </a:solidFill>
                <a:latin typeface="Comic Sans MS" panose="030F0702030302020204" pitchFamily="66" charset="0"/>
              </a:rPr>
              <a:t>euthanasia</a:t>
            </a:r>
            <a:r>
              <a:rPr lang="en-GB" b="1" dirty="0">
                <a:latin typeface="Comic Sans MS" panose="030F0702030302020204" pitchFamily="66" charset="0"/>
              </a:rPr>
              <a:t>. </a:t>
            </a:r>
            <a:r>
              <a:rPr lang="en-GB" b="1" dirty="0">
                <a:highlight>
                  <a:srgbClr val="FFFF00"/>
                </a:highlight>
                <a:latin typeface="Comic Sans MS" panose="030F0702030302020204" pitchFamily="66" charset="0"/>
              </a:rPr>
              <a:t>In your answer you should refer to the main religious tradition of Great Britain. (6)</a:t>
            </a:r>
          </a:p>
          <a:p>
            <a:endParaRPr lang="en-GB" b="1" dirty="0">
              <a:latin typeface="Comic Sans MS" panose="030F0702030302020204" pitchFamily="66" charset="0"/>
            </a:endParaRPr>
          </a:p>
          <a:p>
            <a:r>
              <a:rPr lang="en-GB" b="1" dirty="0">
                <a:solidFill>
                  <a:srgbClr val="FF00FF"/>
                </a:solidFill>
                <a:latin typeface="Comic Sans MS" panose="030F0702030302020204" pitchFamily="66" charset="0"/>
              </a:rPr>
              <a:t>Liberal</a:t>
            </a:r>
            <a:r>
              <a:rPr lang="en-GB" b="1" dirty="0">
                <a:latin typeface="Comic Sans MS" panose="030F0702030302020204" pitchFamily="66" charset="0"/>
              </a:rPr>
              <a:t> </a:t>
            </a:r>
            <a:r>
              <a:rPr lang="en-GB" b="1" dirty="0">
                <a:solidFill>
                  <a:srgbClr val="FF0000"/>
                </a:solidFill>
                <a:latin typeface="Comic Sans MS" panose="030F0702030302020204" pitchFamily="66" charset="0"/>
              </a:rPr>
              <a:t>Christians</a:t>
            </a:r>
            <a:r>
              <a:rPr lang="en-GB" b="1" dirty="0">
                <a:latin typeface="Comic Sans MS" panose="030F0702030302020204" pitchFamily="66" charset="0"/>
              </a:rPr>
              <a:t> </a:t>
            </a:r>
            <a:r>
              <a:rPr lang="en-GB" b="1" dirty="0">
                <a:solidFill>
                  <a:srgbClr val="7030A0"/>
                </a:solidFill>
                <a:latin typeface="Comic Sans MS" panose="030F0702030302020204" pitchFamily="66" charset="0"/>
              </a:rPr>
              <a:t>accept euthanasia because of the principle of agape.  </a:t>
            </a:r>
            <a:r>
              <a:rPr lang="en-GB" b="1" dirty="0">
                <a:latin typeface="Comic Sans MS" panose="030F0702030302020204" pitchFamily="66" charset="0"/>
              </a:rPr>
              <a:t>This is because, the most loving thing to do is to relieve a person of extreme pain if they will not recover.  </a:t>
            </a:r>
            <a:r>
              <a:rPr lang="en-GB" b="1" dirty="0">
                <a:solidFill>
                  <a:srgbClr val="008000"/>
                </a:solidFill>
                <a:latin typeface="Comic Sans MS" panose="030F0702030302020204" pitchFamily="66" charset="0"/>
              </a:rPr>
              <a:t>A quote from the Bible </a:t>
            </a:r>
            <a:r>
              <a:rPr lang="en-GB" b="1" dirty="0">
                <a:latin typeface="Comic Sans MS" panose="030F0702030302020204" pitchFamily="66" charset="0"/>
              </a:rPr>
              <a:t>supporting this is “Love thy neighbour”.</a:t>
            </a:r>
          </a:p>
          <a:p>
            <a:endParaRPr lang="en-GB" b="1" dirty="0">
              <a:latin typeface="Comic Sans MS" panose="030F0702030302020204" pitchFamily="66" charset="0"/>
            </a:endParaRPr>
          </a:p>
          <a:p>
            <a:r>
              <a:rPr lang="en-GB" b="1" dirty="0">
                <a:solidFill>
                  <a:srgbClr val="FF00FF"/>
                </a:solidFill>
                <a:latin typeface="Comic Sans MS" panose="030F0702030302020204" pitchFamily="66" charset="0"/>
              </a:rPr>
              <a:t>Conservative</a:t>
            </a:r>
            <a:r>
              <a:rPr lang="en-GB" b="1" dirty="0">
                <a:latin typeface="Comic Sans MS" panose="030F0702030302020204" pitchFamily="66" charset="0"/>
              </a:rPr>
              <a:t> </a:t>
            </a:r>
            <a:r>
              <a:rPr lang="en-GB" b="1" dirty="0">
                <a:solidFill>
                  <a:srgbClr val="FF0000"/>
                </a:solidFill>
                <a:latin typeface="Comic Sans MS" panose="030F0702030302020204" pitchFamily="66" charset="0"/>
              </a:rPr>
              <a:t>Christians</a:t>
            </a:r>
            <a:r>
              <a:rPr lang="en-GB" b="1" dirty="0">
                <a:latin typeface="Comic Sans MS" panose="030F0702030302020204" pitchFamily="66" charset="0"/>
              </a:rPr>
              <a:t> do not accept euthanasia </a:t>
            </a:r>
            <a:r>
              <a:rPr lang="en-GB" b="1" dirty="0">
                <a:solidFill>
                  <a:srgbClr val="7030A0"/>
                </a:solidFill>
                <a:latin typeface="Comic Sans MS" panose="030F0702030302020204" pitchFamily="66" charset="0"/>
              </a:rPr>
              <a:t>because of the sanctity of life</a:t>
            </a:r>
            <a:r>
              <a:rPr lang="en-GB" b="1" dirty="0">
                <a:latin typeface="Comic Sans MS" panose="030F0702030302020204" pitchFamily="66" charset="0"/>
              </a:rPr>
              <a:t>.  This is because, all human life is sacred and only God should give and take human life.</a:t>
            </a:r>
          </a:p>
        </p:txBody>
      </p:sp>
    </p:spTree>
    <p:extLst>
      <p:ext uri="{BB962C8B-B14F-4D97-AF65-F5344CB8AC3E}">
        <p14:creationId xmlns:p14="http://schemas.microsoft.com/office/powerpoint/2010/main" val="514963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 calcmode="lin" valueType="num">
                                      <p:cBhvr additive="base">
                                        <p:cTn id="2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anim calcmode="lin" valueType="num">
                                      <p:cBhvr additive="base">
                                        <p:cTn id="31"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10" end="10"/>
                                            </p:txEl>
                                          </p:spTgt>
                                        </p:tgtEl>
                                        <p:attrNameLst>
                                          <p:attrName>style.visibility</p:attrName>
                                        </p:attrNameLst>
                                      </p:cBhvr>
                                      <p:to>
                                        <p:strVal val="visible"/>
                                      </p:to>
                                    </p:set>
                                    <p:anim calcmode="lin" valueType="num">
                                      <p:cBhvr additive="base">
                                        <p:cTn id="37"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80">
                                          <p:stCondLst>
                                            <p:cond delay="0"/>
                                          </p:stCondLst>
                                        </p:cTn>
                                        <p:tgtEl>
                                          <p:spTgt spid="6"/>
                                        </p:tgtEl>
                                      </p:cBhvr>
                                    </p:animEffect>
                                    <p:anim calcmode="lin" valueType="num">
                                      <p:cBhvr>
                                        <p:cTn id="4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9" dur="26">
                                          <p:stCondLst>
                                            <p:cond delay="650"/>
                                          </p:stCondLst>
                                        </p:cTn>
                                        <p:tgtEl>
                                          <p:spTgt spid="6"/>
                                        </p:tgtEl>
                                      </p:cBhvr>
                                      <p:to x="100000" y="60000"/>
                                    </p:animScale>
                                    <p:animScale>
                                      <p:cBhvr>
                                        <p:cTn id="50" dur="166" decel="50000">
                                          <p:stCondLst>
                                            <p:cond delay="676"/>
                                          </p:stCondLst>
                                        </p:cTn>
                                        <p:tgtEl>
                                          <p:spTgt spid="6"/>
                                        </p:tgtEl>
                                      </p:cBhvr>
                                      <p:to x="100000" y="100000"/>
                                    </p:animScale>
                                    <p:animScale>
                                      <p:cBhvr>
                                        <p:cTn id="51" dur="26">
                                          <p:stCondLst>
                                            <p:cond delay="1312"/>
                                          </p:stCondLst>
                                        </p:cTn>
                                        <p:tgtEl>
                                          <p:spTgt spid="6"/>
                                        </p:tgtEl>
                                      </p:cBhvr>
                                      <p:to x="100000" y="80000"/>
                                    </p:animScale>
                                    <p:animScale>
                                      <p:cBhvr>
                                        <p:cTn id="52" dur="166" decel="50000">
                                          <p:stCondLst>
                                            <p:cond delay="1338"/>
                                          </p:stCondLst>
                                        </p:cTn>
                                        <p:tgtEl>
                                          <p:spTgt spid="6"/>
                                        </p:tgtEl>
                                      </p:cBhvr>
                                      <p:to x="100000" y="100000"/>
                                    </p:animScale>
                                    <p:animScale>
                                      <p:cBhvr>
                                        <p:cTn id="53" dur="26">
                                          <p:stCondLst>
                                            <p:cond delay="1642"/>
                                          </p:stCondLst>
                                        </p:cTn>
                                        <p:tgtEl>
                                          <p:spTgt spid="6"/>
                                        </p:tgtEl>
                                      </p:cBhvr>
                                      <p:to x="100000" y="90000"/>
                                    </p:animScale>
                                    <p:animScale>
                                      <p:cBhvr>
                                        <p:cTn id="54" dur="166" decel="50000">
                                          <p:stCondLst>
                                            <p:cond delay="1668"/>
                                          </p:stCondLst>
                                        </p:cTn>
                                        <p:tgtEl>
                                          <p:spTgt spid="6"/>
                                        </p:tgtEl>
                                      </p:cBhvr>
                                      <p:to x="100000" y="100000"/>
                                    </p:animScale>
                                    <p:animScale>
                                      <p:cBhvr>
                                        <p:cTn id="55" dur="26">
                                          <p:stCondLst>
                                            <p:cond delay="1808"/>
                                          </p:stCondLst>
                                        </p:cTn>
                                        <p:tgtEl>
                                          <p:spTgt spid="6"/>
                                        </p:tgtEl>
                                      </p:cBhvr>
                                      <p:to x="100000" y="95000"/>
                                    </p:animScale>
                                    <p:animScale>
                                      <p:cBhvr>
                                        <p:cTn id="56"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04e9cad-4fd1-41c7-8adb-ebfab74ba605" xsi:nil="true"/>
    <lcf76f155ced4ddcb4097134ff3c332f xmlns="181b4e8a-7a88-4aff-af9e-d606b9a8e15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F7667685807B14387AB7E8A6571F103" ma:contentTypeVersion="18" ma:contentTypeDescription="Create a new document." ma:contentTypeScope="" ma:versionID="82d175ab0cd3060829caf9a4f159d9ed">
  <xsd:schema xmlns:xsd="http://www.w3.org/2001/XMLSchema" xmlns:xs="http://www.w3.org/2001/XMLSchema" xmlns:p="http://schemas.microsoft.com/office/2006/metadata/properties" xmlns:ns2="e04e9cad-4fd1-41c7-8adb-ebfab74ba605" xmlns:ns3="181b4e8a-7a88-4aff-af9e-d606b9a8e155" targetNamespace="http://schemas.microsoft.com/office/2006/metadata/properties" ma:root="true" ma:fieldsID="b488569405d2807f2e0ffb04fabab293" ns2:_="" ns3:_="">
    <xsd:import namespace="e04e9cad-4fd1-41c7-8adb-ebfab74ba605"/>
    <xsd:import namespace="181b4e8a-7a88-4aff-af9e-d606b9a8e15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ObjectDetectorVersions" minOccurs="0"/>
                <xsd:element ref="ns3:MediaLengthInSeconds" minOccurs="0"/>
                <xsd:element ref="ns3:MediaServiceLocation" minOccurs="0"/>
                <xsd:element ref="ns3:MediaServiceGenerationTime" minOccurs="0"/>
                <xsd:element ref="ns3:MediaServiceEventHashCode" minOccurs="0"/>
                <xsd:element ref="ns2:TaxCatchAll" minOccurs="0"/>
                <xsd:element ref="ns3:lcf76f155ced4ddcb4097134ff3c332f" minOccurs="0"/>
                <xsd:element ref="ns3:MediaServiceOCR"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4e9cad-4fd1-41c7-8adb-ebfab74ba60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b866a82a-4f5d-4c22-866e-686c9473c8fc}" ma:internalName="TaxCatchAll" ma:showField="CatchAllData" ma:web="e04e9cad-4fd1-41c7-8adb-ebfab74ba60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81b4e8a-7a88-4aff-af9e-d606b9a8e15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Location" ma:index="15" nillable="true" ma:displayName="Location" ma:indexed="true"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5cb8004-4641-4a0d-be9b-f10b966b8da6"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9FBE4D-BB9B-408D-AFF7-13A9357EDEE8}">
  <ds:schemaRefs>
    <ds:schemaRef ds:uri="http://purl.org/dc/dcmitype/"/>
    <ds:schemaRef ds:uri="http://schemas.microsoft.com/office/2006/documentManagement/types"/>
    <ds:schemaRef ds:uri="http://schemas.openxmlformats.org/package/2006/metadata/core-properties"/>
    <ds:schemaRef ds:uri="http://purl.org/dc/elements/1.1/"/>
    <ds:schemaRef ds:uri="http://purl.org/dc/terms/"/>
    <ds:schemaRef ds:uri="181b4e8a-7a88-4aff-af9e-d606b9a8e155"/>
    <ds:schemaRef ds:uri="http://schemas.microsoft.com/office/2006/metadata/properties"/>
    <ds:schemaRef ds:uri="http://www.w3.org/XML/1998/namespace"/>
    <ds:schemaRef ds:uri="http://schemas.microsoft.com/office/infopath/2007/PartnerControls"/>
    <ds:schemaRef ds:uri="e04e9cad-4fd1-41c7-8adb-ebfab74ba605"/>
  </ds:schemaRefs>
</ds:datastoreItem>
</file>

<file path=customXml/itemProps2.xml><?xml version="1.0" encoding="utf-8"?>
<ds:datastoreItem xmlns:ds="http://schemas.openxmlformats.org/officeDocument/2006/customXml" ds:itemID="{1CC1ABF6-2B11-4900-A82F-74F890F25B75}">
  <ds:schemaRefs>
    <ds:schemaRef ds:uri="http://schemas.microsoft.com/sharepoint/v3/contenttype/forms"/>
  </ds:schemaRefs>
</ds:datastoreItem>
</file>

<file path=customXml/itemProps3.xml><?xml version="1.0" encoding="utf-8"?>
<ds:datastoreItem xmlns:ds="http://schemas.openxmlformats.org/officeDocument/2006/customXml" ds:itemID="{3FD6C4C3-E405-4E4F-ADD9-D97A5DBBAE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4e9cad-4fd1-41c7-8adb-ebfab74ba605"/>
    <ds:schemaRef ds:uri="181b4e8a-7a88-4aff-af9e-d606b9a8e1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3246</TotalTime>
  <Words>2078</Words>
  <Application>Microsoft Office PowerPoint</Application>
  <PresentationFormat>On-screen Show (4:3)</PresentationFormat>
  <Paragraphs>173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Default Design</vt:lpstr>
      <vt:lpstr>PowerPoint Presentation</vt:lpstr>
      <vt:lpstr>Ethics – exam skills</vt:lpstr>
      <vt:lpstr>PowerPoint Presentation</vt:lpstr>
      <vt:lpstr>PowerPoint Presentation</vt:lpstr>
      <vt:lpstr>PowerPoint Presentation</vt:lpstr>
      <vt:lpstr>PowerPoint Presentation</vt:lpstr>
      <vt:lpstr>Ethics – key teachings and connected quotes</vt:lpstr>
      <vt:lpstr>Ethics – key teachings and connected quotes</vt:lpstr>
      <vt:lpstr>Ethics – exam skills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Joe Henry</dc:creator>
  <cp:lastModifiedBy>Catherine Waldron</cp:lastModifiedBy>
  <cp:revision>161</cp:revision>
  <dcterms:created xsi:type="dcterms:W3CDTF">2008-11-11T18:41:23Z</dcterms:created>
  <dcterms:modified xsi:type="dcterms:W3CDTF">2026-05-20T10:31:14Z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0x010100BF7667685807B14387AB7E8A6571F103</vt:lpwstr>
  </property>
  <property fmtid="{D5CDD505-2E9C-101B-9397-08002B2CF9AE}" pid="3" name="Order">
    <vt:r8>90784000</vt:r8>
  </property>
  <property fmtid="{D5CDD505-2E9C-101B-9397-08002B2CF9AE}" pid="4" name="MediaServiceImageTags">
    <vt:lpwstr/>
  </property>
</Properties>
</file>